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83" r:id="rId6"/>
    <p:sldId id="271" r:id="rId7"/>
    <p:sldId id="260" r:id="rId8"/>
    <p:sldId id="261" r:id="rId9"/>
    <p:sldId id="272" r:id="rId10"/>
    <p:sldId id="262" r:id="rId11"/>
    <p:sldId id="273" r:id="rId12"/>
    <p:sldId id="263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4" r:id="rId22"/>
    <p:sldId id="285" r:id="rId23"/>
    <p:sldId id="281" r:id="rId24"/>
    <p:sldId id="26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371CA7-3154-47F6-BAE5-98F48DDD1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76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53B19-B27E-49FC-9B03-52933DA25A2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845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2DD6-0928-4503-91E9-912C00BE3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2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3D93-BFAD-4591-BED4-89DFBA269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2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7C5B-54AE-48DF-B9C4-15E612375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01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6DC5-CDCA-4EE6-B8DD-52CF8766F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13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9A52-58E7-40E9-B494-5D6D40AE2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7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D6D0-5216-4E4D-9FEE-EBDE9D17C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03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1243-B99D-4DBB-8233-64DCA9ED9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2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6F75-D5CE-423D-BAA3-DE6F1428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43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1CB6D-5F6A-4836-80CD-96EBDDFB4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191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D591-F681-4533-9106-C25556FDE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C3B1-D866-4078-B8A7-C5BF67B61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6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5AFB-D6E5-4028-BB67-019E1AC96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4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D37C-CF19-4856-A79A-59DC3F19D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5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490E-7CD5-470A-91EB-FC26165C5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9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4D82-B9C4-40C5-A9B8-ECA872DE0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9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0AB5-ADBE-49A2-B866-ECCC87EAC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09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C6A9-5B78-41A4-9DD6-22BA6C68A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1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1D82-3890-4ECA-9592-1AB5534DE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1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E832E-FD3C-4D82-9DF8-871A25E5B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21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7619-A1BC-402E-A5B5-8BB108E37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Cy- Ranch 2014-2015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83AAB2-487E-4368-A77C-42E223403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7" r:id="rId12"/>
    <p:sldLayoutId id="2147483721" r:id="rId13"/>
    <p:sldLayoutId id="2147483728" r:id="rId14"/>
    <p:sldLayoutId id="2147483729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The European Age of Discovery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828800"/>
            <a:ext cx="8077200" cy="4114800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3200"/>
              <a:t>  In this lesson, students will be able to define the following terms:</a:t>
            </a:r>
          </a:p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sz="3200"/>
          </a:p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3200"/>
              <a:t>Motives for the European Age of Exploration</a:t>
            </a:r>
          </a:p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3200"/>
              <a:t>The Significance of the Compass and Moveable Rudder</a:t>
            </a:r>
          </a:p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en-US" sz="3200"/>
              <a:t>Ferdinand Magellan</a:t>
            </a:r>
          </a:p>
          <a:p>
            <a:pPr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en-US" altLang="en-US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Spreading the Gospel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European rulers wanted to spread the Christian religion.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European missionaries traveled to foreign lands to convert individuals and nations to Christianity.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The spreading of the Christian religion was another motive or reason for the European Age of Exploration.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Evidence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7150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“To serve God and His Majesty, to give light to those who are in darkness.”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Bartholomeu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Dias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“They (Native Americans) could be much more easily converted to our holy faith by gentle means than by force.”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		Christopher Columbus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pic>
        <p:nvPicPr>
          <p:cNvPr id="18435" name="Picture 5" descr="aIMG_3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105400" y="1143000"/>
            <a:ext cx="34353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European rulers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correctly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believed that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trade with Asia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would bring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them vast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wealth.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Explorers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11836"/>
            <a:ext cx="7744102" cy="521276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With better navigational instruments and a desire for wealth and conversion, European rulers funded exploration.</a:t>
            </a:r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z="3200" smtClean="0"/>
              <a:t>From Prince Henry the Navigator of Portugal to the King and Queen of Spain, explorers were given ships and crews to journey the vast seas.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5100" b="1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GOLD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847975" y="838200"/>
            <a:ext cx="6296025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smtClean="0"/>
          </a:p>
          <a:p>
            <a:pPr eaLnBrk="1" hangingPunct="1"/>
            <a:r>
              <a:rPr lang="en-US" altLang="en-US" sz="3200" smtClean="0">
                <a:solidFill>
                  <a:srgbClr val="FFC000"/>
                </a:solidFill>
              </a:rPr>
              <a:t>Demand for luxury items &amp; spices </a:t>
            </a:r>
            <a:r>
              <a:rPr lang="en-US" altLang="en-US" sz="3200" smtClean="0"/>
              <a:t>was high after the Crusades </a:t>
            </a:r>
          </a:p>
          <a:p>
            <a:pPr eaLnBrk="1" hangingPunct="1"/>
            <a:r>
              <a:rPr lang="en-US" altLang="en-US" sz="3200" smtClean="0">
                <a:solidFill>
                  <a:srgbClr val="FFC000"/>
                </a:solidFill>
              </a:rPr>
              <a:t>Muslims &amp; Italians controlled trade </a:t>
            </a:r>
            <a:r>
              <a:rPr lang="en-US" altLang="en-US" sz="3200" smtClean="0"/>
              <a:t>of goods from </a:t>
            </a:r>
            <a:r>
              <a:rPr lang="en-US" altLang="en-US" sz="3600" smtClean="0"/>
              <a:t>East</a:t>
            </a:r>
            <a:r>
              <a:rPr lang="en-US" altLang="en-US" sz="3200" smtClean="0"/>
              <a:t> to West (HIGH PRICES)</a:t>
            </a:r>
          </a:p>
          <a:p>
            <a:pPr eaLnBrk="1" hangingPunct="1"/>
            <a:r>
              <a:rPr lang="en-US" altLang="en-US" sz="3200" smtClean="0">
                <a:solidFill>
                  <a:srgbClr val="FFC000"/>
                </a:solidFill>
              </a:rPr>
              <a:t>Wanted to bypass Italian Merchants</a:t>
            </a:r>
            <a:r>
              <a:rPr lang="en-US" altLang="en-US" sz="3200" smtClean="0">
                <a:solidFill>
                  <a:srgbClr val="FFC000"/>
                </a:solidFill>
                <a:sym typeface="Wingdings" panose="05000000000000000000" pitchFamily="2" charset="2"/>
              </a:rPr>
              <a:t> Needed a sea route to Asia</a:t>
            </a:r>
            <a:endParaRPr lang="en-US" altLang="en-US" sz="3200" smtClean="0">
              <a:solidFill>
                <a:srgbClr val="FFC000"/>
              </a:solidFill>
            </a:endParaRPr>
          </a:p>
        </p:txBody>
      </p:sp>
      <p:pic>
        <p:nvPicPr>
          <p:cNvPr id="20484" name="Picture 7" descr="hh00143_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495800"/>
            <a:ext cx="2390775" cy="1752600"/>
          </a:xfrm>
          <a:noFill/>
        </p:spPr>
      </p:pic>
      <p:pic>
        <p:nvPicPr>
          <p:cNvPr id="20485" name="Picture 9" descr="j01500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36600"/>
            <a:ext cx="1651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j04039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2408238"/>
            <a:ext cx="1978025" cy="2041525"/>
          </a:xfrm>
        </p:spPr>
      </p:pic>
      <p:pic>
        <p:nvPicPr>
          <p:cNvPr id="20487" name="Picture 11" descr="j03957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7475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Evidence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5334000"/>
          </a:xfrm>
        </p:spPr>
        <p:txBody>
          <a:bodyPr rtlCol="0">
            <a:no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Pizzaro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his attack on the Incas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Pizzaro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captured the Inca king and demanded a room full of gold and two rooms of silver in exchange for the king.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MONEY </a:t>
            </a:r>
            <a:r>
              <a:rPr lang="en-US" sz="4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MONEY</a:t>
            </a: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MONEY….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5100" b="1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GLORY</a:t>
            </a:r>
          </a:p>
        </p:txBody>
      </p:sp>
      <p:pic>
        <p:nvPicPr>
          <p:cNvPr id="22531" name="Picture 5" descr="j04240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762000"/>
            <a:ext cx="2352675" cy="2514600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5052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Successful explorers command large fleets &amp; vast wealth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Conquered great civilizations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Explorers get claims to land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Evidence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953000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Amerigo</a:t>
            </a:r>
            <a:r>
              <a:rPr lang="en-US" sz="3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Vespucci claimed to make four trips to America and be the captain of every voyage.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Today historians believe he made two trips and captained only one.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 I was more skillful than all the shipmates of the whole world”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3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</a:t>
            </a:r>
            <a:r>
              <a:rPr lang="en-US" sz="3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Amerigo</a:t>
            </a:r>
            <a:r>
              <a:rPr lang="en-US" sz="3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Vespucci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3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PORTUGAL LEADS THE WAY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6096000" cy="5334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Leader in developing &amp; applying sailing innovations</a:t>
            </a:r>
          </a:p>
          <a:p>
            <a:pPr eaLnBrk="1" hangingPunct="1"/>
            <a:r>
              <a:rPr lang="en-US" altLang="en-US" sz="3600" smtClean="0">
                <a:solidFill>
                  <a:schemeClr val="folHlink"/>
                </a:solidFill>
              </a:rPr>
              <a:t>Established trading outposts along west coast of Africa</a:t>
            </a:r>
          </a:p>
          <a:p>
            <a:pPr eaLnBrk="1" hangingPunct="1"/>
            <a:r>
              <a:rPr lang="en-US" altLang="en-US" sz="3600" smtClean="0">
                <a:solidFill>
                  <a:schemeClr val="folHlink"/>
                </a:solidFill>
              </a:rPr>
              <a:t>Had strong government support for exploration</a:t>
            </a:r>
          </a:p>
        </p:txBody>
      </p:sp>
      <p:pic>
        <p:nvPicPr>
          <p:cNvPr id="24580" name="Picture 5" descr="mcd_mwh2003_0618131779_p86_f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362200"/>
            <a:ext cx="2324100" cy="2230438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6629400" y="4648200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b="1">
                <a:latin typeface="Copperplate Gothic Light" panose="020E0507020206020404" pitchFamily="34" charset="0"/>
              </a:rPr>
              <a:t>Prince Henry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SPAIN &amp; THE TREATY OF TORDESILLAS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2578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900" dirty="0" smtClean="0">
                <a:solidFill>
                  <a:schemeClr val="folHlink"/>
                </a:solidFill>
              </a:rPr>
              <a:t>Spain is jealous of Portugal’s success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3900" dirty="0" smtClean="0">
                <a:solidFill>
                  <a:srgbClr val="FFC000"/>
                </a:solidFill>
                <a:sym typeface="Wingdings" pitchFamily="2" charset="2"/>
              </a:rPr>
              <a:t>Rivalry between Spain &amp; Portugal increases</a:t>
            </a:r>
            <a:r>
              <a:rPr lang="en-US" sz="3900" dirty="0" smtClean="0">
                <a:sym typeface="Wingdings" pitchFamily="2" charset="2"/>
              </a:rPr>
              <a:t> settlement was an imaginary dividing line N-S thru the Atlantic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4000" dirty="0">
                <a:solidFill>
                  <a:srgbClr val="FFC000"/>
                </a:solidFill>
                <a:latin typeface="Copperplate Gothic Light" pitchFamily="34" charset="0"/>
              </a:rPr>
              <a:t>THE TREATY OF </a:t>
            </a:r>
            <a:r>
              <a:rPr lang="en-US" sz="4000" dirty="0" err="1" smtClean="0">
                <a:solidFill>
                  <a:srgbClr val="FFC000"/>
                </a:solidFill>
                <a:latin typeface="Copperplate Gothic Light" pitchFamily="34" charset="0"/>
              </a:rPr>
              <a:t>TORDESILLAS</a:t>
            </a:r>
            <a:r>
              <a:rPr lang="en-US" sz="4000" dirty="0" smtClean="0">
                <a:solidFill>
                  <a:srgbClr val="FFC000"/>
                </a:solidFill>
                <a:latin typeface="Copperplate Gothic Light" pitchFamily="34" charset="0"/>
              </a:rPr>
              <a:t> - </a:t>
            </a:r>
            <a:r>
              <a:rPr lang="en-US" sz="3900" dirty="0" smtClean="0">
                <a:solidFill>
                  <a:schemeClr val="folHlink"/>
                </a:solidFill>
                <a:sym typeface="Wingdings" pitchFamily="2" charset="2"/>
              </a:rPr>
              <a:t>All land west belonged to Spain and lands east belonged to Portugal (Line of Demarcation)</a:t>
            </a:r>
            <a:endParaRPr lang="en-US" sz="3900" dirty="0" smtClean="0">
              <a:solidFill>
                <a:schemeClr val="folHlin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pic>
        <p:nvPicPr>
          <p:cNvPr id="7171" name="Picture 5" descr="1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114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257800" y="1143000"/>
            <a:ext cx="30543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Crusades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greatly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increased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European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interest 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goods from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East.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5626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pperplate Gothic Light" panose="020E0507020206020404" pitchFamily="34" charset="0"/>
              </a:rPr>
              <a:t>Questions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82000" cy="5181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did the Treaty of Tordesillas  reveal about European attitudes towards Non-European lands and peoples?</a:t>
            </a:r>
          </a:p>
        </p:txBody>
      </p:sp>
      <p:pic>
        <p:nvPicPr>
          <p:cNvPr id="26628" name="Picture 4" descr="j023786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197485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3013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657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31800" y="4267200"/>
            <a:ext cx="8439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While the Age of Exploration greatly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benefited the Europeans, it greatly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harmed the Native American Indians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who lost their land, freedom, and culture.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mapslave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582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8312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It also greatly harmed the African slaves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who were enslaved to replace a dying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Indian population in the Americas.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Geography Skillbuilder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Complete the Geography </a:t>
            </a:r>
            <a:r>
              <a:rPr lang="en-US" altLang="en-US" sz="4400" dirty="0" err="1" smtClean="0"/>
              <a:t>Skillbuilder</a:t>
            </a:r>
            <a:r>
              <a:rPr lang="en-US" altLang="en-US" sz="4400" dirty="0" smtClean="0"/>
              <a:t> on p.467</a:t>
            </a:r>
          </a:p>
          <a:p>
            <a:pPr lvl="1" eaLnBrk="1" hangingPunct="1"/>
            <a:r>
              <a:rPr lang="en-US" altLang="en-US" sz="4000" dirty="0" smtClean="0"/>
              <a:t>Write the questions or answer them in complete sentences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 for Reflection: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4310" y="1279820"/>
            <a:ext cx="7308090" cy="534958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List three motives for the European Age of Exploration.</a:t>
            </a:r>
          </a:p>
          <a:p>
            <a:pPr eaLnBrk="1" hangingPunct="1"/>
            <a:r>
              <a:rPr lang="en-US" altLang="en-US" sz="3200" dirty="0" smtClean="0"/>
              <a:t>List two inventions which revolutionized navigation.</a:t>
            </a:r>
          </a:p>
          <a:p>
            <a:pPr eaLnBrk="1" hangingPunct="1"/>
            <a:r>
              <a:rPr lang="en-US" altLang="en-US" sz="3200" dirty="0" smtClean="0"/>
              <a:t>Who was Christopher Columbus and what was the significance of his travels?</a:t>
            </a:r>
          </a:p>
          <a:p>
            <a:pPr eaLnBrk="1" hangingPunct="1"/>
            <a:r>
              <a:rPr lang="en-US" altLang="en-US" sz="3200" dirty="0" smtClean="0"/>
              <a:t>Who was Ferdinand Magellan and how did his journey affect future navigators?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pic>
        <p:nvPicPr>
          <p:cNvPr id="8195" name="Picture 5" descr="inds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762000" y="4568825"/>
            <a:ext cx="7524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Crusades greatly stimulated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European interest in East Asian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goods like spices, perfume, and silk.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519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102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81000" y="4343400"/>
            <a:ext cx="8159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But other European countries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kingdoms wanted to benefit from trade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with Asia.  They were tired of the Italian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city-states’ monopoly of the trade.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va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8004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229100" y="1905000"/>
            <a:ext cx="4527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Portuguese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explorer, Vasco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da Gama, discovered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 all-water route 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India in 1498.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100" b="1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TECHNOLOGICAL ADVANCES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486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C000"/>
                </a:solidFill>
              </a:rPr>
              <a:t>CARAVEL designed</a:t>
            </a:r>
            <a:r>
              <a:rPr lang="en-US" altLang="en-US" sz="3200" smtClean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smtClean="0">
                <a:solidFill>
                  <a:srgbClr val="FFC000"/>
                </a:solidFill>
              </a:rPr>
              <a:t>a sturdier ship</a:t>
            </a:r>
            <a:r>
              <a:rPr lang="en-US" altLang="en-US" sz="3200" smtClean="0"/>
              <a:t> with triangular sails that could sail against the wind (1400’s)</a:t>
            </a:r>
          </a:p>
          <a:p>
            <a:pPr eaLnBrk="1" hangingPunct="1"/>
            <a:r>
              <a:rPr lang="en-US" altLang="en-US" sz="3200" smtClean="0"/>
              <a:t>Improved navigation techniques</a:t>
            </a:r>
          </a:p>
          <a:p>
            <a:pPr lvl="1" eaLnBrk="1" hangingPunct="1"/>
            <a:r>
              <a:rPr lang="en-US" altLang="en-US" sz="3200" smtClean="0">
                <a:solidFill>
                  <a:srgbClr val="FFC000"/>
                </a:solidFill>
              </a:rPr>
              <a:t>Astrolabe: used to determine location - </a:t>
            </a:r>
            <a:r>
              <a:rPr lang="en-US" altLang="en-US" sz="3200" smtClean="0"/>
              <a:t>early GPS</a:t>
            </a:r>
            <a:r>
              <a:rPr lang="en-US" altLang="en-US" sz="3200" smtClean="0">
                <a:solidFill>
                  <a:srgbClr val="FFC000"/>
                </a:solidFill>
              </a:rPr>
              <a:t> (perfected by Muslims)</a:t>
            </a:r>
          </a:p>
          <a:p>
            <a:pPr lvl="1" eaLnBrk="1" hangingPunct="1"/>
            <a:r>
              <a:rPr lang="en-US" altLang="en-US" sz="3200" smtClean="0">
                <a:solidFill>
                  <a:srgbClr val="FFC000"/>
                </a:solidFill>
              </a:rPr>
              <a:t>Shipboard Cannons: important in defeating Muslim fleets </a:t>
            </a:r>
            <a:r>
              <a:rPr lang="en-US" altLang="en-US" sz="3200" smtClean="0"/>
              <a:t>in Indian Ocean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51" name="Picture 7" descr="http://monicaonline.net/wp-content/uploads/2012/09/astrola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5257800"/>
            <a:ext cx="18049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://www.sccfsac.org/images/comp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-28575"/>
            <a:ext cx="2109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://brt.uoregon.edu/cyberschool/history/images2/cara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9780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ttp://www.beaconhillparkhistory.org/graphics/378f_Ship_battle_21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415185"/>
            <a:ext cx="1804988" cy="128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pic>
        <p:nvPicPr>
          <p:cNvPr id="13315" name="Picture 5" descr="compa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10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14400" y="4343400"/>
            <a:ext cx="7473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Chinese invented the compass.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The compass allowed navigators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to travel far.</a:t>
            </a: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4572000" y="341313"/>
            <a:ext cx="4572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C000"/>
                </a:solidFill>
                <a:latin typeface="Arial" panose="020B0604020202020204" pitchFamily="34" charset="0"/>
              </a:rPr>
              <a:t>Magnetic Compass</a:t>
            </a:r>
            <a:r>
              <a:rPr lang="en-US" altLang="en-US" sz="4000">
                <a:latin typeface="Arial" panose="020B0604020202020204" pitchFamily="34" charset="0"/>
              </a:rPr>
              <a:t>: used to accurately track direction </a:t>
            </a:r>
            <a:r>
              <a:rPr lang="en-US" altLang="en-US" sz="4000">
                <a:solidFill>
                  <a:srgbClr val="FFC000"/>
                </a:solidFill>
                <a:latin typeface="Arial" panose="020B0604020202020204" pitchFamily="34" charset="0"/>
              </a:rPr>
              <a:t>(Chinese invention)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Cy- Ranch 2014-2015</a:t>
            </a:r>
            <a:endParaRPr lang="en-US" altLang="en-US"/>
          </a:p>
        </p:txBody>
      </p:sp>
      <p:pic>
        <p:nvPicPr>
          <p:cNvPr id="14339" name="Picture 5" descr="rudders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113"/>
            <a:ext cx="56880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311775" y="4152900"/>
            <a:ext cx="38862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 rudder is a device used to steer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 ship.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5100" b="1" smtClean="0">
                <a:solidFill>
                  <a:srgbClr val="FFC000"/>
                </a:solidFill>
                <a:latin typeface="Copperplate Gothic Light" panose="020E0507020206020404" pitchFamily="34" charset="0"/>
              </a:rPr>
              <a:t>GOD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472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300" smtClean="0"/>
              <a:t>Crusades left a feeling of hostility between Christians&amp; Muslims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300" smtClean="0">
                <a:solidFill>
                  <a:srgbClr val="FFC000"/>
                </a:solidFill>
              </a:rPr>
              <a:t>Believed they had a sacred duty to fight Muslims &amp; convert non-Christians throughout the world</a:t>
            </a:r>
          </a:p>
        </p:txBody>
      </p:sp>
      <p:pic>
        <p:nvPicPr>
          <p:cNvPr id="15364" name="Picture 8" descr="j04023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76400"/>
            <a:ext cx="3040063" cy="41513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Cy- Ranch 2014-2015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</TotalTime>
  <Words>758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Wingdings 3</vt:lpstr>
      <vt:lpstr>Copperplate Gothic Light</vt:lpstr>
      <vt:lpstr>Wingdings</vt:lpstr>
      <vt:lpstr>Ion</vt:lpstr>
      <vt:lpstr>The European Age of Discovery</vt:lpstr>
      <vt:lpstr>PowerPoint Presentation</vt:lpstr>
      <vt:lpstr>PowerPoint Presentation</vt:lpstr>
      <vt:lpstr>PowerPoint Presentation</vt:lpstr>
      <vt:lpstr>PowerPoint Presentation</vt:lpstr>
      <vt:lpstr>TECHNOLOGICAL ADVANCES</vt:lpstr>
      <vt:lpstr>PowerPoint Presentation</vt:lpstr>
      <vt:lpstr>PowerPoint Presentation</vt:lpstr>
      <vt:lpstr>GOD</vt:lpstr>
      <vt:lpstr>Spreading the Gospel</vt:lpstr>
      <vt:lpstr>Evidence</vt:lpstr>
      <vt:lpstr>PowerPoint Presentation</vt:lpstr>
      <vt:lpstr>Explorers</vt:lpstr>
      <vt:lpstr>GOLD</vt:lpstr>
      <vt:lpstr>Evidence</vt:lpstr>
      <vt:lpstr>GLORY</vt:lpstr>
      <vt:lpstr>Evidence</vt:lpstr>
      <vt:lpstr>PORTUGAL LEADS THE WAY</vt:lpstr>
      <vt:lpstr>SPAIN &amp; THE TREATY OF TORDESILLAS</vt:lpstr>
      <vt:lpstr>Questions</vt:lpstr>
      <vt:lpstr>PowerPoint Presentation</vt:lpstr>
      <vt:lpstr>PowerPoint Presentation</vt:lpstr>
      <vt:lpstr>Geography Skillbuilder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Age of Discovery</dc:title>
  <dc:creator>White Plains City School District</dc:creator>
  <cp:lastModifiedBy>VERONICA OLIVER</cp:lastModifiedBy>
  <cp:revision>8</cp:revision>
  <dcterms:created xsi:type="dcterms:W3CDTF">2006-10-16T16:08:30Z</dcterms:created>
  <dcterms:modified xsi:type="dcterms:W3CDTF">2015-01-16T15:41:32Z</dcterms:modified>
</cp:coreProperties>
</file>