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30"/>
  </p:notesMasterIdLst>
  <p:sldIdLst>
    <p:sldId id="256" r:id="rId2"/>
    <p:sldId id="257" r:id="rId3"/>
    <p:sldId id="258" r:id="rId4"/>
    <p:sldId id="275" r:id="rId5"/>
    <p:sldId id="259" r:id="rId6"/>
    <p:sldId id="272" r:id="rId7"/>
    <p:sldId id="266" r:id="rId8"/>
    <p:sldId id="267" r:id="rId9"/>
    <p:sldId id="269" r:id="rId10"/>
    <p:sldId id="260" r:id="rId11"/>
    <p:sldId id="268" r:id="rId12"/>
    <p:sldId id="261" r:id="rId13"/>
    <p:sldId id="273" r:id="rId14"/>
    <p:sldId id="274" r:id="rId15"/>
    <p:sldId id="262" r:id="rId16"/>
    <p:sldId id="277" r:id="rId17"/>
    <p:sldId id="278" r:id="rId18"/>
    <p:sldId id="279" r:id="rId19"/>
    <p:sldId id="284" r:id="rId20"/>
    <p:sldId id="283" r:id="rId21"/>
    <p:sldId id="270" r:id="rId22"/>
    <p:sldId id="280" r:id="rId23"/>
    <p:sldId id="285" r:id="rId24"/>
    <p:sldId id="264" r:id="rId25"/>
    <p:sldId id="265" r:id="rId26"/>
    <p:sldId id="281" r:id="rId27"/>
    <p:sldId id="282" r:id="rId28"/>
    <p:sldId id="27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4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4912A2C-7616-4248-9D51-59D78ED7D6D1}" type="datetimeFigureOut">
              <a:rPr lang="en-US"/>
              <a:pPr>
                <a:defRPr/>
              </a:pPr>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54A0D52-3F72-4BD2-BFC7-53AA2CDBF0CE}" type="slidenum">
              <a:rPr lang="en-US" altLang="en-US"/>
              <a:pPr/>
              <a:t>‹#›</a:t>
            </a:fld>
            <a:endParaRPr lang="en-US" altLang="en-US"/>
          </a:p>
        </p:txBody>
      </p:sp>
    </p:spTree>
    <p:extLst>
      <p:ext uri="{BB962C8B-B14F-4D97-AF65-F5344CB8AC3E}">
        <p14:creationId xmlns:p14="http://schemas.microsoft.com/office/powerpoint/2010/main" val="10818516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4A0D52-3F72-4BD2-BFC7-53AA2CDBF0CE}" type="slidenum">
              <a:rPr lang="en-US" altLang="en-US" smtClean="0"/>
              <a:pPr/>
              <a:t>1</a:t>
            </a:fld>
            <a:endParaRPr lang="en-US" altLang="en-US"/>
          </a:p>
        </p:txBody>
      </p:sp>
    </p:spTree>
    <p:extLst>
      <p:ext uri="{BB962C8B-B14F-4D97-AF65-F5344CB8AC3E}">
        <p14:creationId xmlns:p14="http://schemas.microsoft.com/office/powerpoint/2010/main" val="418522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4A0D52-3F72-4BD2-BFC7-53AA2CDBF0CE}" type="slidenum">
              <a:rPr lang="en-US" altLang="en-US" smtClean="0"/>
              <a:pPr/>
              <a:t>15</a:t>
            </a:fld>
            <a:endParaRPr lang="en-US" altLang="en-US"/>
          </a:p>
        </p:txBody>
      </p:sp>
    </p:spTree>
    <p:extLst>
      <p:ext uri="{BB962C8B-B14F-4D97-AF65-F5344CB8AC3E}">
        <p14:creationId xmlns:p14="http://schemas.microsoft.com/office/powerpoint/2010/main" val="280474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A910C047-BCB3-442E-84BF-9CD7D852E0FA}" type="datetime1">
              <a:rPr lang="en-US" smtClean="0"/>
              <a:t>2/3/2015</a:t>
            </a:fld>
            <a:endParaRPr lang="en-US"/>
          </a:p>
        </p:txBody>
      </p:sp>
      <p:sp>
        <p:nvSpPr>
          <p:cNvPr id="5" name="Footer Placeholder 4"/>
          <p:cNvSpPr>
            <a:spLocks noGrp="1"/>
          </p:cNvSpPr>
          <p:nvPr>
            <p:ph type="ftr" sz="quarter" idx="11"/>
          </p:nvPr>
        </p:nvSpPr>
        <p:spPr/>
        <p:txBody>
          <a:bodyPr/>
          <a:lstStyle/>
          <a:p>
            <a:pPr>
              <a:defRPr/>
            </a:pPr>
            <a:r>
              <a:rPr lang="en-US" smtClean="0"/>
              <a:t>Cy- Ranch </a:t>
            </a:r>
            <a:endParaRPr lang="en-US"/>
          </a:p>
        </p:txBody>
      </p:sp>
      <p:sp>
        <p:nvSpPr>
          <p:cNvPr id="6" name="Slide Number Placeholder 5"/>
          <p:cNvSpPr>
            <a:spLocks noGrp="1"/>
          </p:cNvSpPr>
          <p:nvPr>
            <p:ph type="sldNum" sz="quarter" idx="12"/>
          </p:nvPr>
        </p:nvSpPr>
        <p:spPr/>
        <p:txBody>
          <a:bodyPr/>
          <a:lstStyle/>
          <a:p>
            <a:fld id="{58880798-6F13-4B18-9451-5EDB52420979}" type="slidenum">
              <a:rPr lang="en-US" altLang="en-US" smtClean="0"/>
              <a:pPr/>
              <a:t>‹#›</a:t>
            </a:fld>
            <a:endParaRPr lang="en-US" altLang="en-US"/>
          </a:p>
        </p:txBody>
      </p:sp>
    </p:spTree>
    <p:extLst>
      <p:ext uri="{BB962C8B-B14F-4D97-AF65-F5344CB8AC3E}">
        <p14:creationId xmlns:p14="http://schemas.microsoft.com/office/powerpoint/2010/main" val="28935177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E91DE8-17D3-45C5-818A-8047F9172B5F}" type="datetime1">
              <a:rPr lang="en-US" smtClean="0"/>
              <a:t>2/3/2015</a:t>
            </a:fld>
            <a:endParaRPr lang="en-US"/>
          </a:p>
        </p:txBody>
      </p:sp>
      <p:sp>
        <p:nvSpPr>
          <p:cNvPr id="5" name="Footer Placeholder 4"/>
          <p:cNvSpPr>
            <a:spLocks noGrp="1"/>
          </p:cNvSpPr>
          <p:nvPr>
            <p:ph type="ftr" sz="quarter" idx="11"/>
          </p:nvPr>
        </p:nvSpPr>
        <p:spPr/>
        <p:txBody>
          <a:bodyPr/>
          <a:lstStyle/>
          <a:p>
            <a:pPr>
              <a:defRPr/>
            </a:pPr>
            <a:r>
              <a:rPr lang="en-US" smtClean="0"/>
              <a:t>Cy- Ranch </a:t>
            </a:r>
            <a:endParaRPr lang="en-US"/>
          </a:p>
        </p:txBody>
      </p:sp>
      <p:sp>
        <p:nvSpPr>
          <p:cNvPr id="6" name="Slide Number Placeholder 5"/>
          <p:cNvSpPr>
            <a:spLocks noGrp="1"/>
          </p:cNvSpPr>
          <p:nvPr>
            <p:ph type="sldNum" sz="quarter" idx="12"/>
          </p:nvPr>
        </p:nvSpPr>
        <p:spPr/>
        <p:txBody>
          <a:bodyPr/>
          <a:lstStyle/>
          <a:p>
            <a:fld id="{012A2B93-4CC4-4592-A53D-F6FAA2C2DFF5}" type="slidenum">
              <a:rPr lang="en-US" altLang="en-US" smtClean="0"/>
              <a:pPr/>
              <a:t>‹#›</a:t>
            </a:fld>
            <a:endParaRPr lang="en-US" altLang="en-US"/>
          </a:p>
        </p:txBody>
      </p:sp>
    </p:spTree>
    <p:extLst>
      <p:ext uri="{BB962C8B-B14F-4D97-AF65-F5344CB8AC3E}">
        <p14:creationId xmlns:p14="http://schemas.microsoft.com/office/powerpoint/2010/main" val="10227724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3F0137-9E5F-497A-9B7D-CC0225E102BF}" type="datetime1">
              <a:rPr lang="en-US" smtClean="0"/>
              <a:t>2/3/2015</a:t>
            </a:fld>
            <a:endParaRPr lang="en-US"/>
          </a:p>
        </p:txBody>
      </p:sp>
      <p:sp>
        <p:nvSpPr>
          <p:cNvPr id="5" name="Footer Placeholder 4"/>
          <p:cNvSpPr>
            <a:spLocks noGrp="1"/>
          </p:cNvSpPr>
          <p:nvPr>
            <p:ph type="ftr" sz="quarter" idx="11"/>
          </p:nvPr>
        </p:nvSpPr>
        <p:spPr/>
        <p:txBody>
          <a:bodyPr/>
          <a:lstStyle/>
          <a:p>
            <a:pPr>
              <a:defRPr/>
            </a:pPr>
            <a:r>
              <a:rPr lang="en-US" smtClean="0"/>
              <a:t>Cy- Ranch </a:t>
            </a:r>
            <a:endParaRPr lang="en-US"/>
          </a:p>
        </p:txBody>
      </p:sp>
      <p:sp>
        <p:nvSpPr>
          <p:cNvPr id="6" name="Slide Number Placeholder 5"/>
          <p:cNvSpPr>
            <a:spLocks noGrp="1"/>
          </p:cNvSpPr>
          <p:nvPr>
            <p:ph type="sldNum" sz="quarter" idx="12"/>
          </p:nvPr>
        </p:nvSpPr>
        <p:spPr/>
        <p:txBody>
          <a:bodyPr/>
          <a:lstStyle/>
          <a:p>
            <a:fld id="{7F92D5C2-CB53-4DED-AC9B-6675FDEF9483}" type="slidenum">
              <a:rPr lang="en-US" altLang="en-US" smtClean="0"/>
              <a:pPr/>
              <a:t>‹#›</a:t>
            </a:fld>
            <a:endParaRPr lang="en-US" altLang="en-US"/>
          </a:p>
        </p:txBody>
      </p:sp>
    </p:spTree>
    <p:extLst>
      <p:ext uri="{BB962C8B-B14F-4D97-AF65-F5344CB8AC3E}">
        <p14:creationId xmlns:p14="http://schemas.microsoft.com/office/powerpoint/2010/main" val="28789542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3F3E661-63DE-4D4D-B0DB-4803A7AC52BE}" type="datetime1">
              <a:rPr lang="en-US" smtClean="0"/>
              <a:t>2/3/2015</a:t>
            </a:fld>
            <a:endParaRPr lang="en-US"/>
          </a:p>
        </p:txBody>
      </p:sp>
      <p:sp>
        <p:nvSpPr>
          <p:cNvPr id="5" name="Footer Placeholder 4"/>
          <p:cNvSpPr>
            <a:spLocks noGrp="1"/>
          </p:cNvSpPr>
          <p:nvPr>
            <p:ph type="ftr" sz="quarter" idx="11"/>
          </p:nvPr>
        </p:nvSpPr>
        <p:spPr/>
        <p:txBody>
          <a:bodyPr/>
          <a:lstStyle/>
          <a:p>
            <a:pPr>
              <a:defRPr/>
            </a:pPr>
            <a:r>
              <a:rPr lang="en-US" smtClean="0"/>
              <a:t>Cy- Ranch </a:t>
            </a:r>
            <a:endParaRPr lang="en-US"/>
          </a:p>
        </p:txBody>
      </p:sp>
      <p:sp>
        <p:nvSpPr>
          <p:cNvPr id="6" name="Slide Number Placeholder 5"/>
          <p:cNvSpPr>
            <a:spLocks noGrp="1"/>
          </p:cNvSpPr>
          <p:nvPr>
            <p:ph type="sldNum" sz="quarter" idx="12"/>
          </p:nvPr>
        </p:nvSpPr>
        <p:spPr/>
        <p:txBody>
          <a:bodyPr/>
          <a:lstStyle/>
          <a:p>
            <a:fld id="{9479A464-DC12-4672-8007-77B73AD35EF0}" type="slidenum">
              <a:rPr lang="en-US" altLang="en-US" smtClean="0"/>
              <a:pPr/>
              <a:t>‹#›</a:t>
            </a:fld>
            <a:endParaRPr lang="en-US" altLang="en-US"/>
          </a:p>
        </p:txBody>
      </p:sp>
    </p:spTree>
    <p:extLst>
      <p:ext uri="{BB962C8B-B14F-4D97-AF65-F5344CB8AC3E}">
        <p14:creationId xmlns:p14="http://schemas.microsoft.com/office/powerpoint/2010/main" val="13522585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E4532B7-1914-4B20-8E08-B02A4FBCBF3E}" type="datetime1">
              <a:rPr lang="en-US" smtClean="0"/>
              <a:t>2/3/2015</a:t>
            </a:fld>
            <a:endParaRPr lang="en-US"/>
          </a:p>
        </p:txBody>
      </p:sp>
      <p:sp>
        <p:nvSpPr>
          <p:cNvPr id="5" name="Footer Placeholder 4"/>
          <p:cNvSpPr>
            <a:spLocks noGrp="1"/>
          </p:cNvSpPr>
          <p:nvPr>
            <p:ph type="ftr" sz="quarter" idx="11"/>
          </p:nvPr>
        </p:nvSpPr>
        <p:spPr/>
        <p:txBody>
          <a:bodyPr/>
          <a:lstStyle/>
          <a:p>
            <a:pPr>
              <a:defRPr/>
            </a:pPr>
            <a:r>
              <a:rPr lang="en-US" smtClean="0"/>
              <a:t>Cy- Ranch </a:t>
            </a:r>
            <a:endParaRPr lang="en-US"/>
          </a:p>
        </p:txBody>
      </p:sp>
      <p:sp>
        <p:nvSpPr>
          <p:cNvPr id="6" name="Slide Number Placeholder 5"/>
          <p:cNvSpPr>
            <a:spLocks noGrp="1"/>
          </p:cNvSpPr>
          <p:nvPr>
            <p:ph type="sldNum" sz="quarter" idx="12"/>
          </p:nvPr>
        </p:nvSpPr>
        <p:spPr/>
        <p:txBody>
          <a:bodyPr/>
          <a:lstStyle/>
          <a:p>
            <a:fld id="{91A28D5F-8D56-4BD1-B85C-97C70F398431}" type="slidenum">
              <a:rPr lang="en-US" altLang="en-US" smtClean="0"/>
              <a:pPr/>
              <a:t>‹#›</a:t>
            </a:fld>
            <a:endParaRPr lang="en-US" altLang="en-US"/>
          </a:p>
        </p:txBody>
      </p:sp>
    </p:spTree>
    <p:extLst>
      <p:ext uri="{BB962C8B-B14F-4D97-AF65-F5344CB8AC3E}">
        <p14:creationId xmlns:p14="http://schemas.microsoft.com/office/powerpoint/2010/main" val="15822341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4FC8248-E341-4A5C-9B7B-5839A5294FC0}" type="datetime1">
              <a:rPr lang="en-US" smtClean="0"/>
              <a:t>2/3/2015</a:t>
            </a:fld>
            <a:endParaRPr lang="en-US"/>
          </a:p>
        </p:txBody>
      </p:sp>
      <p:sp>
        <p:nvSpPr>
          <p:cNvPr id="6" name="Footer Placeholder 5"/>
          <p:cNvSpPr>
            <a:spLocks noGrp="1"/>
          </p:cNvSpPr>
          <p:nvPr>
            <p:ph type="ftr" sz="quarter" idx="11"/>
          </p:nvPr>
        </p:nvSpPr>
        <p:spPr/>
        <p:txBody>
          <a:bodyPr/>
          <a:lstStyle/>
          <a:p>
            <a:pPr>
              <a:defRPr/>
            </a:pPr>
            <a:r>
              <a:rPr lang="en-US" smtClean="0"/>
              <a:t>Cy- Ranch </a:t>
            </a:r>
            <a:endParaRPr lang="en-US"/>
          </a:p>
        </p:txBody>
      </p:sp>
      <p:sp>
        <p:nvSpPr>
          <p:cNvPr id="7" name="Slide Number Placeholder 6"/>
          <p:cNvSpPr>
            <a:spLocks noGrp="1"/>
          </p:cNvSpPr>
          <p:nvPr>
            <p:ph type="sldNum" sz="quarter" idx="12"/>
          </p:nvPr>
        </p:nvSpPr>
        <p:spPr/>
        <p:txBody>
          <a:bodyPr/>
          <a:lstStyle/>
          <a:p>
            <a:fld id="{BC8FE385-6660-4303-A368-03E697634712}" type="slidenum">
              <a:rPr lang="en-US" altLang="en-US" smtClean="0"/>
              <a:pPr/>
              <a:t>‹#›</a:t>
            </a:fld>
            <a:endParaRPr lang="en-US" altLang="en-US"/>
          </a:p>
        </p:txBody>
      </p:sp>
    </p:spTree>
    <p:extLst>
      <p:ext uri="{BB962C8B-B14F-4D97-AF65-F5344CB8AC3E}">
        <p14:creationId xmlns:p14="http://schemas.microsoft.com/office/powerpoint/2010/main" val="41560811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5E3ED10-7FE2-41B2-9591-CD2E4B5E1DF0}" type="datetime1">
              <a:rPr lang="en-US" smtClean="0"/>
              <a:t>2/3/2015</a:t>
            </a:fld>
            <a:endParaRPr lang="en-US"/>
          </a:p>
        </p:txBody>
      </p:sp>
      <p:sp>
        <p:nvSpPr>
          <p:cNvPr id="8" name="Footer Placeholder 7"/>
          <p:cNvSpPr>
            <a:spLocks noGrp="1"/>
          </p:cNvSpPr>
          <p:nvPr>
            <p:ph type="ftr" sz="quarter" idx="11"/>
          </p:nvPr>
        </p:nvSpPr>
        <p:spPr/>
        <p:txBody>
          <a:bodyPr/>
          <a:lstStyle/>
          <a:p>
            <a:pPr>
              <a:defRPr/>
            </a:pPr>
            <a:r>
              <a:rPr lang="en-US" smtClean="0"/>
              <a:t>Cy- Ranch </a:t>
            </a:r>
            <a:endParaRPr lang="en-US"/>
          </a:p>
        </p:txBody>
      </p:sp>
      <p:sp>
        <p:nvSpPr>
          <p:cNvPr id="9" name="Slide Number Placeholder 8"/>
          <p:cNvSpPr>
            <a:spLocks noGrp="1"/>
          </p:cNvSpPr>
          <p:nvPr>
            <p:ph type="sldNum" sz="quarter" idx="12"/>
          </p:nvPr>
        </p:nvSpPr>
        <p:spPr/>
        <p:txBody>
          <a:bodyPr/>
          <a:lstStyle/>
          <a:p>
            <a:fld id="{90D71881-2D69-40AC-97DF-2C0D093C0062}" type="slidenum">
              <a:rPr lang="en-US" altLang="en-US" smtClean="0"/>
              <a:pPr/>
              <a:t>‹#›</a:t>
            </a:fld>
            <a:endParaRPr lang="en-US" altLang="en-US"/>
          </a:p>
        </p:txBody>
      </p:sp>
    </p:spTree>
    <p:extLst>
      <p:ext uri="{BB962C8B-B14F-4D97-AF65-F5344CB8AC3E}">
        <p14:creationId xmlns:p14="http://schemas.microsoft.com/office/powerpoint/2010/main" val="26998034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AB28A30-24D0-4CAC-B42A-AF7CBD1E8CB5}" type="datetime1">
              <a:rPr lang="en-US" smtClean="0"/>
              <a:t>2/3/2015</a:t>
            </a:fld>
            <a:endParaRPr lang="en-US"/>
          </a:p>
        </p:txBody>
      </p:sp>
      <p:sp>
        <p:nvSpPr>
          <p:cNvPr id="4" name="Footer Placeholder 3"/>
          <p:cNvSpPr>
            <a:spLocks noGrp="1"/>
          </p:cNvSpPr>
          <p:nvPr>
            <p:ph type="ftr" sz="quarter" idx="11"/>
          </p:nvPr>
        </p:nvSpPr>
        <p:spPr/>
        <p:txBody>
          <a:bodyPr/>
          <a:lstStyle/>
          <a:p>
            <a:pPr>
              <a:defRPr/>
            </a:pPr>
            <a:r>
              <a:rPr lang="en-US" smtClean="0"/>
              <a:t>Cy- Ranch </a:t>
            </a:r>
            <a:endParaRPr lang="en-US"/>
          </a:p>
        </p:txBody>
      </p:sp>
      <p:sp>
        <p:nvSpPr>
          <p:cNvPr id="5" name="Slide Number Placeholder 4"/>
          <p:cNvSpPr>
            <a:spLocks noGrp="1"/>
          </p:cNvSpPr>
          <p:nvPr>
            <p:ph type="sldNum" sz="quarter" idx="12"/>
          </p:nvPr>
        </p:nvSpPr>
        <p:spPr/>
        <p:txBody>
          <a:bodyPr/>
          <a:lstStyle/>
          <a:p>
            <a:fld id="{EAFB9A90-8D2F-434E-B7FC-112D52A0F32B}" type="slidenum">
              <a:rPr lang="en-US" altLang="en-US" smtClean="0"/>
              <a:pPr/>
              <a:t>‹#›</a:t>
            </a:fld>
            <a:endParaRPr lang="en-US" altLang="en-US"/>
          </a:p>
        </p:txBody>
      </p:sp>
    </p:spTree>
    <p:extLst>
      <p:ext uri="{BB962C8B-B14F-4D97-AF65-F5344CB8AC3E}">
        <p14:creationId xmlns:p14="http://schemas.microsoft.com/office/powerpoint/2010/main" val="21116905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6104067-51FC-4271-AD5B-53345BAA71B8}" type="datetime1">
              <a:rPr lang="en-US" smtClean="0"/>
              <a:t>2/3/2015</a:t>
            </a:fld>
            <a:endParaRPr lang="en-US"/>
          </a:p>
        </p:txBody>
      </p:sp>
      <p:sp>
        <p:nvSpPr>
          <p:cNvPr id="3" name="Footer Placeholder 2"/>
          <p:cNvSpPr>
            <a:spLocks noGrp="1"/>
          </p:cNvSpPr>
          <p:nvPr>
            <p:ph type="ftr" sz="quarter" idx="11"/>
          </p:nvPr>
        </p:nvSpPr>
        <p:spPr/>
        <p:txBody>
          <a:bodyPr/>
          <a:lstStyle/>
          <a:p>
            <a:pPr>
              <a:defRPr/>
            </a:pPr>
            <a:r>
              <a:rPr lang="en-US" smtClean="0"/>
              <a:t>Cy- Ranch </a:t>
            </a:r>
            <a:endParaRPr lang="en-US"/>
          </a:p>
        </p:txBody>
      </p:sp>
      <p:sp>
        <p:nvSpPr>
          <p:cNvPr id="4" name="Slide Number Placeholder 3"/>
          <p:cNvSpPr>
            <a:spLocks noGrp="1"/>
          </p:cNvSpPr>
          <p:nvPr>
            <p:ph type="sldNum" sz="quarter" idx="12"/>
          </p:nvPr>
        </p:nvSpPr>
        <p:spPr/>
        <p:txBody>
          <a:bodyPr/>
          <a:lstStyle/>
          <a:p>
            <a:fld id="{3BF231B0-D8F3-408B-8F50-AC61C2B08891}" type="slidenum">
              <a:rPr lang="en-US" altLang="en-US" smtClean="0"/>
              <a:pPr/>
              <a:t>‹#›</a:t>
            </a:fld>
            <a:endParaRPr lang="en-US" altLang="en-US"/>
          </a:p>
        </p:txBody>
      </p:sp>
    </p:spTree>
    <p:extLst>
      <p:ext uri="{BB962C8B-B14F-4D97-AF65-F5344CB8AC3E}">
        <p14:creationId xmlns:p14="http://schemas.microsoft.com/office/powerpoint/2010/main" val="14384639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DF4FA11-DC4E-4C51-83E9-738915A0F165}" type="datetime1">
              <a:rPr lang="en-US" smtClean="0"/>
              <a:t>2/3/2015</a:t>
            </a:fld>
            <a:endParaRPr lang="en-US"/>
          </a:p>
        </p:txBody>
      </p:sp>
      <p:sp>
        <p:nvSpPr>
          <p:cNvPr id="6" name="Footer Placeholder 5"/>
          <p:cNvSpPr>
            <a:spLocks noGrp="1"/>
          </p:cNvSpPr>
          <p:nvPr>
            <p:ph type="ftr" sz="quarter" idx="11"/>
          </p:nvPr>
        </p:nvSpPr>
        <p:spPr/>
        <p:txBody>
          <a:bodyPr/>
          <a:lstStyle/>
          <a:p>
            <a:pPr>
              <a:defRPr/>
            </a:pPr>
            <a:r>
              <a:rPr lang="en-US" smtClean="0"/>
              <a:t>Cy- Ranch </a:t>
            </a:r>
            <a:endParaRPr lang="en-US"/>
          </a:p>
        </p:txBody>
      </p:sp>
      <p:sp>
        <p:nvSpPr>
          <p:cNvPr id="7" name="Slide Number Placeholder 6"/>
          <p:cNvSpPr>
            <a:spLocks noGrp="1"/>
          </p:cNvSpPr>
          <p:nvPr>
            <p:ph type="sldNum" sz="quarter" idx="12"/>
          </p:nvPr>
        </p:nvSpPr>
        <p:spPr/>
        <p:txBody>
          <a:bodyPr/>
          <a:lstStyle/>
          <a:p>
            <a:fld id="{B73089D9-3432-413F-92FF-770F71F0D8E6}" type="slidenum">
              <a:rPr lang="en-US" altLang="en-US" smtClean="0"/>
              <a:pPr/>
              <a:t>‹#›</a:t>
            </a:fld>
            <a:endParaRPr lang="en-US" altLang="en-US"/>
          </a:p>
        </p:txBody>
      </p:sp>
    </p:spTree>
    <p:extLst>
      <p:ext uri="{BB962C8B-B14F-4D97-AF65-F5344CB8AC3E}">
        <p14:creationId xmlns:p14="http://schemas.microsoft.com/office/powerpoint/2010/main" val="19834136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EFC5F29-6254-45CA-8A5D-56B84880E86C}" type="datetime1">
              <a:rPr lang="en-US" smtClean="0"/>
              <a:t>2/3/2015</a:t>
            </a:fld>
            <a:endParaRPr lang="en-US"/>
          </a:p>
        </p:txBody>
      </p:sp>
      <p:sp>
        <p:nvSpPr>
          <p:cNvPr id="6" name="Footer Placeholder 5"/>
          <p:cNvSpPr>
            <a:spLocks noGrp="1"/>
          </p:cNvSpPr>
          <p:nvPr>
            <p:ph type="ftr" sz="quarter" idx="11"/>
          </p:nvPr>
        </p:nvSpPr>
        <p:spPr/>
        <p:txBody>
          <a:bodyPr/>
          <a:lstStyle/>
          <a:p>
            <a:pPr>
              <a:defRPr/>
            </a:pPr>
            <a:r>
              <a:rPr lang="en-US" smtClean="0"/>
              <a:t>Cy- Ranch </a:t>
            </a:r>
            <a:endParaRPr lang="en-US"/>
          </a:p>
        </p:txBody>
      </p:sp>
      <p:sp>
        <p:nvSpPr>
          <p:cNvPr id="7" name="Slide Number Placeholder 6"/>
          <p:cNvSpPr>
            <a:spLocks noGrp="1"/>
          </p:cNvSpPr>
          <p:nvPr>
            <p:ph type="sldNum" sz="quarter" idx="12"/>
          </p:nvPr>
        </p:nvSpPr>
        <p:spPr/>
        <p:txBody>
          <a:bodyPr/>
          <a:lstStyle/>
          <a:p>
            <a:fld id="{22F06DB5-9D9C-4D80-8321-3840C2D72C6E}" type="slidenum">
              <a:rPr lang="en-US" altLang="en-US" smtClean="0"/>
              <a:pPr/>
              <a:t>‹#›</a:t>
            </a:fld>
            <a:endParaRPr lang="en-US" altLang="en-US"/>
          </a:p>
        </p:txBody>
      </p:sp>
    </p:spTree>
    <p:extLst>
      <p:ext uri="{BB962C8B-B14F-4D97-AF65-F5344CB8AC3E}">
        <p14:creationId xmlns:p14="http://schemas.microsoft.com/office/powerpoint/2010/main" val="24057976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D6E84A1-0CAE-4CC4-94CC-4667B7C6EDE7}" type="datetime1">
              <a:rPr lang="en-US" smtClean="0"/>
              <a:t>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Cy- Ranch </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EA1633-C420-4D8D-B2C4-7BC2BA8864CA}" type="slidenum">
              <a:rPr lang="en-US" altLang="en-US" smtClean="0"/>
              <a:pPr/>
              <a:t>‹#›</a:t>
            </a:fld>
            <a:endParaRPr lang="en-US" altLang="en-US"/>
          </a:p>
        </p:txBody>
      </p:sp>
    </p:spTree>
    <p:extLst>
      <p:ext uri="{BB962C8B-B14F-4D97-AF65-F5344CB8AC3E}">
        <p14:creationId xmlns:p14="http://schemas.microsoft.com/office/powerpoint/2010/main" val="184841603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1600200"/>
          </a:xfrm>
        </p:spPr>
        <p:txBody>
          <a:bodyPr/>
          <a:lstStyle/>
          <a:p>
            <a:pPr fontAlgn="auto">
              <a:spcAft>
                <a:spcPts val="0"/>
              </a:spcAft>
              <a:buFont typeface="Wingdings 2"/>
              <a:buNone/>
              <a:defRPr/>
            </a:pPr>
            <a:r>
              <a:rPr lang="en-US" sz="4000" dirty="0" smtClean="0">
                <a:solidFill>
                  <a:schemeClr val="tx1"/>
                </a:solidFill>
              </a:rPr>
              <a:t>The main problem in France during the 1700s was inequality.</a:t>
            </a:r>
            <a:endParaRPr lang="en-US" sz="4000" dirty="0">
              <a:solidFill>
                <a:schemeClr val="tx1"/>
              </a:solidFill>
            </a:endParaRPr>
          </a:p>
        </p:txBody>
      </p:sp>
      <p:sp>
        <p:nvSpPr>
          <p:cNvPr id="71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7171" name="Picture 2" descr="http://www.sahistory.org.za/pages/hands-on-classroom/classroom/pages/projects/grade8/lesson2/graphics/causes-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33600"/>
            <a:ext cx="3548063"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304800"/>
            <a:ext cx="8229600" cy="2286000"/>
          </a:xfrm>
        </p:spPr>
        <p:txBody>
          <a:bodyPr/>
          <a:lstStyle/>
          <a:p>
            <a:r>
              <a:rPr lang="en-US" altLang="en-US" sz="4000" dirty="0" smtClean="0"/>
              <a:t>When King Louis XVI needed money, he called the Estates General into session</a:t>
            </a:r>
            <a:r>
              <a:rPr lang="en-US" altLang="en-US" sz="4000" dirty="0"/>
              <a:t> </a:t>
            </a:r>
            <a:r>
              <a:rPr lang="en-US" altLang="en-US" sz="4000" dirty="0" smtClean="0"/>
              <a:t>to make the nobles pay taxes</a:t>
            </a:r>
          </a:p>
        </p:txBody>
      </p:sp>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11267" name="Picture 2" descr="http://dic.academic.ru/pictures/enwiki/76/Louis_XV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14600"/>
            <a:ext cx="2971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2057400" y="228600"/>
            <a:ext cx="4191000" cy="595313"/>
          </a:xfrm>
          <a:prstGeom prst="rect">
            <a:avLst/>
          </a:prstGeom>
          <a:noFill/>
          <a:ln w="762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Tempus Sans ITC" panose="04020404030D07020202" pitchFamily="82" charset="0"/>
              </a:rPr>
              <a:t>IMMEDIATE CAUSES</a:t>
            </a:r>
          </a:p>
        </p:txBody>
      </p:sp>
      <p:sp>
        <p:nvSpPr>
          <p:cNvPr id="20484" name="Text Box 4"/>
          <p:cNvSpPr txBox="1">
            <a:spLocks noChangeArrowheads="1"/>
          </p:cNvSpPr>
          <p:nvPr/>
        </p:nvSpPr>
        <p:spPr bwMode="auto">
          <a:xfrm>
            <a:off x="6440488" y="6521450"/>
            <a:ext cx="270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sz="800" b="1"/>
              <a:t>Source: kidz-labs-volcano-making-kit-l.jpg </a:t>
            </a:r>
          </a:p>
          <a:p>
            <a:pPr eaLnBrk="1" hangingPunct="1"/>
            <a:endParaRPr lang="en-US" altLang="en-US" sz="800" b="1"/>
          </a:p>
        </p:txBody>
      </p:sp>
      <p:sp>
        <p:nvSpPr>
          <p:cNvPr id="20485" name="Text Box 6"/>
          <p:cNvSpPr txBox="1">
            <a:spLocks noChangeArrowheads="1"/>
          </p:cNvSpPr>
          <p:nvPr/>
        </p:nvSpPr>
        <p:spPr bwMode="auto">
          <a:xfrm>
            <a:off x="228600" y="1066800"/>
            <a:ext cx="8610600" cy="4154984"/>
          </a:xfrm>
          <a:prstGeom prst="rect">
            <a:avLst/>
          </a:prstGeom>
          <a:noFill/>
          <a:ln w="635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dirty="0" smtClean="0">
                <a:latin typeface="Microsoft Sans Serif" panose="020B0604020202020204" pitchFamily="34" charset="0"/>
                <a:sym typeface="Wingdings" panose="05000000000000000000" pitchFamily="2" charset="2"/>
              </a:rPr>
              <a:t>Estates-General </a:t>
            </a:r>
          </a:p>
          <a:p>
            <a:pPr eaLnBrk="1" hangingPunct="1"/>
            <a:endParaRPr lang="en-US" altLang="en-US" sz="4400" dirty="0" smtClean="0">
              <a:latin typeface="Microsoft Sans Serif" panose="020B0604020202020204" pitchFamily="34" charset="0"/>
              <a:sym typeface="Wingdings" panose="05000000000000000000" pitchFamily="2" charset="2"/>
            </a:endParaRPr>
          </a:p>
          <a:p>
            <a:pPr eaLnBrk="1" hangingPunct="1"/>
            <a:r>
              <a:rPr lang="en-US" altLang="en-US" sz="4400" dirty="0" smtClean="0">
                <a:latin typeface="Microsoft Sans Serif" panose="020B0604020202020204" pitchFamily="34" charset="0"/>
                <a:sym typeface="Wingdings" panose="05000000000000000000" pitchFamily="2" charset="2"/>
              </a:rPr>
              <a:t>(</a:t>
            </a:r>
            <a:r>
              <a:rPr lang="en-US" altLang="en-US" sz="4400" dirty="0">
                <a:latin typeface="Microsoft Sans Serif" panose="020B0604020202020204" pitchFamily="34" charset="0"/>
                <a:sym typeface="Wingdings" panose="05000000000000000000" pitchFamily="2" charset="2"/>
              </a:rPr>
              <a:t>assembly of representatives) </a:t>
            </a:r>
            <a:endParaRPr lang="en-US" altLang="en-US" sz="4400" dirty="0" smtClean="0">
              <a:latin typeface="Microsoft Sans Serif" panose="020B0604020202020204" pitchFamily="34" charset="0"/>
              <a:sym typeface="Wingdings" panose="05000000000000000000" pitchFamily="2" charset="2"/>
            </a:endParaRPr>
          </a:p>
          <a:p>
            <a:pPr eaLnBrk="1" hangingPunct="1"/>
            <a:endParaRPr lang="en-US" altLang="en-US" sz="4400" dirty="0" smtClean="0">
              <a:latin typeface="Microsoft Sans Serif" panose="020B0604020202020204" pitchFamily="34" charset="0"/>
              <a:sym typeface="Wingdings" panose="05000000000000000000" pitchFamily="2" charset="2"/>
            </a:endParaRPr>
          </a:p>
          <a:p>
            <a:pPr eaLnBrk="1" hangingPunct="1"/>
            <a:r>
              <a:rPr lang="en-US" altLang="en-US" sz="4400" dirty="0" smtClean="0">
                <a:latin typeface="Microsoft Sans Serif" panose="020B0604020202020204" pitchFamily="34" charset="0"/>
                <a:sym typeface="Wingdings" panose="05000000000000000000" pitchFamily="2" charset="2"/>
              </a:rPr>
              <a:t>Met for </a:t>
            </a:r>
            <a:r>
              <a:rPr lang="en-US" altLang="en-US" sz="4400" dirty="0">
                <a:latin typeface="Microsoft Sans Serif" panose="020B0604020202020204" pitchFamily="34" charset="0"/>
                <a:sym typeface="Wingdings" panose="05000000000000000000" pitchFamily="2" charset="2"/>
              </a:rPr>
              <a:t>the first time in 175 years (May 5, 1789</a:t>
            </a:r>
            <a:r>
              <a:rPr lang="en-US" altLang="en-US" sz="4400" dirty="0" smtClean="0">
                <a:latin typeface="Microsoft Sans Serif" panose="020B0604020202020204" pitchFamily="34" charset="0"/>
                <a:sym typeface="Wingdings" panose="05000000000000000000" pitchFamily="2" charset="2"/>
              </a:rPr>
              <a:t>)</a:t>
            </a:r>
            <a:endParaRPr lang="en-US" altLang="en-US" sz="4400" dirty="0">
              <a:latin typeface="Microsoft Sans Serif" panose="020B0604020202020204" pitchFamily="34" charset="0"/>
              <a:sym typeface="Wingdings" panose="05000000000000000000" pitchFamily="2" charset="2"/>
            </a:endParaRPr>
          </a:p>
        </p:txBody>
      </p:sp>
      <p:sp>
        <p:nvSpPr>
          <p:cNvPr id="2" name="Footer Placeholder 1"/>
          <p:cNvSpPr>
            <a:spLocks noGrp="1"/>
          </p:cNvSpPr>
          <p:nvPr>
            <p:ph type="ftr" sz="quarter" idx="11"/>
          </p:nvPr>
        </p:nvSpPr>
        <p:spPr/>
        <p:txBody>
          <a:bodyPr/>
          <a:lstStyle/>
          <a:p>
            <a:pPr>
              <a:defRPr/>
            </a:pPr>
            <a:r>
              <a:rPr lang="en-US" smtClean="0"/>
              <a:t>Cy- Ranch </a:t>
            </a:r>
            <a:endParaRPr lang="en-US"/>
          </a:p>
        </p:txBody>
      </p:sp>
    </p:spTree>
    <p:extLst>
      <p:ext uri="{BB962C8B-B14F-4D97-AF65-F5344CB8AC3E}">
        <p14:creationId xmlns:p14="http://schemas.microsoft.com/office/powerpoint/2010/main" val="26425510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304800"/>
            <a:ext cx="8229600" cy="4038600"/>
          </a:xfrm>
        </p:spPr>
        <p:txBody>
          <a:bodyPr/>
          <a:lstStyle/>
          <a:p>
            <a:r>
              <a:rPr lang="en-US" altLang="en-US" sz="4000" dirty="0" smtClean="0"/>
              <a:t>The Third Estate felt that each representative should be given a vote.  When the First and Second Estates disagreed</a:t>
            </a:r>
          </a:p>
          <a:p>
            <a:r>
              <a:rPr lang="en-US" altLang="en-US" sz="4000" dirty="0" smtClean="0"/>
              <a:t>Third Estate withdrew and formed the National Assembly.</a:t>
            </a:r>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12291" name="Picture 2" descr="http://www.randyevans.com/Pages/About_Randy/SFSU/HUM375/images/Tennis_Court_O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277" y="3835401"/>
            <a:ext cx="46482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smtClean="0"/>
              <a:t>Cy- Ranch </a:t>
            </a:r>
            <a:endParaRPr lang="en-US" altLang="en-US"/>
          </a:p>
        </p:txBody>
      </p:sp>
      <p:pic>
        <p:nvPicPr>
          <p:cNvPr id="10245" name="Picture 5" descr="e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77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838200" y="4648200"/>
            <a:ext cx="72453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During the Estates General, the </a:t>
            </a:r>
          </a:p>
          <a:p>
            <a:pPr algn="ctr"/>
            <a:r>
              <a:rPr lang="en-US" altLang="en-US" sz="3600"/>
              <a:t>bourgeoisie declared themselves a</a:t>
            </a:r>
          </a:p>
          <a:p>
            <a:pPr algn="ctr"/>
            <a:r>
              <a:rPr lang="en-US" altLang="en-US" sz="3600"/>
              <a:t>National Assembly.</a:t>
            </a:r>
          </a:p>
        </p:txBody>
      </p:sp>
    </p:spTree>
    <p:extLst>
      <p:ext uri="{BB962C8B-B14F-4D97-AF65-F5344CB8AC3E}">
        <p14:creationId xmlns:p14="http://schemas.microsoft.com/office/powerpoint/2010/main" val="31500437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Cy- Ranch </a:t>
            </a:r>
            <a:endParaRPr lang="en-US" altLang="en-US"/>
          </a:p>
        </p:txBody>
      </p:sp>
      <p:sp>
        <p:nvSpPr>
          <p:cNvPr id="11266" name="Rectangle 2"/>
          <p:cNvSpPr>
            <a:spLocks noGrp="1" noChangeArrowheads="1"/>
          </p:cNvSpPr>
          <p:nvPr>
            <p:ph type="title"/>
          </p:nvPr>
        </p:nvSpPr>
        <p:spPr>
          <a:xfrm>
            <a:off x="838200" y="0"/>
            <a:ext cx="7886700" cy="1325563"/>
          </a:xfrm>
        </p:spPr>
        <p:txBody>
          <a:bodyPr>
            <a:normAutofit/>
          </a:bodyPr>
          <a:lstStyle/>
          <a:p>
            <a:r>
              <a:rPr lang="en-US" altLang="en-US" sz="6600" dirty="0"/>
              <a:t>The Bastille</a:t>
            </a:r>
          </a:p>
        </p:txBody>
      </p:sp>
      <p:sp>
        <p:nvSpPr>
          <p:cNvPr id="11267" name="Rectangle 3"/>
          <p:cNvSpPr>
            <a:spLocks noGrp="1" noChangeArrowheads="1"/>
          </p:cNvSpPr>
          <p:nvPr>
            <p:ph type="body" idx="1"/>
          </p:nvPr>
        </p:nvSpPr>
        <p:spPr>
          <a:xfrm>
            <a:off x="228600" y="1295400"/>
            <a:ext cx="7886700" cy="4351338"/>
          </a:xfrm>
        </p:spPr>
        <p:txBody>
          <a:bodyPr>
            <a:noAutofit/>
          </a:bodyPr>
          <a:lstStyle/>
          <a:p>
            <a:pPr>
              <a:lnSpc>
                <a:spcPct val="90000"/>
              </a:lnSpc>
            </a:pPr>
            <a:r>
              <a:rPr lang="en-US" altLang="en-US" sz="3600" dirty="0"/>
              <a:t>The king threatened to break up the Assembly because the bourgeoisie claimed to represent “the people”.</a:t>
            </a:r>
          </a:p>
          <a:p>
            <a:pPr>
              <a:lnSpc>
                <a:spcPct val="90000"/>
              </a:lnSpc>
            </a:pPr>
            <a:endParaRPr lang="en-US" altLang="en-US" sz="3600" dirty="0"/>
          </a:p>
          <a:p>
            <a:pPr>
              <a:lnSpc>
                <a:spcPct val="90000"/>
              </a:lnSpc>
            </a:pPr>
            <a:r>
              <a:rPr lang="en-US" altLang="en-US" sz="3600" dirty="0"/>
              <a:t>The Parisians seized a royal prison known as the Bastille</a:t>
            </a:r>
            <a:r>
              <a:rPr lang="en-US" altLang="en-US" sz="3600" dirty="0" smtClean="0"/>
              <a:t>. On July 14</a:t>
            </a:r>
            <a:r>
              <a:rPr lang="en-US" altLang="en-US" sz="3600" baseline="30000" dirty="0" smtClean="0"/>
              <a:t>th</a:t>
            </a:r>
            <a:r>
              <a:rPr lang="en-US" altLang="en-US" sz="3600" dirty="0" smtClean="0"/>
              <a:t> 1789</a:t>
            </a:r>
            <a:endParaRPr lang="en-US" altLang="en-US" sz="3600" dirty="0"/>
          </a:p>
          <a:p>
            <a:pPr>
              <a:lnSpc>
                <a:spcPct val="90000"/>
              </a:lnSpc>
            </a:pPr>
            <a:endParaRPr lang="en-US" altLang="en-US" sz="3600" dirty="0"/>
          </a:p>
          <a:p>
            <a:pPr>
              <a:lnSpc>
                <a:spcPct val="90000"/>
              </a:lnSpc>
            </a:pPr>
            <a:r>
              <a:rPr lang="en-US" altLang="en-US" sz="3600" dirty="0"/>
              <a:t>To prevent a civil war, King Louis XVI let the National Assembly continue.</a:t>
            </a:r>
          </a:p>
        </p:txBody>
      </p:sp>
    </p:spTree>
    <p:extLst>
      <p:ext uri="{BB962C8B-B14F-4D97-AF65-F5344CB8AC3E}">
        <p14:creationId xmlns:p14="http://schemas.microsoft.com/office/powerpoint/2010/main" val="10801055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228600"/>
            <a:ext cx="8229600" cy="4038600"/>
          </a:xfrm>
        </p:spPr>
        <p:txBody>
          <a:bodyPr/>
          <a:lstStyle/>
          <a:p>
            <a:endParaRPr lang="en-US" altLang="en-US" sz="4000" dirty="0" smtClean="0"/>
          </a:p>
          <a:p>
            <a:r>
              <a:rPr lang="en-US" altLang="en-US" sz="4000" dirty="0" smtClean="0"/>
              <a:t>Great Fear sweeps </a:t>
            </a:r>
            <a:r>
              <a:rPr lang="en-US" altLang="en-US" sz="4000" dirty="0" err="1" smtClean="0"/>
              <a:t>paris</a:t>
            </a:r>
            <a:r>
              <a:rPr lang="en-US" altLang="en-US" sz="4000" dirty="0" smtClean="0"/>
              <a:t> and </a:t>
            </a:r>
            <a:r>
              <a:rPr lang="en-US" altLang="en-US" sz="4000" dirty="0" err="1" smtClean="0"/>
              <a:t>france</a:t>
            </a:r>
            <a:r>
              <a:rPr lang="en-US" altLang="en-US" sz="4000" dirty="0" smtClean="0"/>
              <a:t> in senseless violence and panic.</a:t>
            </a:r>
          </a:p>
          <a:p>
            <a:endParaRPr lang="en-US" altLang="en-US" sz="4000" dirty="0"/>
          </a:p>
          <a:p>
            <a:r>
              <a:rPr lang="en-US" altLang="en-US" sz="4000" dirty="0" smtClean="0"/>
              <a:t>The French Revolution had begun.</a:t>
            </a:r>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13315" name="Picture 2" descr="http://media-2.web.britannica.com/eb-media/78/101978-004-1ED189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38600"/>
            <a:ext cx="35083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King Louis</a:t>
            </a:r>
            <a:endParaRPr lang="en-US" sz="5400" dirty="0"/>
          </a:p>
        </p:txBody>
      </p:sp>
      <p:sp>
        <p:nvSpPr>
          <p:cNvPr id="3" name="Content Placeholder 2"/>
          <p:cNvSpPr>
            <a:spLocks noGrp="1"/>
          </p:cNvSpPr>
          <p:nvPr>
            <p:ph idx="1"/>
          </p:nvPr>
        </p:nvSpPr>
        <p:spPr/>
        <p:txBody>
          <a:bodyPr>
            <a:normAutofit/>
          </a:bodyPr>
          <a:lstStyle/>
          <a:p>
            <a:r>
              <a:rPr lang="en-US" sz="6600" dirty="0" smtClean="0"/>
              <a:t>Forced From Versailles </a:t>
            </a:r>
          </a:p>
          <a:p>
            <a:r>
              <a:rPr lang="en-US" sz="6600" dirty="0" smtClean="0"/>
              <a:t>Prisoner of Paris</a:t>
            </a:r>
            <a:endParaRPr lang="en-US" sz="6600" dirty="0"/>
          </a:p>
        </p:txBody>
      </p:sp>
      <p:sp>
        <p:nvSpPr>
          <p:cNvPr id="4" name="Footer Placeholder 3"/>
          <p:cNvSpPr>
            <a:spLocks noGrp="1"/>
          </p:cNvSpPr>
          <p:nvPr>
            <p:ph type="ftr" sz="quarter" idx="11"/>
          </p:nvPr>
        </p:nvSpPr>
        <p:spPr/>
        <p:txBody>
          <a:bodyPr/>
          <a:lstStyle/>
          <a:p>
            <a:pPr>
              <a:defRPr/>
            </a:pPr>
            <a:r>
              <a:rPr lang="en-US" smtClean="0"/>
              <a:t>Cy- Ranch </a:t>
            </a:r>
            <a:endParaRPr lang="en-US"/>
          </a:p>
        </p:txBody>
      </p:sp>
    </p:spTree>
    <p:extLst>
      <p:ext uri="{BB962C8B-B14F-4D97-AF65-F5344CB8AC3E}">
        <p14:creationId xmlns:p14="http://schemas.microsoft.com/office/powerpoint/2010/main" val="20088196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smtClean="0"/>
              <a:t>Cy- Ranch </a:t>
            </a:r>
            <a:endParaRPr lang="en-US" altLang="en-US"/>
          </a:p>
        </p:txBody>
      </p:sp>
      <p:pic>
        <p:nvPicPr>
          <p:cNvPr id="5125" name="Picture 5" descr="guillo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467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304800" y="4495800"/>
            <a:ext cx="84645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French radicals gained control of the</a:t>
            </a:r>
          </a:p>
          <a:p>
            <a:pPr algn="ctr"/>
            <a:r>
              <a:rPr lang="en-US" altLang="en-US" sz="3600"/>
              <a:t>government.  Radicals feared attempts</a:t>
            </a:r>
          </a:p>
          <a:p>
            <a:pPr algn="ctr"/>
            <a:r>
              <a:rPr lang="en-US" altLang="en-US" sz="3600"/>
              <a:t>to restore the Monarch’s absolute power.</a:t>
            </a:r>
          </a:p>
        </p:txBody>
      </p:sp>
    </p:spTree>
    <p:extLst>
      <p:ext uri="{BB962C8B-B14F-4D97-AF65-F5344CB8AC3E}">
        <p14:creationId xmlns:p14="http://schemas.microsoft.com/office/powerpoint/2010/main" val="21606245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Cy- Ranch </a:t>
            </a:r>
            <a:endParaRPr lang="en-US" altLang="en-US"/>
          </a:p>
        </p:txBody>
      </p:sp>
      <p:sp>
        <p:nvSpPr>
          <p:cNvPr id="7170" name="Rectangle 2"/>
          <p:cNvSpPr>
            <a:spLocks noGrp="1" noChangeArrowheads="1"/>
          </p:cNvSpPr>
          <p:nvPr>
            <p:ph type="title"/>
          </p:nvPr>
        </p:nvSpPr>
        <p:spPr/>
        <p:txBody>
          <a:bodyPr/>
          <a:lstStyle/>
          <a:p>
            <a:r>
              <a:rPr lang="en-US" altLang="en-US"/>
              <a:t>Committee of Public Safety</a:t>
            </a:r>
          </a:p>
        </p:txBody>
      </p:sp>
      <p:sp>
        <p:nvSpPr>
          <p:cNvPr id="7171" name="Rectangle 3"/>
          <p:cNvSpPr>
            <a:spLocks noGrp="1" noChangeArrowheads="1"/>
          </p:cNvSpPr>
          <p:nvPr>
            <p:ph type="body" idx="1"/>
          </p:nvPr>
        </p:nvSpPr>
        <p:spPr/>
        <p:txBody>
          <a:bodyPr>
            <a:noAutofit/>
          </a:bodyPr>
          <a:lstStyle/>
          <a:p>
            <a:pPr>
              <a:lnSpc>
                <a:spcPct val="90000"/>
              </a:lnSpc>
            </a:pPr>
            <a:r>
              <a:rPr lang="en-US" altLang="en-US" sz="3200" dirty="0"/>
              <a:t>The new French government formed the Committee of Public Safety.</a:t>
            </a:r>
          </a:p>
          <a:p>
            <a:pPr>
              <a:lnSpc>
                <a:spcPct val="90000"/>
              </a:lnSpc>
            </a:pPr>
            <a:endParaRPr lang="en-US" altLang="en-US" sz="3200" dirty="0"/>
          </a:p>
          <a:p>
            <a:pPr>
              <a:lnSpc>
                <a:spcPct val="90000"/>
              </a:lnSpc>
            </a:pPr>
            <a:r>
              <a:rPr lang="en-US" altLang="en-US" sz="3200" dirty="0"/>
              <a:t>This Committee took over the French Revolution.  It was led by </a:t>
            </a:r>
            <a:r>
              <a:rPr lang="en-US" altLang="en-US" sz="3200" dirty="0" err="1"/>
              <a:t>Maximilien</a:t>
            </a:r>
            <a:r>
              <a:rPr lang="en-US" altLang="en-US" sz="3200" dirty="0"/>
              <a:t> Robespierre.</a:t>
            </a:r>
          </a:p>
          <a:p>
            <a:pPr>
              <a:lnSpc>
                <a:spcPct val="90000"/>
              </a:lnSpc>
            </a:pPr>
            <a:endParaRPr lang="en-US" altLang="en-US" sz="3200" dirty="0"/>
          </a:p>
          <a:p>
            <a:pPr>
              <a:lnSpc>
                <a:spcPct val="90000"/>
              </a:lnSpc>
            </a:pPr>
            <a:r>
              <a:rPr lang="en-US" altLang="en-US" sz="3200" dirty="0"/>
              <a:t>The Committee launched a Reign of Terror in 1793 to save the Revolution.</a:t>
            </a:r>
          </a:p>
        </p:txBody>
      </p:sp>
    </p:spTree>
    <p:extLst>
      <p:ext uri="{BB962C8B-B14F-4D97-AF65-F5344CB8AC3E}">
        <p14:creationId xmlns:p14="http://schemas.microsoft.com/office/powerpoint/2010/main" val="39802756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457200" y="304800"/>
            <a:ext cx="8229600" cy="2895600"/>
          </a:xfrm>
        </p:spPr>
        <p:txBody>
          <a:bodyPr/>
          <a:lstStyle/>
          <a:p>
            <a:r>
              <a:rPr lang="en-US" altLang="en-US" sz="4000" smtClean="0"/>
              <a:t>A powerful extremist group called the Jacobins convinced the French people that Louis XVI had plotted with Austria and Prussia.</a:t>
            </a:r>
          </a:p>
        </p:txBody>
      </p:sp>
      <p:pic>
        <p:nvPicPr>
          <p:cNvPr id="9219" name="Picture 2" descr="http://dic.academic.ru/pictures/enwiki/76/Louis_XV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95600"/>
            <a:ext cx="26384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spTree>
    <p:extLst>
      <p:ext uri="{BB962C8B-B14F-4D97-AF65-F5344CB8AC3E}">
        <p14:creationId xmlns:p14="http://schemas.microsoft.com/office/powerpoint/2010/main" val="2992937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457200" y="228600"/>
            <a:ext cx="8229600" cy="3657600"/>
          </a:xfrm>
        </p:spPr>
        <p:txBody>
          <a:bodyPr/>
          <a:lstStyle/>
          <a:p>
            <a:r>
              <a:rPr lang="en-US" altLang="en-US" sz="4000" smtClean="0"/>
              <a:t>French society was divided into three groups called estates.  The high-ranking clergy and nobles made up the First and Second Estates.</a:t>
            </a:r>
          </a:p>
        </p:txBody>
      </p:sp>
      <p:sp>
        <p:nvSpPr>
          <p:cNvPr id="81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8195" name="Picture 2" descr="http://blogs.warwick.ac.uk/images/hollycruise/2006/01/09/re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815" y="2689591"/>
            <a:ext cx="3998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433754" y="3352800"/>
            <a:ext cx="2309446" cy="2057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en-US" altLang="en-US" sz="3200" b="0" i="0" u="none" strike="noStrike" cap="none" normalizeH="0" baseline="0" dirty="0" smtClean="0">
                <a:ln>
                  <a:noFill/>
                </a:ln>
                <a:solidFill>
                  <a:schemeClr val="tx1"/>
                </a:solidFill>
                <a:effectLst/>
                <a:latin typeface="Trebuchet MS" panose="020B0603020202020204" pitchFamily="34" charset="0"/>
              </a:rPr>
              <a:t>1</a:t>
            </a:r>
            <a:r>
              <a:rPr kumimoji="0" lang="en-US" altLang="en-US" sz="3200" b="0" i="0" u="none" strike="noStrike" cap="none" normalizeH="0" baseline="30000" dirty="0" smtClean="0">
                <a:ln>
                  <a:noFill/>
                </a:ln>
                <a:solidFill>
                  <a:schemeClr val="tx1"/>
                </a:solidFill>
                <a:effectLst/>
                <a:latin typeface="Trebuchet MS" panose="020B0603020202020204" pitchFamily="34" charset="0"/>
              </a:rPr>
              <a:t>st</a:t>
            </a:r>
            <a:r>
              <a:rPr kumimoji="0" lang="en-US" altLang="en-US" sz="3200" b="0" i="0" u="none" strike="noStrike" cap="none" normalizeH="0" baseline="0" dirty="0" smtClean="0">
                <a:ln>
                  <a:noFill/>
                </a:ln>
                <a:solidFill>
                  <a:schemeClr val="tx1"/>
                </a:solidFill>
                <a:effectLst/>
                <a:latin typeface="Trebuchet MS" panose="020B0603020202020204" pitchFamily="34" charset="0"/>
              </a:rPr>
              <a:t> ESTATE</a:t>
            </a:r>
            <a:r>
              <a:rPr kumimoji="0" lang="en-US" altLang="en-US" sz="2400" b="1" i="0" u="none" strike="noStrike" cap="none" normalizeH="0" baseline="0" dirty="0" smtClean="0">
                <a:ln>
                  <a:noFill/>
                </a:ln>
                <a:solidFill>
                  <a:schemeClr val="tx1"/>
                </a:solidFill>
                <a:effectLst/>
                <a:latin typeface="Trebuchet MS" panose="020B0603020202020204" pitchFamily="34" charset="0"/>
              </a:rPr>
              <a:t> </a:t>
            </a:r>
            <a:endParaRPr kumimoji="0" lang="en-US" altLang="en-US" sz="3200" b="0" i="0" u="none" strike="noStrike" cap="none" normalizeH="0" baseline="0" dirty="0" smtClean="0">
              <a:ln>
                <a:noFill/>
              </a:ln>
              <a:solidFill>
                <a:schemeClr val="tx1"/>
              </a:solidFill>
              <a:effectLst/>
              <a:latin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
                <a:srgbClr val="FF0000"/>
              </a:buClr>
              <a:buSzTx/>
              <a:buFont typeface="Symbol" panose="05050102010706020507" pitchFamily="18" charset="2"/>
              <a:buChar char="·"/>
              <a:tabLst/>
            </a:pPr>
            <a:r>
              <a:rPr kumimoji="0" lang="en-US" altLang="en-US" sz="2400" b="1" i="0" u="none" strike="noStrike" cap="none" normalizeH="0" baseline="0" dirty="0" smtClean="0">
                <a:ln>
                  <a:noFill/>
                </a:ln>
                <a:solidFill>
                  <a:srgbClr val="FF0000"/>
                </a:solidFill>
                <a:effectLst/>
                <a:latin typeface="Trebuchet MS" panose="020B0603020202020204" pitchFamily="34" charset="0"/>
              </a:rPr>
              <a:t>clergy  </a:t>
            </a:r>
          </a:p>
          <a:p>
            <a:pPr marL="0" marR="0" lvl="0" indent="0" algn="l" defTabSz="914400" rtl="0" eaLnBrk="1" fontAlgn="base" latinLnBrk="0" hangingPunct="1">
              <a:lnSpc>
                <a:spcPct val="100000"/>
              </a:lnSpc>
              <a:spcBef>
                <a:spcPct val="0"/>
              </a:spcBef>
              <a:spcAft>
                <a:spcPct val="0"/>
              </a:spcAft>
              <a:buClr>
                <a:srgbClr val="FF0000"/>
              </a:buClr>
              <a:buSzTx/>
              <a:buFont typeface="Symbol" panose="05050102010706020507" pitchFamily="18" charset="2"/>
              <a:buChar char="·"/>
              <a:tabLst/>
            </a:pPr>
            <a:r>
              <a:rPr kumimoji="0" lang="en-US" altLang="en-US" sz="2400" b="1" i="0" u="none" strike="noStrike" cap="none" normalizeH="0" baseline="0" dirty="0" smtClean="0">
                <a:ln>
                  <a:noFill/>
                </a:ln>
                <a:solidFill>
                  <a:srgbClr val="FF0000"/>
                </a:solidFill>
                <a:effectLst/>
                <a:latin typeface="Trebuchet MS" panose="020B0603020202020204" pitchFamily="34" charset="0"/>
              </a:rPr>
              <a:t> 10% Land / 2% taxes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3" name="Text Box 6"/>
          <p:cNvSpPr txBox="1">
            <a:spLocks noChangeArrowheads="1"/>
          </p:cNvSpPr>
          <p:nvPr/>
        </p:nvSpPr>
        <p:spPr bwMode="auto">
          <a:xfrm>
            <a:off x="6794866" y="3352800"/>
            <a:ext cx="2233247" cy="2286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en-US" altLang="en-US" sz="3200" b="0" i="0" u="none" strike="noStrike" cap="none" normalizeH="0" baseline="0" dirty="0" smtClean="0">
                <a:ln>
                  <a:noFill/>
                </a:ln>
                <a:solidFill>
                  <a:schemeClr val="tx1"/>
                </a:solidFill>
                <a:effectLst/>
                <a:latin typeface="Trebuchet MS" panose="020B0603020202020204" pitchFamily="34" charset="0"/>
              </a:rPr>
              <a:t>2</a:t>
            </a:r>
            <a:r>
              <a:rPr kumimoji="0" lang="en-US" altLang="en-US" sz="3200" b="0" i="0" u="none" strike="noStrike" cap="none" normalizeH="0" baseline="30000" dirty="0" smtClean="0">
                <a:ln>
                  <a:noFill/>
                </a:ln>
                <a:solidFill>
                  <a:schemeClr val="tx1"/>
                </a:solidFill>
                <a:effectLst/>
                <a:latin typeface="Trebuchet MS" panose="020B0603020202020204" pitchFamily="34" charset="0"/>
              </a:rPr>
              <a:t>nd</a:t>
            </a:r>
            <a:r>
              <a:rPr kumimoji="0" lang="en-US" altLang="en-US" sz="3200" b="0" i="0" u="none" strike="noStrike" cap="none" normalizeH="0" baseline="0" dirty="0" smtClean="0">
                <a:ln>
                  <a:noFill/>
                </a:ln>
                <a:solidFill>
                  <a:schemeClr val="tx1"/>
                </a:solidFill>
                <a:effectLst/>
                <a:latin typeface="Trebuchet MS" panose="020B0603020202020204" pitchFamily="34" charset="0"/>
              </a:rPr>
              <a:t> ESTATE</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2400" b="1" i="0" u="none" strike="noStrike" cap="none" normalizeH="0" baseline="0" dirty="0" smtClean="0">
                <a:ln>
                  <a:noFill/>
                </a:ln>
                <a:solidFill>
                  <a:schemeClr val="tx1"/>
                </a:solidFill>
                <a:effectLst/>
                <a:latin typeface="Trebuchet MS" panose="020B0603020202020204" pitchFamily="34" charset="0"/>
              </a:rPr>
              <a:t> </a:t>
            </a:r>
            <a:r>
              <a:rPr kumimoji="0" lang="en-US" altLang="en-US" sz="2400" b="1" i="0" u="none" strike="noStrike" cap="none" normalizeH="0" baseline="0" dirty="0" smtClean="0">
                <a:ln>
                  <a:noFill/>
                </a:ln>
                <a:solidFill>
                  <a:srgbClr val="FF0000"/>
                </a:solidFill>
                <a:effectLst/>
                <a:latin typeface="Trebuchet MS" panose="020B0603020202020204" pitchFamily="34" charset="0"/>
              </a:rPr>
              <a:t>Nobles</a:t>
            </a:r>
          </a:p>
          <a:p>
            <a:pPr marL="0" marR="0" lvl="0" indent="0" algn="l" defTabSz="914400" rtl="0" eaLnBrk="1" fontAlgn="base" latinLnBrk="0" hangingPunct="1">
              <a:lnSpc>
                <a:spcPct val="100000"/>
              </a:lnSpc>
              <a:spcBef>
                <a:spcPct val="0"/>
              </a:spcBef>
              <a:spcAft>
                <a:spcPct val="0"/>
              </a:spcAft>
              <a:buClr>
                <a:srgbClr val="FF0000"/>
              </a:buClr>
              <a:buSzTx/>
              <a:buFont typeface="Symbol" panose="05050102010706020507" pitchFamily="18" charset="2"/>
              <a:buChar char="·"/>
              <a:tabLst/>
            </a:pPr>
            <a:r>
              <a:rPr kumimoji="0" lang="en-US" altLang="en-US" sz="2400" b="1" i="0" u="none" strike="noStrike" cap="none" normalizeH="0" baseline="0" dirty="0" smtClean="0">
                <a:ln>
                  <a:noFill/>
                </a:ln>
                <a:solidFill>
                  <a:srgbClr val="FF0000"/>
                </a:solidFill>
                <a:effectLst/>
                <a:latin typeface="Trebuchet MS" panose="020B0603020202020204" pitchFamily="34" charset="0"/>
              </a:rPr>
              <a:t>20% Land / No taxes</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7" name="Text Box 33"/>
          <p:cNvSpPr txBox="1">
            <a:spLocks noChangeArrowheads="1"/>
          </p:cNvSpPr>
          <p:nvPr/>
        </p:nvSpPr>
        <p:spPr bwMode="auto">
          <a:xfrm>
            <a:off x="2743200" y="5456055"/>
            <a:ext cx="4051666" cy="120032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t>1</a:t>
            </a:r>
            <a:r>
              <a:rPr lang="en-US" altLang="en-US" sz="2400" baseline="30000" dirty="0"/>
              <a:t>st</a:t>
            </a:r>
            <a:r>
              <a:rPr lang="en-US" altLang="en-US" sz="2400" dirty="0"/>
              <a:t> &amp; 2</a:t>
            </a:r>
            <a:r>
              <a:rPr lang="en-US" altLang="en-US" sz="2400" baseline="30000" dirty="0"/>
              <a:t>nd</a:t>
            </a:r>
            <a:r>
              <a:rPr lang="en-US" altLang="en-US" sz="2400" dirty="0"/>
              <a:t> Estates</a:t>
            </a:r>
          </a:p>
          <a:p>
            <a:pPr algn="ctr" eaLnBrk="1" hangingPunct="1"/>
            <a:r>
              <a:rPr lang="en-US" altLang="en-US" sz="2400" dirty="0"/>
              <a:t>disliked Enlightenment</a:t>
            </a:r>
          </a:p>
          <a:p>
            <a:pPr algn="ctr" eaLnBrk="1" hangingPunct="1"/>
            <a:r>
              <a:rPr lang="en-US" altLang="en-US" sz="2400" dirty="0"/>
              <a:t>ideas</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304800"/>
            <a:ext cx="8229600" cy="3352800"/>
          </a:xfrm>
        </p:spPr>
        <p:txBody>
          <a:bodyPr/>
          <a:lstStyle/>
          <a:p>
            <a:r>
              <a:rPr lang="en-US" altLang="en-US" sz="4000" smtClean="0"/>
              <a:t>The Jacobins forced the Assembly to arrest the king and queen.  The queen was Marie Antoinette, the daughter of Maria Theresa of Austria.</a:t>
            </a:r>
          </a:p>
        </p:txBody>
      </p:sp>
      <p:pic>
        <p:nvPicPr>
          <p:cNvPr id="10243" name="Picture 2" descr="http://www.cem.msu.edu/~cem333/LouisXV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24200"/>
            <a:ext cx="42989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spTree>
    <p:extLst>
      <p:ext uri="{BB962C8B-B14F-4D97-AF65-F5344CB8AC3E}">
        <p14:creationId xmlns:p14="http://schemas.microsoft.com/office/powerpoint/2010/main" val="3013365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Cy- Ranch </a:t>
            </a:r>
            <a:endParaRPr lang="en-US"/>
          </a:p>
        </p:txBody>
      </p:sp>
      <p:sp>
        <p:nvSpPr>
          <p:cNvPr id="5" name="Text Box 2"/>
          <p:cNvSpPr txBox="1">
            <a:spLocks noChangeArrowheads="1"/>
          </p:cNvSpPr>
          <p:nvPr/>
        </p:nvSpPr>
        <p:spPr bwMode="auto">
          <a:xfrm>
            <a:off x="14288" y="14288"/>
            <a:ext cx="9129712" cy="6843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en-US" altLang="en-US" sz="4000" b="1" i="0" u="none" strike="noStrike" cap="none" normalizeH="0" baseline="0" smtClean="0">
                <a:ln>
                  <a:noFill/>
                </a:ln>
                <a:solidFill>
                  <a:schemeClr val="tx1"/>
                </a:solidFill>
                <a:effectLst/>
                <a:latin typeface="Trebuchet MS" panose="020B0603020202020204" pitchFamily="34" charset="0"/>
              </a:rPr>
              <a:t>REIGN OF TERROR</a:t>
            </a:r>
          </a:p>
          <a:p>
            <a:pPr marL="0" marR="0" lvl="0" indent="0" algn="l" defTabSz="914400" rtl="0" eaLnBrk="1" fontAlgn="base" latinLnBrk="0" hangingPunct="1">
              <a:lnSpc>
                <a:spcPct val="100000"/>
              </a:lnSpc>
              <a:spcBef>
                <a:spcPct val="0"/>
              </a:spcBef>
              <a:spcAft>
                <a:spcPct val="0"/>
              </a:spcAft>
              <a:buClr>
                <a:srgbClr val="FF0000"/>
              </a:buClr>
              <a:buSzTx/>
              <a:buFont typeface="Symbol" panose="05050102010706020507" pitchFamily="18" charset="2"/>
              <a:buChar char="·"/>
              <a:tabLst/>
            </a:pPr>
            <a:r>
              <a:rPr kumimoji="0" lang="en-US" altLang="en-US" sz="2800" b="0" i="0" u="sng" strike="noStrike" cap="none" normalizeH="0" baseline="0" smtClean="0">
                <a:ln>
                  <a:noFill/>
                </a:ln>
                <a:solidFill>
                  <a:srgbClr val="FF0000"/>
                </a:solidFill>
                <a:effectLst/>
                <a:latin typeface="Trebuchet MS" panose="020B0603020202020204" pitchFamily="34" charset="0"/>
              </a:rPr>
              <a:t>Robespierre</a:t>
            </a:r>
            <a:r>
              <a:rPr kumimoji="0" lang="en-US" altLang="en-US" sz="2800" b="1" i="0" u="none" strike="noStrike" cap="none" normalizeH="0" baseline="0" smtClean="0">
                <a:ln>
                  <a:noFill/>
                </a:ln>
                <a:solidFill>
                  <a:schemeClr val="tx1"/>
                </a:solidFill>
                <a:effectLst/>
                <a:latin typeface="Trebuchet MS" panose="020B0603020202020204" pitchFamily="34" charset="0"/>
              </a:rPr>
              <a:t> leads as a DICTATOR</a:t>
            </a:r>
          </a:p>
          <a:p>
            <a:pPr marL="0" marR="0" lvl="0" indent="0" algn="l" defTabSz="914400" rtl="0" eaLnBrk="1" fontAlgn="base" latinLnBrk="0" hangingPunct="1">
              <a:lnSpc>
                <a:spcPct val="100000"/>
              </a:lnSpc>
              <a:spcBef>
                <a:spcPct val="0"/>
              </a:spcBef>
              <a:spcAft>
                <a:spcPts val="800"/>
              </a:spcAft>
              <a:buClrTx/>
              <a:buSzTx/>
              <a:buFontTx/>
              <a:buNone/>
              <a:tabLst/>
            </a:pPr>
            <a:endParaRPr kumimoji="0" lang="en-US" altLang="en-US" sz="2800" b="1" i="0" u="none" strike="noStrike" cap="none" normalizeH="0" baseline="0" smtClean="0">
              <a:ln>
                <a:noFill/>
              </a:ln>
              <a:solidFill>
                <a:schemeClr val="tx1"/>
              </a:solidFill>
              <a:effectLst/>
              <a:latin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
                <a:srgbClr val="FF0000"/>
              </a:buClr>
              <a:buSzTx/>
              <a:buFont typeface="Symbol" panose="05050102010706020507" pitchFamily="18" charset="2"/>
              <a:buChar char="·"/>
              <a:tabLst/>
            </a:pPr>
            <a:r>
              <a:rPr kumimoji="0" lang="en-US" altLang="en-US" sz="2800" b="0" i="0" u="sng" strike="noStrike" cap="none" normalizeH="0" baseline="0" smtClean="0">
                <a:ln>
                  <a:noFill/>
                </a:ln>
                <a:solidFill>
                  <a:srgbClr val="FF0000"/>
                </a:solidFill>
                <a:effectLst/>
                <a:latin typeface="Trebuchet MS" panose="020B0603020202020204" pitchFamily="34" charset="0"/>
              </a:rPr>
              <a:t>Guillotine </a:t>
            </a:r>
            <a:r>
              <a:rPr kumimoji="0" lang="en-US" altLang="en-US" sz="2800" b="1" i="0" u="none" strike="noStrike" cap="none" normalizeH="0" baseline="0" smtClean="0">
                <a:ln>
                  <a:noFill/>
                </a:ln>
                <a:solidFill>
                  <a:schemeClr val="tx1"/>
                </a:solidFill>
                <a:effectLst/>
                <a:latin typeface="Trebuchet MS" panose="020B0603020202020204" pitchFamily="34" charset="0"/>
              </a:rPr>
              <a:t>used as an efficient &amp; “humane” means of execution.</a:t>
            </a:r>
          </a:p>
          <a:p>
            <a:pPr marL="0" marR="0" lvl="0" indent="0" algn="l" defTabSz="914400" rtl="0" eaLnBrk="1" fontAlgn="base" latinLnBrk="0" hangingPunct="1">
              <a:lnSpc>
                <a:spcPct val="100000"/>
              </a:lnSpc>
              <a:spcBef>
                <a:spcPct val="0"/>
              </a:spcBef>
              <a:spcAft>
                <a:spcPts val="800"/>
              </a:spcAft>
              <a:buClrTx/>
              <a:buSzTx/>
              <a:buFontTx/>
              <a:buNone/>
              <a:tabLst/>
            </a:pPr>
            <a:endParaRPr kumimoji="0" lang="en-US" altLang="en-US" sz="2800" b="1" i="0" u="none" strike="noStrike" cap="none" normalizeH="0" baseline="0" smtClean="0">
              <a:ln>
                <a:noFill/>
              </a:ln>
              <a:solidFill>
                <a:schemeClr val="tx1"/>
              </a:solidFill>
              <a:effectLst/>
              <a:latin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
                <a:srgbClr val="FF0000"/>
              </a:buClr>
              <a:buSzTx/>
              <a:buFont typeface="Symbol" panose="05050102010706020507" pitchFamily="18" charset="2"/>
              <a:buChar char="·"/>
              <a:tabLst/>
            </a:pPr>
            <a:r>
              <a:rPr kumimoji="0" lang="en-US" altLang="en-US" sz="2800" b="0" i="0" u="sng" strike="noStrike" cap="none" normalizeH="0" baseline="0" smtClean="0">
                <a:ln>
                  <a:noFill/>
                </a:ln>
                <a:solidFill>
                  <a:srgbClr val="FF0000"/>
                </a:solidFill>
                <a:effectLst/>
                <a:latin typeface="Trebuchet MS" panose="020B0603020202020204" pitchFamily="34" charset="0"/>
              </a:rPr>
              <a:t>King</a:t>
            </a:r>
            <a:r>
              <a:rPr kumimoji="0" lang="en-US" altLang="en-US" sz="2800" b="0" i="0" u="none" strike="noStrike" cap="none" normalizeH="0" baseline="0" smtClean="0">
                <a:ln>
                  <a:noFill/>
                </a:ln>
                <a:solidFill>
                  <a:schemeClr val="tx1"/>
                </a:solidFill>
                <a:effectLst/>
                <a:latin typeface="Trebuchet MS" panose="020B0603020202020204" pitchFamily="34" charset="0"/>
              </a:rPr>
              <a:t> </a:t>
            </a:r>
            <a:r>
              <a:rPr kumimoji="0" lang="en-US" altLang="en-US" sz="2800" b="0" i="0" u="sng" strike="noStrike" cap="none" normalizeH="0" baseline="0" smtClean="0">
                <a:ln>
                  <a:noFill/>
                </a:ln>
                <a:solidFill>
                  <a:srgbClr val="FF0000"/>
                </a:solidFill>
                <a:effectLst/>
                <a:latin typeface="Trebuchet MS" panose="020B0603020202020204" pitchFamily="34" charset="0"/>
              </a:rPr>
              <a:t>Louis XVI </a:t>
            </a:r>
            <a:r>
              <a:rPr kumimoji="0" lang="en-US" altLang="en-US" sz="2800" b="1" i="0" u="none" strike="noStrike" cap="none" normalizeH="0" baseline="0" smtClean="0">
                <a:ln>
                  <a:noFill/>
                </a:ln>
                <a:solidFill>
                  <a:schemeClr val="tx1"/>
                </a:solidFill>
                <a:effectLst/>
                <a:latin typeface="Trebuchet MS" panose="020B0603020202020204" pitchFamily="34" charset="0"/>
              </a:rPr>
              <a:t>is executed</a:t>
            </a:r>
          </a:p>
          <a:p>
            <a:pPr marL="0" marR="0" lvl="0" indent="0" algn="l" defTabSz="914400" rtl="0" eaLnBrk="1" fontAlgn="base" latinLnBrk="0" hangingPunct="1">
              <a:lnSpc>
                <a:spcPct val="100000"/>
              </a:lnSpc>
              <a:spcBef>
                <a:spcPct val="0"/>
              </a:spcBef>
              <a:spcAft>
                <a:spcPts val="800"/>
              </a:spcAft>
              <a:buClrTx/>
              <a:buSzTx/>
              <a:buFontTx/>
              <a:buNone/>
              <a:tabLst/>
            </a:pPr>
            <a:endParaRPr kumimoji="0" lang="en-US" altLang="en-US" sz="2800" b="1" i="0" u="none" strike="noStrike" cap="none" normalizeH="0" baseline="0" smtClean="0">
              <a:ln>
                <a:noFill/>
              </a:ln>
              <a:solidFill>
                <a:schemeClr val="tx1"/>
              </a:solidFill>
              <a:effectLst/>
              <a:latin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
                <a:srgbClr val="FF0000"/>
              </a:buClr>
              <a:buSzTx/>
              <a:buFont typeface="Symbol" panose="05050102010706020507" pitchFamily="18" charset="2"/>
              <a:buChar char="·"/>
              <a:tabLst/>
            </a:pPr>
            <a:r>
              <a:rPr kumimoji="0" lang="en-US" altLang="en-US" sz="2800" b="0" i="0" u="sng" strike="noStrike" cap="none" normalizeH="0" baseline="0" smtClean="0">
                <a:ln>
                  <a:noFill/>
                </a:ln>
                <a:solidFill>
                  <a:srgbClr val="FF0000"/>
                </a:solidFill>
                <a:effectLst/>
                <a:latin typeface="Trebuchet MS" panose="020B0603020202020204" pitchFamily="34" charset="0"/>
              </a:rPr>
              <a:t>Marie Antoinette</a:t>
            </a:r>
            <a:r>
              <a:rPr kumimoji="0" lang="en-US" altLang="en-US" sz="2800" b="0" i="0" u="none" strike="noStrike" cap="none" normalizeH="0" baseline="0" smtClean="0">
                <a:ln>
                  <a:noFill/>
                </a:ln>
                <a:solidFill>
                  <a:schemeClr val="tx1"/>
                </a:solidFill>
                <a:effectLst/>
                <a:latin typeface="Trebuchet MS" panose="020B0603020202020204" pitchFamily="34" charset="0"/>
              </a:rPr>
              <a:t>  &amp; </a:t>
            </a:r>
            <a:r>
              <a:rPr kumimoji="0" lang="en-US" altLang="en-US" sz="2800" b="0" i="0" u="sng" strike="noStrike" cap="none" normalizeH="0" baseline="0" smtClean="0">
                <a:ln>
                  <a:noFill/>
                </a:ln>
                <a:solidFill>
                  <a:srgbClr val="FF0000"/>
                </a:solidFill>
                <a:effectLst/>
                <a:latin typeface="Trebuchet MS" panose="020B0603020202020204" pitchFamily="34" charset="0"/>
              </a:rPr>
              <a:t>Danton</a:t>
            </a:r>
            <a:r>
              <a:rPr kumimoji="0" lang="en-US" altLang="en-US" sz="2800" b="1" i="0" u="none" strike="noStrike" cap="none" normalizeH="0" baseline="0" smtClean="0">
                <a:ln>
                  <a:noFill/>
                </a:ln>
                <a:solidFill>
                  <a:schemeClr val="tx1"/>
                </a:solidFill>
                <a:effectLst/>
                <a:latin typeface="Trebuchet MS" panose="020B0603020202020204" pitchFamily="34" charset="0"/>
              </a:rPr>
              <a:t> are imprisoned &amp; executed</a:t>
            </a:r>
          </a:p>
          <a:p>
            <a:pPr marL="0" marR="0" lvl="0" indent="0" algn="l" defTabSz="914400" rtl="0" eaLnBrk="1" fontAlgn="base" latinLnBrk="0" hangingPunct="1">
              <a:lnSpc>
                <a:spcPct val="100000"/>
              </a:lnSpc>
              <a:spcBef>
                <a:spcPct val="0"/>
              </a:spcBef>
              <a:spcAft>
                <a:spcPts val="800"/>
              </a:spcAft>
              <a:buClrTx/>
              <a:buSzTx/>
              <a:buFontTx/>
              <a:buNone/>
              <a:tabLst/>
            </a:pPr>
            <a:endParaRPr kumimoji="0" lang="en-US" altLang="en-US" sz="2800" b="1" i="0" u="none" strike="noStrike" cap="none" normalizeH="0" baseline="0" smtClean="0">
              <a:ln>
                <a:noFill/>
              </a:ln>
              <a:solidFill>
                <a:schemeClr val="tx1"/>
              </a:solidFill>
              <a:effectLst/>
              <a:latin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2800" b="1" i="0" u="none" strike="noStrike" cap="none" normalizeH="0" baseline="0" smtClean="0">
                <a:ln>
                  <a:noFill/>
                </a:ln>
                <a:solidFill>
                  <a:schemeClr val="tx1"/>
                </a:solidFill>
                <a:effectLst/>
                <a:latin typeface="Trebuchet MS" panose="020B0603020202020204" pitchFamily="34" charset="0"/>
              </a:rPr>
              <a:t>Members of the </a:t>
            </a:r>
            <a:r>
              <a:rPr kumimoji="0" lang="en-US" altLang="en-US" sz="2800" b="0" i="0" u="sng" strike="noStrike" cap="none" normalizeH="0" baseline="0" smtClean="0">
                <a:ln>
                  <a:noFill/>
                </a:ln>
                <a:solidFill>
                  <a:srgbClr val="FF0000"/>
                </a:solidFill>
                <a:effectLst/>
                <a:latin typeface="Trebuchet MS" panose="020B0603020202020204" pitchFamily="34" charset="0"/>
              </a:rPr>
              <a:t>3rd</a:t>
            </a:r>
            <a:r>
              <a:rPr kumimoji="0" lang="en-US" altLang="en-US" sz="2800" b="1" i="0" u="none" strike="noStrike" cap="none" normalizeH="0" baseline="0" smtClean="0">
                <a:ln>
                  <a:noFill/>
                </a:ln>
                <a:solidFill>
                  <a:schemeClr val="tx1"/>
                </a:solidFill>
                <a:effectLst/>
                <a:latin typeface="Trebuchet MS" panose="020B0603020202020204" pitchFamily="34" charset="0"/>
              </a:rPr>
              <a:t> Estate executed if they were seen as enemies of the revolution (85% of all those killed during the Reign of Terror)</a:t>
            </a:r>
            <a:endParaRPr kumimoji="0" lang="en-US" altLang="en-US" sz="4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7117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Cy- Ranch </a:t>
            </a:r>
            <a:endParaRPr lang="en-US" altLang="en-US"/>
          </a:p>
        </p:txBody>
      </p:sp>
      <p:sp>
        <p:nvSpPr>
          <p:cNvPr id="9218" name="Rectangle 2"/>
          <p:cNvSpPr>
            <a:spLocks noGrp="1" noChangeArrowheads="1"/>
          </p:cNvSpPr>
          <p:nvPr>
            <p:ph type="title"/>
          </p:nvPr>
        </p:nvSpPr>
        <p:spPr>
          <a:xfrm>
            <a:off x="381000" y="0"/>
            <a:ext cx="8229600" cy="1143000"/>
          </a:xfrm>
        </p:spPr>
        <p:txBody>
          <a:bodyPr/>
          <a:lstStyle/>
          <a:p>
            <a:r>
              <a:rPr lang="en-US" altLang="en-US"/>
              <a:t>Execution</a:t>
            </a:r>
          </a:p>
        </p:txBody>
      </p:sp>
      <p:sp>
        <p:nvSpPr>
          <p:cNvPr id="9219" name="Rectangle 3"/>
          <p:cNvSpPr>
            <a:spLocks noGrp="1" noChangeArrowheads="1"/>
          </p:cNvSpPr>
          <p:nvPr>
            <p:ph type="body" idx="1"/>
          </p:nvPr>
        </p:nvSpPr>
        <p:spPr>
          <a:xfrm>
            <a:off x="457200" y="1295400"/>
            <a:ext cx="8229600" cy="4983163"/>
          </a:xfrm>
        </p:spPr>
        <p:txBody>
          <a:bodyPr>
            <a:normAutofit/>
          </a:bodyPr>
          <a:lstStyle/>
          <a:p>
            <a:r>
              <a:rPr lang="en-US" altLang="en-US" sz="3600" dirty="0"/>
              <a:t>Suspected traitors, including nobles and priests, were executed.</a:t>
            </a:r>
          </a:p>
          <a:p>
            <a:endParaRPr lang="en-US" altLang="en-US" sz="3600" dirty="0"/>
          </a:p>
          <a:p>
            <a:r>
              <a:rPr lang="en-US" altLang="en-US" sz="3600" dirty="0"/>
              <a:t>Many aspects of the Old Regime, from the calendar to clothing styles, were rejected by the new government.</a:t>
            </a:r>
          </a:p>
          <a:p>
            <a:endParaRPr lang="en-US" altLang="en-US" sz="3600" dirty="0"/>
          </a:p>
          <a:p>
            <a:r>
              <a:rPr lang="en-US" altLang="en-US" sz="3600" dirty="0"/>
              <a:t>Ordinary citizens were armed to defend France.</a:t>
            </a:r>
          </a:p>
        </p:txBody>
      </p:sp>
    </p:spTree>
    <p:extLst>
      <p:ext uri="{BB962C8B-B14F-4D97-AF65-F5344CB8AC3E}">
        <p14:creationId xmlns:p14="http://schemas.microsoft.com/office/powerpoint/2010/main" val="1993786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4038600" cy="5943600"/>
          </a:xfrm>
        </p:spPr>
        <p:txBody>
          <a:bodyPr>
            <a:normAutofit/>
          </a:bodyPr>
          <a:lstStyle/>
          <a:p>
            <a:pPr marL="274320" indent="-274320" algn="ctr" fontAlgn="auto">
              <a:spcAft>
                <a:spcPts val="0"/>
              </a:spcAft>
              <a:buFont typeface="Wingdings 2"/>
              <a:buChar char=""/>
              <a:defRPr/>
            </a:pPr>
            <a:r>
              <a:rPr lang="en-US" sz="4000" dirty="0" smtClean="0"/>
              <a:t>The Jacobins created a dictatorship and fostered great fear among the people while simultaneously  encouraging patriotism.</a:t>
            </a:r>
            <a:endParaRPr lang="en-US" sz="4000" dirty="0"/>
          </a:p>
        </p:txBody>
      </p:sp>
      <p:pic>
        <p:nvPicPr>
          <p:cNvPr id="11267" name="Picture 2" descr="kingheadnv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33337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spTree>
    <p:extLst>
      <p:ext uri="{BB962C8B-B14F-4D97-AF65-F5344CB8AC3E}">
        <p14:creationId xmlns:p14="http://schemas.microsoft.com/office/powerpoint/2010/main" val="40834536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381000" y="228600"/>
            <a:ext cx="8229600" cy="3429000"/>
          </a:xfrm>
        </p:spPr>
        <p:txBody>
          <a:bodyPr>
            <a:normAutofit/>
          </a:bodyPr>
          <a:lstStyle/>
          <a:p>
            <a:r>
              <a:rPr lang="en-US" altLang="en-US" sz="4000" smtClean="0"/>
              <a:t>In August 1789, the National Assembly adopted the Declaration of the Rights of Man and of Citizen.  It declared that “all men are born free and equal in rights.”</a:t>
            </a:r>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15363" name="Picture 2" descr="http://www.ambafrance-uk.org/IMG/gif_historyim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05200"/>
            <a:ext cx="211931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304800" y="304800"/>
            <a:ext cx="4800600" cy="5867400"/>
          </a:xfrm>
        </p:spPr>
        <p:txBody>
          <a:bodyPr/>
          <a:lstStyle/>
          <a:p>
            <a:pPr algn="ctr"/>
            <a:r>
              <a:rPr lang="en-US" altLang="en-US" sz="4000" smtClean="0"/>
              <a:t>Perhaps the Assembly’s most important work was the Constitution of 1791.  It reformed the government by establishing a limited monarchy.</a:t>
            </a:r>
          </a:p>
        </p:txBody>
      </p:sp>
      <p:sp>
        <p:nvSpPr>
          <p:cNvPr id="163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16387" name="Picture 2" descr="http://www.revradiotowerofsong.org/images/french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38200"/>
            <a:ext cx="33909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smtClean="0"/>
              <a:t>Cy- Ranch </a:t>
            </a:r>
            <a:endParaRPr lang="en-US" altLang="en-US"/>
          </a:p>
        </p:txBody>
      </p:sp>
      <p:pic>
        <p:nvPicPr>
          <p:cNvPr id="13317" name="Picture 5" descr="american-revolution-7287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5715000" cy="394335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914400" y="3962400"/>
            <a:ext cx="72707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Both the American and the French </a:t>
            </a:r>
          </a:p>
          <a:p>
            <a:pPr algn="ctr"/>
            <a:r>
              <a:rPr lang="en-US" altLang="en-US" sz="3600"/>
              <a:t>revolutions served as models for </a:t>
            </a:r>
          </a:p>
          <a:p>
            <a:pPr algn="ctr"/>
            <a:r>
              <a:rPr lang="en-US" altLang="en-US" sz="3600"/>
              <a:t>citizens in other countries seeking</a:t>
            </a:r>
          </a:p>
          <a:p>
            <a:pPr algn="ctr"/>
            <a:r>
              <a:rPr lang="en-US" altLang="en-US" sz="3600"/>
              <a:t>political change.</a:t>
            </a:r>
          </a:p>
        </p:txBody>
      </p:sp>
    </p:spTree>
    <p:extLst>
      <p:ext uri="{BB962C8B-B14F-4D97-AF65-F5344CB8AC3E}">
        <p14:creationId xmlns:p14="http://schemas.microsoft.com/office/powerpoint/2010/main" val="7515847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smtClean="0"/>
              <a:t>Cy- Ranch </a:t>
            </a:r>
            <a:endParaRPr lang="en-US" altLang="en-US"/>
          </a:p>
        </p:txBody>
      </p:sp>
      <p:pic>
        <p:nvPicPr>
          <p:cNvPr id="14341" name="Picture 5"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4333875" cy="5419725"/>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5080000" y="1600200"/>
            <a:ext cx="33337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The ideals of</a:t>
            </a:r>
          </a:p>
          <a:p>
            <a:pPr algn="ctr"/>
            <a:r>
              <a:rPr lang="en-US" altLang="en-US" sz="3600"/>
              <a:t>the French</a:t>
            </a:r>
          </a:p>
          <a:p>
            <a:pPr algn="ctr"/>
            <a:r>
              <a:rPr lang="en-US" altLang="en-US" sz="3600"/>
              <a:t>revolution</a:t>
            </a:r>
          </a:p>
          <a:p>
            <a:pPr algn="ctr"/>
            <a:r>
              <a:rPr lang="en-US" altLang="en-US" sz="3600"/>
              <a:t>inspired</a:t>
            </a:r>
          </a:p>
          <a:p>
            <a:pPr algn="ctr"/>
            <a:r>
              <a:rPr lang="en-US" altLang="en-US" sz="3600"/>
              <a:t>citizens in</a:t>
            </a:r>
          </a:p>
          <a:p>
            <a:pPr algn="ctr"/>
            <a:r>
              <a:rPr lang="en-US" altLang="en-US" sz="3600"/>
              <a:t>other countries.</a:t>
            </a:r>
          </a:p>
        </p:txBody>
      </p:sp>
    </p:spTree>
    <p:extLst>
      <p:ext uri="{BB962C8B-B14F-4D97-AF65-F5344CB8AC3E}">
        <p14:creationId xmlns:p14="http://schemas.microsoft.com/office/powerpoint/2010/main" val="13545854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threee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88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1"/>
          <p:cNvSpPr txBox="1">
            <a:spLocks noChangeArrowheads="1"/>
          </p:cNvSpPr>
          <p:nvPr/>
        </p:nvSpPr>
        <p:spPr bwMode="auto">
          <a:xfrm>
            <a:off x="6172200" y="609600"/>
            <a:ext cx="2971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t>Based on the information you have about the Three Estates, explain how this cartoon represents France during the Old Regime.  </a:t>
            </a:r>
          </a:p>
        </p:txBody>
      </p:sp>
      <p:sp>
        <p:nvSpPr>
          <p:cNvPr id="2" name="Footer Placeholder 1"/>
          <p:cNvSpPr>
            <a:spLocks noGrp="1"/>
          </p:cNvSpPr>
          <p:nvPr>
            <p:ph type="ftr" sz="quarter" idx="11"/>
          </p:nvPr>
        </p:nvSpPr>
        <p:spPr/>
        <p:txBody>
          <a:bodyPr/>
          <a:lstStyle/>
          <a:p>
            <a:pPr>
              <a:defRPr/>
            </a:pPr>
            <a:r>
              <a:rPr lang="en-US" smtClean="0"/>
              <a:t>Cy- Ranch </a:t>
            </a:r>
            <a:endParaRPr lang="en-US"/>
          </a:p>
        </p:txBody>
      </p:sp>
    </p:spTree>
    <p:extLst>
      <p:ext uri="{BB962C8B-B14F-4D97-AF65-F5344CB8AC3E}">
        <p14:creationId xmlns:p14="http://schemas.microsoft.com/office/powerpoint/2010/main" val="10519977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381000" y="304800"/>
            <a:ext cx="8229600" cy="3352800"/>
          </a:xfrm>
        </p:spPr>
        <p:txBody>
          <a:bodyPr/>
          <a:lstStyle/>
          <a:p>
            <a:r>
              <a:rPr lang="en-US" altLang="en-US" sz="4000" smtClean="0"/>
              <a:t>The Third Estate (professionals, peasants, and laborers) made up 97% of the French population.  This group paid more than their share of taxes.</a:t>
            </a:r>
          </a:p>
        </p:txBody>
      </p:sp>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9219" name="Picture 2" descr="http://chnm.gmu.edu/revolution/searchimages/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743200"/>
            <a:ext cx="41243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351691" y="2766645"/>
            <a:ext cx="3229709" cy="35897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en-US" altLang="en-US" sz="4000" b="0" i="0" u="none" strike="noStrike" cap="none" normalizeH="0" baseline="0" dirty="0" smtClean="0">
                <a:ln>
                  <a:noFill/>
                </a:ln>
                <a:solidFill>
                  <a:schemeClr val="tx1"/>
                </a:solidFill>
                <a:effectLst/>
                <a:latin typeface="Trebuchet MS" panose="020B0603020202020204" pitchFamily="34" charset="0"/>
              </a:rPr>
              <a:t>3</a:t>
            </a:r>
            <a:r>
              <a:rPr kumimoji="0" lang="en-US" altLang="en-US" sz="4000" b="0" i="0" u="none" strike="noStrike" cap="none" normalizeH="0" baseline="30000" dirty="0" smtClean="0">
                <a:ln>
                  <a:noFill/>
                </a:ln>
                <a:solidFill>
                  <a:schemeClr val="tx1"/>
                </a:solidFill>
                <a:effectLst/>
                <a:latin typeface="Trebuchet MS" panose="020B0603020202020204" pitchFamily="34" charset="0"/>
              </a:rPr>
              <a:t>rd</a:t>
            </a:r>
            <a:r>
              <a:rPr kumimoji="0" lang="en-US" altLang="en-US" sz="4000" b="0" i="0" u="none" strike="noStrike" cap="none" normalizeH="0" baseline="0" dirty="0" smtClean="0">
                <a:ln>
                  <a:noFill/>
                </a:ln>
                <a:solidFill>
                  <a:schemeClr val="tx1"/>
                </a:solidFill>
                <a:effectLst/>
                <a:latin typeface="Trebuchet MS" panose="020B0603020202020204" pitchFamily="34" charset="0"/>
              </a:rPr>
              <a:t> ESTATE</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3200" b="1" i="0" u="none" strike="noStrike" cap="none" normalizeH="0" baseline="0" dirty="0" smtClean="0">
                <a:ln>
                  <a:noFill/>
                </a:ln>
                <a:solidFill>
                  <a:schemeClr val="tx1"/>
                </a:solidFill>
                <a:effectLst/>
                <a:latin typeface="Trebuchet MS" panose="020B0603020202020204" pitchFamily="34" charset="0"/>
              </a:rPr>
              <a:t> </a:t>
            </a:r>
            <a:r>
              <a:rPr kumimoji="0" lang="en-US" altLang="en-US" sz="2800" b="1" i="0" u="none" strike="noStrike" cap="none" normalizeH="0" baseline="0" dirty="0" smtClean="0">
                <a:ln>
                  <a:noFill/>
                </a:ln>
                <a:solidFill>
                  <a:srgbClr val="FF0000"/>
                </a:solidFill>
                <a:effectLst/>
                <a:latin typeface="Trebuchet MS" panose="020B0603020202020204" pitchFamily="34" charset="0"/>
              </a:rPr>
              <a:t>Artisans / Merchants</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3200" b="1" i="0" u="none" strike="noStrike" cap="none" normalizeH="0" baseline="0" dirty="0" smtClean="0">
                <a:ln>
                  <a:noFill/>
                </a:ln>
                <a:solidFill>
                  <a:schemeClr val="tx1"/>
                </a:solidFill>
                <a:effectLst/>
                <a:latin typeface="Trebuchet MS" panose="020B0603020202020204" pitchFamily="34" charset="0"/>
              </a:rPr>
              <a:t> </a:t>
            </a:r>
            <a:r>
              <a:rPr kumimoji="0" lang="en-US" altLang="en-US" sz="3200" b="1" i="0" u="none" strike="noStrike" cap="none" normalizeH="0" baseline="0" dirty="0" smtClean="0">
                <a:ln>
                  <a:noFill/>
                </a:ln>
                <a:solidFill>
                  <a:srgbClr val="FF0000"/>
                </a:solidFill>
                <a:effectLst/>
                <a:latin typeface="Trebuchet MS" panose="020B0603020202020204" pitchFamily="34" charset="0"/>
              </a:rPr>
              <a:t>Workers</a:t>
            </a:r>
          </a:p>
          <a:p>
            <a:pPr marL="0" marR="0" lvl="0" indent="0" algn="l" defTabSz="914400" rtl="0" eaLnBrk="1" fontAlgn="base" latinLnBrk="0" hangingPunct="1">
              <a:lnSpc>
                <a:spcPct val="100000"/>
              </a:lnSpc>
              <a:spcBef>
                <a:spcPct val="0"/>
              </a:spcBef>
              <a:spcAft>
                <a:spcPct val="0"/>
              </a:spcAft>
              <a:buClr>
                <a:srgbClr val="FF0000"/>
              </a:buClr>
              <a:buSzTx/>
              <a:buFont typeface="Symbol" panose="05050102010706020507" pitchFamily="18" charset="2"/>
              <a:buChar char="·"/>
              <a:tabLst/>
            </a:pPr>
            <a:r>
              <a:rPr kumimoji="0" lang="en-US" altLang="en-US" sz="3200" b="1" i="0" u="none" strike="noStrike" cap="none" normalizeH="0" baseline="0" dirty="0" smtClean="0">
                <a:ln>
                  <a:noFill/>
                </a:ln>
                <a:solidFill>
                  <a:srgbClr val="FF0000"/>
                </a:solidFill>
                <a:effectLst/>
                <a:latin typeface="Trebuchet MS" panose="020B0603020202020204" pitchFamily="34" charset="0"/>
              </a:rPr>
              <a:t>Peasants</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143000" y="1447800"/>
            <a:ext cx="7772400" cy="5245100"/>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Common People</a:t>
            </a:r>
          </a:p>
          <a:p>
            <a:pPr eaLnBrk="1" hangingPunct="1"/>
            <a:r>
              <a:rPr lang="en-US" altLang="en-US" sz="2800"/>
              <a:t>Consisted 3 groups:</a:t>
            </a:r>
          </a:p>
          <a:p>
            <a:pPr lvl="1" eaLnBrk="1" hangingPunct="1">
              <a:buFontTx/>
              <a:buChar char="•"/>
            </a:pPr>
            <a:r>
              <a:rPr lang="en-US" altLang="en-US" sz="2800"/>
              <a:t> </a:t>
            </a:r>
            <a:r>
              <a:rPr lang="en-US" altLang="en-US" sz="2800" b="1" u="sng"/>
              <a:t>Bourgeoisie</a:t>
            </a:r>
            <a:r>
              <a:rPr lang="en-US" altLang="en-US" sz="2800"/>
              <a:t> —some were as wealthy as the nobles</a:t>
            </a:r>
          </a:p>
          <a:p>
            <a:pPr lvl="1" eaLnBrk="1" hangingPunct="1">
              <a:buFontTx/>
              <a:buChar char="•"/>
            </a:pPr>
            <a:r>
              <a:rPr lang="en-US" altLang="en-US" sz="2800"/>
              <a:t> </a:t>
            </a:r>
            <a:r>
              <a:rPr lang="en-US" altLang="en-US" sz="2800" b="1" u="sng"/>
              <a:t>WORKERS</a:t>
            </a:r>
            <a:r>
              <a:rPr lang="en-US" altLang="en-US" sz="2800" b="1"/>
              <a:t>:</a:t>
            </a:r>
            <a:r>
              <a:rPr lang="en-US" altLang="en-US" sz="2800"/>
              <a:t> cooks, servants &amp; others– paid low wages; often out of work &amp; frequently went hungry</a:t>
            </a:r>
          </a:p>
          <a:p>
            <a:pPr lvl="1" eaLnBrk="1" hangingPunct="1">
              <a:buFontTx/>
              <a:buChar char="•"/>
            </a:pPr>
            <a:r>
              <a:rPr lang="en-US" altLang="en-US" sz="2800"/>
              <a:t> </a:t>
            </a:r>
            <a:r>
              <a:rPr lang="en-US" altLang="en-US" sz="2800" b="1" u="sng"/>
              <a:t>PEASANTS</a:t>
            </a:r>
            <a:r>
              <a:rPr lang="en-US" altLang="en-US" sz="2800" b="1"/>
              <a:t>: </a:t>
            </a:r>
            <a:r>
              <a:rPr lang="en-US" altLang="en-US" sz="2800"/>
              <a:t>largest group of</a:t>
            </a:r>
            <a:r>
              <a:rPr lang="en-US" altLang="en-US" sz="2800" b="1"/>
              <a:t> </a:t>
            </a:r>
            <a:r>
              <a:rPr lang="en-US" altLang="en-US" sz="2800"/>
              <a:t>3</a:t>
            </a:r>
            <a:r>
              <a:rPr lang="en-US" altLang="en-US" sz="2800" baseline="30000"/>
              <a:t>rd</a:t>
            </a:r>
            <a:r>
              <a:rPr lang="en-US" altLang="en-US" sz="2800"/>
              <a:t> estate– 80% of the population; paid half of their income in dues to the nobles, tithes to the church &amp; taxes to king’s agents</a:t>
            </a:r>
          </a:p>
          <a:p>
            <a:pPr lvl="1" eaLnBrk="1" hangingPunct="1">
              <a:buFontTx/>
              <a:buChar char="•"/>
            </a:pPr>
            <a:endParaRPr lang="en-US" altLang="en-US" sz="2800"/>
          </a:p>
        </p:txBody>
      </p:sp>
      <p:sp>
        <p:nvSpPr>
          <p:cNvPr id="10243" name="Text Box 5"/>
          <p:cNvSpPr txBox="1">
            <a:spLocks noChangeArrowheads="1"/>
          </p:cNvSpPr>
          <p:nvPr/>
        </p:nvSpPr>
        <p:spPr bwMode="auto">
          <a:xfrm>
            <a:off x="3352800" y="257175"/>
            <a:ext cx="2908300" cy="557213"/>
          </a:xfrm>
          <a:prstGeom prst="rect">
            <a:avLst/>
          </a:prstGeom>
          <a:noFill/>
          <a:ln w="38100" cmpd="dbl">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THIRD  ESTATE</a:t>
            </a:r>
          </a:p>
        </p:txBody>
      </p:sp>
      <p:sp>
        <p:nvSpPr>
          <p:cNvPr id="2" name="Footer Placeholder 1"/>
          <p:cNvSpPr>
            <a:spLocks noGrp="1"/>
          </p:cNvSpPr>
          <p:nvPr>
            <p:ph type="ftr" sz="quarter" idx="11"/>
          </p:nvPr>
        </p:nvSpPr>
        <p:spPr/>
        <p:txBody>
          <a:bodyPr/>
          <a:lstStyle/>
          <a:p>
            <a:pPr>
              <a:defRPr/>
            </a:pPr>
            <a:r>
              <a:rPr lang="en-US" smtClean="0"/>
              <a:t>Cy- Ranch </a:t>
            </a:r>
            <a:endParaRPr lang="en-US"/>
          </a:p>
        </p:txBody>
      </p:sp>
    </p:spTree>
    <p:extLst>
      <p:ext uri="{BB962C8B-B14F-4D97-AF65-F5344CB8AC3E}">
        <p14:creationId xmlns:p14="http://schemas.microsoft.com/office/powerpoint/2010/main" val="30217575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381000" y="381000"/>
            <a:ext cx="8229600" cy="4572000"/>
          </a:xfrm>
        </p:spPr>
        <p:txBody>
          <a:bodyPr/>
          <a:lstStyle/>
          <a:p>
            <a:r>
              <a:rPr lang="en-US" altLang="en-US" sz="4000" smtClean="0"/>
              <a:t>The lawmaking body of France, the Estates General, represented all three estates.  But this body rarely met and each estate had only one vote even though the Third Estate had more representatives.</a:t>
            </a:r>
          </a:p>
        </p:txBody>
      </p:sp>
      <p:sp>
        <p:nvSpPr>
          <p:cNvPr id="102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pPr>
            <a:r>
              <a:rPr lang="en-US" altLang="en-US" smtClean="0">
                <a:solidFill>
                  <a:schemeClr val="tx2"/>
                </a:solidFill>
              </a:rPr>
              <a:t>Cy- Ranch </a:t>
            </a:r>
            <a:endParaRPr lang="en-US" altLang="en-US">
              <a:solidFill>
                <a:schemeClr val="tx2"/>
              </a:solidFill>
            </a:endParaRPr>
          </a:p>
        </p:txBody>
      </p:sp>
      <p:pic>
        <p:nvPicPr>
          <p:cNvPr id="10243" name="Picture 2" descr="http://lancefuhrer.com/images/Three_E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267200"/>
            <a:ext cx="15811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smtClean="0"/>
              <a:t>Cy- Ranch </a:t>
            </a:r>
            <a:endParaRPr lang="en-US" altLang="en-US"/>
          </a:p>
        </p:txBody>
      </p:sp>
      <p:pic>
        <p:nvPicPr>
          <p:cNvPr id="8197" name="Picture 5" descr="frenchrev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29625" cy="5314950"/>
          </a:xfrm>
          <a:prstGeom prst="rect">
            <a:avLst/>
          </a:prstGeom>
          <a:noFill/>
          <a:extLst>
            <a:ext uri="{909E8E84-426E-40DD-AFC4-6F175D3DCCD1}">
              <a14:hiddenFill xmlns:a14="http://schemas.microsoft.com/office/drawing/2010/main">
                <a:solidFill>
                  <a:srgbClr val="FFFFFF"/>
                </a:solidFill>
              </a14:hiddenFill>
            </a:ext>
          </a:extLst>
        </p:spPr>
      </p:pic>
      <p:sp>
        <p:nvSpPr>
          <p:cNvPr id="8198" name="Text Box 6"/>
          <p:cNvSpPr txBox="1">
            <a:spLocks noChangeArrowheads="1"/>
          </p:cNvSpPr>
          <p:nvPr/>
        </p:nvSpPr>
        <p:spPr bwMode="auto">
          <a:xfrm>
            <a:off x="457200" y="5181600"/>
            <a:ext cx="8134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There were many causes of the French</a:t>
            </a:r>
          </a:p>
          <a:p>
            <a:pPr algn="ctr"/>
            <a:r>
              <a:rPr lang="en-US" altLang="en-US" sz="3600"/>
              <a:t>Revolution.</a:t>
            </a:r>
          </a:p>
        </p:txBody>
      </p:sp>
    </p:spTree>
    <p:extLst>
      <p:ext uri="{BB962C8B-B14F-4D97-AF65-F5344CB8AC3E}">
        <p14:creationId xmlns:p14="http://schemas.microsoft.com/office/powerpoint/2010/main" val="26954989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457200" y="22860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solidFill>
                  <a:srgbClr val="FF0000"/>
                </a:solidFill>
                <a:latin typeface="Tempus Sans ITC" panose="04020404030D07020202" pitchFamily="82" charset="0"/>
              </a:rPr>
              <a:t>UNDERLYING </a:t>
            </a:r>
            <a:r>
              <a:rPr lang="en-US" altLang="en-US" sz="3200" b="1" dirty="0" smtClean="0">
                <a:solidFill>
                  <a:srgbClr val="FF0000"/>
                </a:solidFill>
                <a:latin typeface="Tempus Sans ITC" panose="04020404030D07020202" pitchFamily="82" charset="0"/>
              </a:rPr>
              <a:t>CAUSES   Copy on Back of Notes</a:t>
            </a:r>
            <a:endParaRPr lang="en-US" altLang="en-US" sz="3200" b="1" dirty="0">
              <a:solidFill>
                <a:srgbClr val="FF0000"/>
              </a:solidFill>
              <a:latin typeface="Tempus Sans ITC" panose="04020404030D07020202" pitchFamily="82" charset="0"/>
            </a:endParaRPr>
          </a:p>
        </p:txBody>
      </p:sp>
      <p:sp>
        <p:nvSpPr>
          <p:cNvPr id="18436" name="Text Box 7"/>
          <p:cNvSpPr txBox="1">
            <a:spLocks noChangeArrowheads="1"/>
          </p:cNvSpPr>
          <p:nvPr/>
        </p:nvSpPr>
        <p:spPr bwMode="auto">
          <a:xfrm>
            <a:off x="228600" y="1066800"/>
            <a:ext cx="3886200" cy="5159375"/>
          </a:xfrm>
          <a:prstGeom prst="rect">
            <a:avLst/>
          </a:prstGeom>
          <a:noFill/>
          <a:ln w="952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dirty="0">
                <a:latin typeface="Microsoft Sans Serif" panose="020B0604020202020204" pitchFamily="34" charset="0"/>
              </a:rPr>
              <a:t>SOCIAL PROBLEMS</a:t>
            </a:r>
          </a:p>
          <a:p>
            <a:pPr eaLnBrk="1" hangingPunct="1">
              <a:buFontTx/>
              <a:buChar char="•"/>
            </a:pPr>
            <a:r>
              <a:rPr lang="en-US" altLang="en-US" sz="2800" b="1" dirty="0">
                <a:latin typeface="Microsoft Sans Serif" panose="020B0604020202020204" pitchFamily="34" charset="0"/>
              </a:rPr>
              <a:t>Growing resentment of lower class (Third Estate)</a:t>
            </a:r>
          </a:p>
          <a:p>
            <a:pPr lvl="1" eaLnBrk="1" hangingPunct="1">
              <a:buFontTx/>
              <a:buChar char="•"/>
            </a:pPr>
            <a:r>
              <a:rPr lang="en-US" altLang="en-US" sz="2800" b="1" dirty="0">
                <a:latin typeface="Microsoft Sans Serif" panose="020B0604020202020204" pitchFamily="34" charset="0"/>
              </a:rPr>
              <a:t>High taxes</a:t>
            </a:r>
          </a:p>
          <a:p>
            <a:pPr lvl="1" eaLnBrk="1" hangingPunct="1">
              <a:buFontTx/>
              <a:buChar char="•"/>
            </a:pPr>
            <a:r>
              <a:rPr lang="en-US" altLang="en-US" sz="2800" b="1" dirty="0">
                <a:latin typeface="Microsoft Sans Serif" panose="020B0604020202020204" pitchFamily="34" charset="0"/>
              </a:rPr>
              <a:t>Out of work</a:t>
            </a:r>
          </a:p>
          <a:p>
            <a:pPr lvl="1" eaLnBrk="1" hangingPunct="1">
              <a:buFontTx/>
              <a:buChar char="•"/>
            </a:pPr>
            <a:r>
              <a:rPr lang="en-US" altLang="en-US" sz="2800" b="1" dirty="0">
                <a:latin typeface="Microsoft Sans Serif" panose="020B0604020202020204" pitchFamily="34" charset="0"/>
              </a:rPr>
              <a:t>Hungry</a:t>
            </a:r>
          </a:p>
          <a:p>
            <a:pPr lvl="1" eaLnBrk="1" hangingPunct="1">
              <a:buFontTx/>
              <a:buChar char="•"/>
            </a:pPr>
            <a:r>
              <a:rPr lang="en-US" altLang="en-US" sz="2800" b="1" dirty="0">
                <a:latin typeface="Microsoft Sans Serif" panose="020B0604020202020204" pitchFamily="34" charset="0"/>
              </a:rPr>
              <a:t>Lack of social status &amp; power</a:t>
            </a:r>
          </a:p>
          <a:p>
            <a:pPr lvl="1" eaLnBrk="1" hangingPunct="1">
              <a:buFontTx/>
              <a:buChar char="•"/>
            </a:pPr>
            <a:endParaRPr lang="en-US" altLang="en-US" sz="2800" b="1" dirty="0">
              <a:latin typeface="Microsoft Sans Serif" panose="020B0604020202020204" pitchFamily="34" charset="0"/>
            </a:endParaRPr>
          </a:p>
          <a:p>
            <a:pPr eaLnBrk="1" hangingPunct="1"/>
            <a:endParaRPr lang="en-US" altLang="en-US" sz="2800" dirty="0">
              <a:latin typeface="Microsoft Sans Serif" panose="020B0604020202020204" pitchFamily="34" charset="0"/>
            </a:endParaRPr>
          </a:p>
          <a:p>
            <a:pPr eaLnBrk="1" hangingPunct="1">
              <a:buFontTx/>
              <a:buChar char="•"/>
            </a:pPr>
            <a:endParaRPr lang="en-US" altLang="en-US" dirty="0"/>
          </a:p>
        </p:txBody>
      </p:sp>
      <p:sp>
        <p:nvSpPr>
          <p:cNvPr id="18437" name="Text Box 8"/>
          <p:cNvSpPr txBox="1">
            <a:spLocks noChangeArrowheads="1"/>
          </p:cNvSpPr>
          <p:nvPr/>
        </p:nvSpPr>
        <p:spPr bwMode="auto">
          <a:xfrm>
            <a:off x="4419600" y="990600"/>
            <a:ext cx="4343400" cy="5434013"/>
          </a:xfrm>
          <a:prstGeom prst="rect">
            <a:avLst/>
          </a:prstGeom>
          <a:noFill/>
          <a:ln w="952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dirty="0">
                <a:latin typeface="Tempus Sans ITC" panose="04020404030D07020202" pitchFamily="82" charset="0"/>
              </a:rPr>
              <a:t>ECONOMIC PROBLEMS</a:t>
            </a:r>
          </a:p>
          <a:p>
            <a:pPr eaLnBrk="1" hangingPunct="1">
              <a:buFontTx/>
              <a:buChar char="•"/>
            </a:pPr>
            <a:r>
              <a:rPr lang="en-US" altLang="en-US" sz="2800" b="1" dirty="0">
                <a:latin typeface="Microsoft Sans Serif" panose="020B0604020202020204" pitchFamily="34" charset="0"/>
              </a:rPr>
              <a:t>Economy failing</a:t>
            </a:r>
          </a:p>
          <a:p>
            <a:pPr eaLnBrk="1" hangingPunct="1">
              <a:buFontTx/>
              <a:buChar char="•"/>
            </a:pPr>
            <a:r>
              <a:rPr lang="en-US" altLang="en-US" sz="2800" b="1" dirty="0">
                <a:latin typeface="Microsoft Sans Serif" panose="020B0604020202020204" pitchFamily="34" charset="0"/>
              </a:rPr>
              <a:t>Increased population</a:t>
            </a:r>
          </a:p>
          <a:p>
            <a:pPr eaLnBrk="1" hangingPunct="1">
              <a:buFontTx/>
              <a:buChar char="•"/>
            </a:pPr>
            <a:r>
              <a:rPr lang="en-US" altLang="en-US" sz="2800" b="1" dirty="0">
                <a:latin typeface="Microsoft Sans Serif" panose="020B0604020202020204" pitchFamily="34" charset="0"/>
              </a:rPr>
              <a:t>High taxes</a:t>
            </a:r>
          </a:p>
          <a:p>
            <a:pPr eaLnBrk="1" hangingPunct="1">
              <a:buFontTx/>
              <a:buChar char="•"/>
            </a:pPr>
            <a:r>
              <a:rPr lang="en-US" altLang="en-US" sz="2800" b="1" dirty="0">
                <a:latin typeface="Microsoft Sans Serif" panose="020B0604020202020204" pitchFamily="34" charset="0"/>
              </a:rPr>
              <a:t>High cost of living</a:t>
            </a:r>
          </a:p>
          <a:p>
            <a:pPr eaLnBrk="1" hangingPunct="1">
              <a:buFontTx/>
              <a:buChar char="•"/>
            </a:pPr>
            <a:r>
              <a:rPr lang="en-US" altLang="en-US" sz="2800" b="1" dirty="0">
                <a:latin typeface="Microsoft Sans Serif" panose="020B0604020202020204" pitchFamily="34" charset="0"/>
              </a:rPr>
              <a:t>Bad weather causes crop failures</a:t>
            </a:r>
          </a:p>
          <a:p>
            <a:pPr eaLnBrk="1" hangingPunct="1">
              <a:buFontTx/>
              <a:buChar char="•"/>
            </a:pPr>
            <a:r>
              <a:rPr lang="en-US" altLang="en-US" sz="2800" b="1" dirty="0">
                <a:latin typeface="Microsoft Sans Serif" panose="020B0604020202020204" pitchFamily="34" charset="0"/>
              </a:rPr>
              <a:t>Spending by king/queen—in debt</a:t>
            </a:r>
          </a:p>
          <a:p>
            <a:pPr eaLnBrk="1" hangingPunct="1"/>
            <a:endParaRPr lang="en-US" altLang="en-US" sz="2800" b="1" dirty="0">
              <a:latin typeface="Microsoft Sans Serif" panose="020B0604020202020204" pitchFamily="34" charset="0"/>
            </a:endParaRPr>
          </a:p>
          <a:p>
            <a:pPr eaLnBrk="1" hangingPunct="1"/>
            <a:endParaRPr lang="en-US" altLang="en-US" dirty="0"/>
          </a:p>
          <a:p>
            <a:pPr eaLnBrk="1" hangingPunct="1">
              <a:buFontTx/>
              <a:buChar char="•"/>
            </a:pPr>
            <a:endParaRPr lang="en-US" altLang="en-US" dirty="0"/>
          </a:p>
        </p:txBody>
      </p:sp>
      <p:sp>
        <p:nvSpPr>
          <p:cNvPr id="2" name="Footer Placeholder 1"/>
          <p:cNvSpPr>
            <a:spLocks noGrp="1"/>
          </p:cNvSpPr>
          <p:nvPr>
            <p:ph type="ftr" sz="quarter" idx="11"/>
          </p:nvPr>
        </p:nvSpPr>
        <p:spPr/>
        <p:txBody>
          <a:bodyPr/>
          <a:lstStyle/>
          <a:p>
            <a:pPr>
              <a:defRPr/>
            </a:pPr>
            <a:r>
              <a:rPr lang="en-US" smtClean="0"/>
              <a:t>Cy- Ranch </a:t>
            </a:r>
            <a:endParaRPr lang="en-US"/>
          </a:p>
        </p:txBody>
      </p:sp>
    </p:spTree>
    <p:extLst>
      <p:ext uri="{BB962C8B-B14F-4D97-AF65-F5344CB8AC3E}">
        <p14:creationId xmlns:p14="http://schemas.microsoft.com/office/powerpoint/2010/main" val="27323455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049338" y="301625"/>
            <a:ext cx="6819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latin typeface="Microsoft Sans Serif" panose="020B0604020202020204" pitchFamily="34" charset="0"/>
              </a:rPr>
              <a:t>ABUSES OF THE OLD REGIME</a:t>
            </a:r>
          </a:p>
        </p:txBody>
      </p:sp>
      <p:sp>
        <p:nvSpPr>
          <p:cNvPr id="19460" name="Text Box 4"/>
          <p:cNvSpPr txBox="1">
            <a:spLocks noChangeArrowheads="1"/>
          </p:cNvSpPr>
          <p:nvPr/>
        </p:nvSpPr>
        <p:spPr bwMode="auto">
          <a:xfrm>
            <a:off x="6440488" y="6521450"/>
            <a:ext cx="270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sz="800" b="1"/>
              <a:t>Source: kidz-labs-volcano-making-kit-l.jpg </a:t>
            </a:r>
          </a:p>
          <a:p>
            <a:pPr eaLnBrk="1" hangingPunct="1"/>
            <a:endParaRPr lang="en-US" altLang="en-US" sz="800" b="1"/>
          </a:p>
        </p:txBody>
      </p:sp>
      <p:sp>
        <p:nvSpPr>
          <p:cNvPr id="19461" name="Text Box 5"/>
          <p:cNvSpPr txBox="1">
            <a:spLocks noChangeArrowheads="1"/>
          </p:cNvSpPr>
          <p:nvPr/>
        </p:nvSpPr>
        <p:spPr bwMode="auto">
          <a:xfrm>
            <a:off x="3725863" y="911225"/>
            <a:ext cx="142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Microsoft Sans Serif" panose="020B0604020202020204" pitchFamily="34" charset="0"/>
              </a:rPr>
              <a:t>1789</a:t>
            </a:r>
          </a:p>
        </p:txBody>
      </p:sp>
      <p:sp>
        <p:nvSpPr>
          <p:cNvPr id="19462" name="Text Box 6"/>
          <p:cNvSpPr txBox="1">
            <a:spLocks noChangeArrowheads="1"/>
          </p:cNvSpPr>
          <p:nvPr/>
        </p:nvSpPr>
        <p:spPr bwMode="auto">
          <a:xfrm>
            <a:off x="381000" y="1905000"/>
            <a:ext cx="8507413" cy="4440238"/>
          </a:xfrm>
          <a:prstGeom prst="rect">
            <a:avLst/>
          </a:prstGeom>
          <a:noFill/>
          <a:ln w="762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latin typeface="Microsoft Sans Serif" panose="020B0604020202020204" pitchFamily="34" charset="0"/>
              </a:rPr>
              <a:t>POLITICAL ABUSES</a:t>
            </a:r>
          </a:p>
          <a:p>
            <a:pPr algn="ctr" eaLnBrk="1" hangingPunct="1">
              <a:buFontTx/>
              <a:buChar char="•"/>
            </a:pPr>
            <a:r>
              <a:rPr lang="en-US" altLang="en-US" sz="3600" b="1">
                <a:latin typeface="Microsoft Sans Serif" panose="020B0604020202020204" pitchFamily="34" charset="0"/>
              </a:rPr>
              <a:t>Paid for part of the American Revolution</a:t>
            </a:r>
          </a:p>
          <a:p>
            <a:pPr algn="ctr" eaLnBrk="1" hangingPunct="1">
              <a:buFontTx/>
              <a:buChar char="•"/>
            </a:pPr>
            <a:r>
              <a:rPr lang="en-US" altLang="en-US" sz="3600" b="1">
                <a:latin typeface="Microsoft Sans Serif" panose="020B0604020202020204" pitchFamily="34" charset="0"/>
              </a:rPr>
              <a:t>King Louis XVI paid little attention </a:t>
            </a:r>
          </a:p>
          <a:p>
            <a:pPr algn="ctr" eaLnBrk="1" hangingPunct="1"/>
            <a:r>
              <a:rPr lang="en-US" altLang="en-US" sz="3600" b="1">
                <a:latin typeface="Microsoft Sans Serif" panose="020B0604020202020204" pitchFamily="34" charset="0"/>
              </a:rPr>
              <a:t>to the government</a:t>
            </a:r>
          </a:p>
          <a:p>
            <a:pPr algn="ctr" eaLnBrk="1" hangingPunct="1">
              <a:buFontTx/>
              <a:buChar char="•"/>
            </a:pPr>
            <a:r>
              <a:rPr lang="en-US" altLang="en-US" sz="3600" b="1">
                <a:latin typeface="Microsoft Sans Serif" panose="020B0604020202020204" pitchFamily="34" charset="0"/>
              </a:rPr>
              <a:t>Queen Marie Antoinette disliked</a:t>
            </a:r>
          </a:p>
          <a:p>
            <a:pPr algn="ctr" eaLnBrk="1" hangingPunct="1">
              <a:buFontTx/>
              <a:buChar char="•"/>
            </a:pPr>
            <a:r>
              <a:rPr lang="en-US" altLang="en-US" sz="3600" b="1">
                <a:latin typeface="Microsoft Sans Serif" panose="020B0604020202020204" pitchFamily="34" charset="0"/>
              </a:rPr>
              <a:t>Spent too much money</a:t>
            </a:r>
          </a:p>
          <a:p>
            <a:pPr algn="ctr" eaLnBrk="1" hangingPunct="1">
              <a:buFontTx/>
              <a:buChar char="•"/>
            </a:pPr>
            <a:endParaRPr lang="en-US" altLang="en-US" sz="3600" b="1">
              <a:latin typeface="Microsoft Sans Serif" panose="020B0604020202020204" pitchFamily="34" charset="0"/>
            </a:endParaRPr>
          </a:p>
          <a:p>
            <a:pPr algn="ctr" eaLnBrk="1" hangingPunct="1">
              <a:buFontTx/>
              <a:buChar char="•"/>
            </a:pPr>
            <a:endParaRPr lang="en-US" altLang="en-US" sz="2800" b="1">
              <a:latin typeface="Book Antiqua" panose="02040602050305030304" pitchFamily="18" charset="0"/>
            </a:endParaRPr>
          </a:p>
        </p:txBody>
      </p:sp>
      <p:sp>
        <p:nvSpPr>
          <p:cNvPr id="2" name="Footer Placeholder 1"/>
          <p:cNvSpPr>
            <a:spLocks noGrp="1"/>
          </p:cNvSpPr>
          <p:nvPr>
            <p:ph type="ftr" sz="quarter" idx="11"/>
          </p:nvPr>
        </p:nvSpPr>
        <p:spPr/>
        <p:txBody>
          <a:bodyPr/>
          <a:lstStyle/>
          <a:p>
            <a:pPr>
              <a:defRPr/>
            </a:pPr>
            <a:r>
              <a:rPr lang="en-US" smtClean="0"/>
              <a:t>Cy- Ranch </a:t>
            </a:r>
            <a:endParaRPr lang="en-US"/>
          </a:p>
        </p:txBody>
      </p:sp>
    </p:spTree>
    <p:extLst>
      <p:ext uri="{BB962C8B-B14F-4D97-AF65-F5344CB8AC3E}">
        <p14:creationId xmlns:p14="http://schemas.microsoft.com/office/powerpoint/2010/main" val="10803030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228600" y="673100"/>
            <a:ext cx="8610600" cy="5641975"/>
          </a:xfrm>
          <a:prstGeom prst="rect">
            <a:avLst/>
          </a:prstGeom>
          <a:noFill/>
          <a:ln w="635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4000" dirty="0">
                <a:latin typeface="Microsoft Sans Serif" panose="020B0604020202020204" pitchFamily="34" charset="0"/>
              </a:rPr>
              <a:t>New views about power &amp; </a:t>
            </a:r>
            <a:r>
              <a:rPr lang="en-US" altLang="en-US" sz="4000" dirty="0" smtClean="0">
                <a:latin typeface="Microsoft Sans Serif" panose="020B0604020202020204" pitchFamily="34" charset="0"/>
              </a:rPr>
              <a:t>government </a:t>
            </a:r>
            <a:r>
              <a:rPr lang="en-US" altLang="en-US" sz="4000" dirty="0">
                <a:latin typeface="Microsoft Sans Serif" panose="020B0604020202020204" pitchFamily="34" charset="0"/>
              </a:rPr>
              <a:t>are spreading </a:t>
            </a:r>
            <a:r>
              <a:rPr lang="en-US" altLang="en-US" sz="4000" dirty="0" smtClean="0">
                <a:latin typeface="Microsoft Sans Serif" panose="020B0604020202020204" pitchFamily="34" charset="0"/>
              </a:rPr>
              <a:t>among </a:t>
            </a:r>
            <a:r>
              <a:rPr lang="en-US" altLang="en-US" sz="4000" dirty="0">
                <a:latin typeface="Microsoft Sans Serif" panose="020B0604020202020204" pitchFamily="34" charset="0"/>
              </a:rPr>
              <a:t>the Third Estate</a:t>
            </a:r>
          </a:p>
          <a:p>
            <a:pPr eaLnBrk="1" hangingPunct="1">
              <a:buFontTx/>
              <a:buChar char="•"/>
            </a:pPr>
            <a:r>
              <a:rPr lang="en-US" altLang="en-US" sz="4000" dirty="0">
                <a:latin typeface="Microsoft Sans Serif" panose="020B0604020202020204" pitchFamily="34" charset="0"/>
              </a:rPr>
              <a:t>People begin to </a:t>
            </a:r>
            <a:r>
              <a:rPr lang="en-US" altLang="en-US" sz="4000" i="1" dirty="0">
                <a:latin typeface="Microsoft Sans Serif" panose="020B0604020202020204" pitchFamily="34" charset="0"/>
              </a:rPr>
              <a:t>question</a:t>
            </a:r>
            <a:r>
              <a:rPr lang="en-US" altLang="en-US" sz="4000" dirty="0">
                <a:latin typeface="Microsoft Sans Serif" panose="020B0604020202020204" pitchFamily="34" charset="0"/>
              </a:rPr>
              <a:t> </a:t>
            </a:r>
            <a:r>
              <a:rPr lang="en-US" altLang="en-US" sz="4000" dirty="0" smtClean="0">
                <a:latin typeface="Microsoft Sans Serif" panose="020B0604020202020204" pitchFamily="34" charset="0"/>
              </a:rPr>
              <a:t> </a:t>
            </a:r>
            <a:r>
              <a:rPr lang="en-US" altLang="en-US" sz="4000" dirty="0">
                <a:latin typeface="Microsoft Sans Serif" panose="020B0604020202020204" pitchFamily="34" charset="0"/>
              </a:rPr>
              <a:t>traditional society</a:t>
            </a:r>
          </a:p>
          <a:p>
            <a:pPr eaLnBrk="1" hangingPunct="1">
              <a:buFontTx/>
              <a:buChar char="•"/>
            </a:pPr>
            <a:r>
              <a:rPr lang="en-US" altLang="en-US" sz="4000" dirty="0">
                <a:latin typeface="Microsoft Sans Serif" panose="020B0604020202020204" pitchFamily="34" charset="0"/>
              </a:rPr>
              <a:t>Ideas of </a:t>
            </a:r>
            <a:r>
              <a:rPr lang="en-US" altLang="en-US" sz="4000" i="1" dirty="0">
                <a:latin typeface="Microsoft Sans Serif" panose="020B0604020202020204" pitchFamily="34" charset="0"/>
              </a:rPr>
              <a:t>equality, </a:t>
            </a:r>
            <a:r>
              <a:rPr lang="en-US" altLang="en-US" sz="4000" i="1" dirty="0" smtClean="0">
                <a:latin typeface="Microsoft Sans Serif" panose="020B0604020202020204" pitchFamily="34" charset="0"/>
              </a:rPr>
              <a:t>liberty  </a:t>
            </a:r>
            <a:r>
              <a:rPr lang="en-US" altLang="en-US" sz="4000" i="1" dirty="0">
                <a:latin typeface="Microsoft Sans Serif" panose="020B0604020202020204" pitchFamily="34" charset="0"/>
              </a:rPr>
              <a:t>&amp; democracy</a:t>
            </a:r>
            <a:r>
              <a:rPr lang="en-US" altLang="en-US" sz="4000" dirty="0">
                <a:latin typeface="Microsoft Sans Serif" panose="020B0604020202020204" pitchFamily="34" charset="0"/>
              </a:rPr>
              <a:t> spread</a:t>
            </a:r>
          </a:p>
          <a:p>
            <a:pPr eaLnBrk="1" hangingPunct="1">
              <a:buFontTx/>
              <a:buChar char="•"/>
            </a:pPr>
            <a:r>
              <a:rPr lang="en-US" altLang="en-US" sz="4000" dirty="0">
                <a:latin typeface="Microsoft Sans Serif" panose="020B0604020202020204" pitchFamily="34" charset="0"/>
              </a:rPr>
              <a:t>Success of American Revolution</a:t>
            </a:r>
          </a:p>
          <a:p>
            <a:pPr eaLnBrk="1" hangingPunct="1"/>
            <a:r>
              <a:rPr lang="en-US" altLang="en-US" sz="4000" dirty="0">
                <a:latin typeface="Microsoft Sans Serif" panose="020B0604020202020204" pitchFamily="34" charset="0"/>
              </a:rPr>
              <a:t>  inspires the French</a:t>
            </a:r>
          </a:p>
        </p:txBody>
      </p:sp>
      <p:sp>
        <p:nvSpPr>
          <p:cNvPr id="21508" name="Text Box 5"/>
          <p:cNvSpPr txBox="1">
            <a:spLocks noChangeArrowheads="1"/>
          </p:cNvSpPr>
          <p:nvPr/>
        </p:nvSpPr>
        <p:spPr bwMode="auto">
          <a:xfrm>
            <a:off x="2514600" y="-3175"/>
            <a:ext cx="3786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latin typeface="Microsoft Sans Serif" panose="020B0604020202020204" pitchFamily="34" charset="0"/>
              </a:rPr>
              <a:t>OTHER CAUSES</a:t>
            </a:r>
          </a:p>
        </p:txBody>
      </p:sp>
      <p:sp>
        <p:nvSpPr>
          <p:cNvPr id="2" name="Footer Placeholder 1"/>
          <p:cNvSpPr>
            <a:spLocks noGrp="1"/>
          </p:cNvSpPr>
          <p:nvPr>
            <p:ph type="ftr" sz="quarter" idx="11"/>
          </p:nvPr>
        </p:nvSpPr>
        <p:spPr/>
        <p:txBody>
          <a:bodyPr/>
          <a:lstStyle/>
          <a:p>
            <a:pPr>
              <a:defRPr/>
            </a:pPr>
            <a:r>
              <a:rPr lang="en-US" smtClean="0"/>
              <a:t>Cy- Ranch </a:t>
            </a:r>
            <a:endParaRPr lang="en-US"/>
          </a:p>
        </p:txBody>
      </p:sp>
    </p:spTree>
    <p:extLst>
      <p:ext uri="{BB962C8B-B14F-4D97-AF65-F5344CB8AC3E}">
        <p14:creationId xmlns:p14="http://schemas.microsoft.com/office/powerpoint/2010/main" val="10527292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900</Words>
  <Application>Microsoft Office PowerPoint</Application>
  <PresentationFormat>On-screen Show (4:3)</PresentationFormat>
  <Paragraphs>153</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Book Antiqua</vt:lpstr>
      <vt:lpstr>Calibri</vt:lpstr>
      <vt:lpstr>Calibri Light</vt:lpstr>
      <vt:lpstr>Constantia</vt:lpstr>
      <vt:lpstr>Microsoft Sans Serif</vt:lpstr>
      <vt:lpstr>Symbol</vt:lpstr>
      <vt:lpstr>Tempus Sans ITC</vt:lpstr>
      <vt:lpstr>Trebuchet MS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Bastille</vt:lpstr>
      <vt:lpstr>PowerPoint Presentation</vt:lpstr>
      <vt:lpstr>King Louis</vt:lpstr>
      <vt:lpstr>PowerPoint Presentation</vt:lpstr>
      <vt:lpstr>Committee of Public Safety</vt:lpstr>
      <vt:lpstr>PowerPoint Presentation</vt:lpstr>
      <vt:lpstr>PowerPoint Presentation</vt:lpstr>
      <vt:lpstr>PowerPoint Presentation</vt:lpstr>
      <vt:lpstr>Execution</vt:lpstr>
      <vt:lpstr>PowerPoint Presentation</vt:lpstr>
      <vt:lpstr>PowerPoint Presentation</vt:lpstr>
      <vt:lpstr>PowerPoint Presentation</vt:lpstr>
      <vt:lpstr>PowerPoint Presentation</vt:lpstr>
      <vt:lpstr>PowerPoint Presentation</vt:lpstr>
      <vt:lpstr>PowerPoint Presentation</vt:lpstr>
    </vt:vector>
  </TitlesOfParts>
  <Company>WPCSD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VERONICA OLIVER</cp:lastModifiedBy>
  <cp:revision>12</cp:revision>
  <dcterms:created xsi:type="dcterms:W3CDTF">2009-09-15T22:51:43Z</dcterms:created>
  <dcterms:modified xsi:type="dcterms:W3CDTF">2015-02-03T22:53:55Z</dcterms:modified>
</cp:coreProperties>
</file>