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1" r:id="rId2"/>
    <p:sldId id="267" r:id="rId3"/>
    <p:sldId id="262" r:id="rId4"/>
    <p:sldId id="263" r:id="rId5"/>
    <p:sldId id="265" r:id="rId6"/>
    <p:sldId id="257" r:id="rId7"/>
    <p:sldId id="264" r:id="rId8"/>
    <p:sldId id="258" r:id="rId9"/>
    <p:sldId id="259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6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0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48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7970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12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24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5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70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26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677C650-B49B-441B-8B5C-7D5CB4C723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55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0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1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0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4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0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4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5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020A-C422-4C92-80DA-50F8EE6EC92C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2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DA6020A-C422-4C92-80DA-50F8EE6EC92C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909C2-F325-4399-B9BB-64FFBF79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29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Latin_American_Imperialism.m4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Colonial_Trade.m4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upload.wikimedia.org/wikipedia/commons/6/6f/Brillanten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en.wikipedia.org/wiki/Image:Native_gold_nuggets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en.wikipedia.org/wiki/Image:Koeh-07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38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Motivations for Imperialism Activity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2" action="ppaction://hlinkfile"/>
              </a:rPr>
              <a:t>Focus Video – Imperialism – 8:30 Min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■ What factors contributed to the rise of imperialism by European nations?</a:t>
            </a:r>
          </a:p>
          <a:p>
            <a:endParaRPr lang="en-US" dirty="0"/>
          </a:p>
          <a:p>
            <a:r>
              <a:rPr lang="en-US" dirty="0"/>
              <a:t>–Examine the 5 major motivations for imperialism on the top of your chart; Read each description &amp; create symbol</a:t>
            </a:r>
          </a:p>
          <a:p>
            <a:endParaRPr lang="en-US" dirty="0"/>
          </a:p>
          <a:p>
            <a:r>
              <a:rPr lang="en-US" dirty="0"/>
              <a:t>–Visit each of the 15 stations &amp; write a brief explanation of what you see in the chart;	Match the station information with one of the 5 imperial motivations</a:t>
            </a:r>
          </a:p>
          <a:p>
            <a:r>
              <a:rPr lang="en-US" dirty="0"/>
              <a:t>–Be prepared to share your findings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4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2" action="ppaction://hlinkfile"/>
              </a:rPr>
              <a:t>Imperialism Focus Video – 2:30 Min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From 1850 to 1914, the strong, industrialized nations of Europe used imperialism</a:t>
            </a:r>
          </a:p>
          <a:p>
            <a:r>
              <a:rPr lang="en-US" sz="3600" dirty="0"/>
              <a:t>to seize colonies &amp; dominate the local</a:t>
            </a:r>
          </a:p>
          <a:p>
            <a:r>
              <a:rPr lang="en-US" sz="3600" dirty="0"/>
              <a:t>gov’ts &amp; economies in Africa &amp; Asia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801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george-washing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6477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607393" y="3962400"/>
            <a:ext cx="683116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dirty="0"/>
              <a:t>Despite the independence of the</a:t>
            </a:r>
          </a:p>
          <a:p>
            <a:pPr algn="ctr"/>
            <a:r>
              <a:rPr lang="en-US" altLang="en-US" sz="3600" dirty="0"/>
              <a:t>United States and Latin America,</a:t>
            </a:r>
          </a:p>
          <a:p>
            <a:pPr algn="ctr"/>
            <a:r>
              <a:rPr lang="en-US" altLang="en-US" sz="3600" dirty="0"/>
              <a:t>European imperialism continued in </a:t>
            </a:r>
          </a:p>
          <a:p>
            <a:pPr algn="ctr"/>
            <a:r>
              <a:rPr lang="en-US" altLang="en-US" sz="3600" dirty="0"/>
              <a:t>Africa and Asia.</a:t>
            </a:r>
          </a:p>
        </p:txBody>
      </p:sp>
    </p:spTree>
    <p:extLst>
      <p:ext uri="{BB962C8B-B14F-4D97-AF65-F5344CB8AC3E}">
        <p14:creationId xmlns:p14="http://schemas.microsoft.com/office/powerpoint/2010/main" val="108419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E. Napp</a:t>
            </a:r>
          </a:p>
        </p:txBody>
      </p:sp>
      <p:pic>
        <p:nvPicPr>
          <p:cNvPr id="7173" name="Picture 5" descr="Congo-severed-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"/>
            <a:ext cx="3962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080840" y="2971800"/>
            <a:ext cx="827797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dirty="0"/>
              <a:t>New European countries like Belgium,</a:t>
            </a:r>
          </a:p>
          <a:p>
            <a:pPr algn="ctr"/>
            <a:r>
              <a:rPr lang="en-US" altLang="en-US" sz="3600" dirty="0"/>
              <a:t>Germany, and Italy wanted colonies.</a:t>
            </a:r>
          </a:p>
          <a:p>
            <a:pPr algn="ctr"/>
            <a:r>
              <a:rPr lang="en-US" altLang="en-US" sz="3600" dirty="0"/>
              <a:t>In this photograph, an African is holding</a:t>
            </a:r>
          </a:p>
          <a:p>
            <a:pPr algn="ctr"/>
            <a:r>
              <a:rPr lang="en-US" altLang="en-US" sz="3600" dirty="0"/>
              <a:t>a severed hand.  In the Belgian Congo,</a:t>
            </a:r>
          </a:p>
          <a:p>
            <a:pPr algn="ctr"/>
            <a:r>
              <a:rPr lang="en-US" altLang="en-US" sz="3600" dirty="0"/>
              <a:t>if an African did not supply enough rubber, </a:t>
            </a:r>
          </a:p>
          <a:p>
            <a:pPr algn="ctr"/>
            <a:r>
              <a:rPr lang="en-US" altLang="en-US" sz="3600" dirty="0"/>
              <a:t>his hand was cut off.</a:t>
            </a:r>
          </a:p>
        </p:txBody>
      </p:sp>
    </p:spTree>
    <p:extLst>
      <p:ext uri="{BB962C8B-B14F-4D97-AF65-F5344CB8AC3E}">
        <p14:creationId xmlns:p14="http://schemas.microsoft.com/office/powerpoint/2010/main" val="425663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E. Napp</a:t>
            </a:r>
          </a:p>
        </p:txBody>
      </p:sp>
      <p:pic>
        <p:nvPicPr>
          <p:cNvPr id="11271" name="Picture 7" descr="Vien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7162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208379" y="3429000"/>
            <a:ext cx="785779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dirty="0"/>
              <a:t>European countries also wanted to </a:t>
            </a:r>
          </a:p>
          <a:p>
            <a:pPr algn="ctr"/>
            <a:r>
              <a:rPr lang="en-US" altLang="en-US" sz="3600" dirty="0"/>
              <a:t>preserve the balance of power among</a:t>
            </a:r>
          </a:p>
          <a:p>
            <a:pPr algn="ctr"/>
            <a:r>
              <a:rPr lang="en-US" altLang="en-US" sz="3600" dirty="0"/>
              <a:t>themselves.  When one country acquired</a:t>
            </a:r>
          </a:p>
          <a:p>
            <a:pPr algn="ctr"/>
            <a:r>
              <a:rPr lang="en-US" altLang="en-US" sz="3600" dirty="0"/>
              <a:t>a colony, other countries felt the same</a:t>
            </a:r>
          </a:p>
          <a:p>
            <a:pPr algn="ctr"/>
            <a:r>
              <a:rPr lang="en-US" altLang="en-US" sz="3600" dirty="0"/>
              <a:t>was necessary.</a:t>
            </a:r>
          </a:p>
        </p:txBody>
      </p:sp>
    </p:spTree>
    <p:extLst>
      <p:ext uri="{BB962C8B-B14F-4D97-AF65-F5344CB8AC3E}">
        <p14:creationId xmlns:p14="http://schemas.microsoft.com/office/powerpoint/2010/main" val="11636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66"/>
                </a:solidFill>
              </a:rPr>
              <a:t>Motives Driving Imperialism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85333"/>
            <a:ext cx="12192000" cy="567266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4400" u="sng" dirty="0">
                <a:solidFill>
                  <a:srgbClr val="FFFF66"/>
                </a:solidFill>
              </a:rPr>
              <a:t>Imperialism</a:t>
            </a:r>
            <a:r>
              <a:rPr lang="en-US" altLang="en-US" sz="4400" dirty="0">
                <a:solidFill>
                  <a:srgbClr val="FFFF66"/>
                </a:solidFill>
              </a:rPr>
              <a:t>: takeover of a country or territory by a stronger nation, with the intent of dominating the political, economic, or social life of the people of that nation</a:t>
            </a:r>
          </a:p>
          <a:p>
            <a:pPr>
              <a:lnSpc>
                <a:spcPct val="90000"/>
              </a:lnSpc>
            </a:pPr>
            <a:r>
              <a:rPr lang="en-US" altLang="en-US" sz="4400" u="sng" dirty="0">
                <a:solidFill>
                  <a:srgbClr val="FFFF66"/>
                </a:solidFill>
              </a:rPr>
              <a:t>Racism</a:t>
            </a:r>
            <a:r>
              <a:rPr lang="en-US" altLang="en-US" sz="4400" dirty="0">
                <a:solidFill>
                  <a:srgbClr val="FFFF66"/>
                </a:solidFill>
              </a:rPr>
              <a:t>: idea that one race is superior to others.</a:t>
            </a:r>
          </a:p>
          <a:p>
            <a:pPr>
              <a:lnSpc>
                <a:spcPct val="90000"/>
              </a:lnSpc>
            </a:pPr>
            <a:r>
              <a:rPr lang="en-US" altLang="en-US" sz="4400" u="sng" dirty="0">
                <a:solidFill>
                  <a:srgbClr val="FFFF66"/>
                </a:solidFill>
              </a:rPr>
              <a:t>Social Darwinism</a:t>
            </a:r>
            <a:r>
              <a:rPr lang="en-US" altLang="en-US" sz="4400" dirty="0">
                <a:solidFill>
                  <a:srgbClr val="FFFF66"/>
                </a:solidFill>
              </a:rPr>
              <a:t>: ideas of evolution or  “survival of the fittest” </a:t>
            </a:r>
          </a:p>
        </p:txBody>
      </p:sp>
    </p:spTree>
    <p:extLst>
      <p:ext uri="{BB962C8B-B14F-4D97-AF65-F5344CB8AC3E}">
        <p14:creationId xmlns:p14="http://schemas.microsoft.com/office/powerpoint/2010/main" val="28190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E. Napp</a:t>
            </a:r>
          </a:p>
        </p:txBody>
      </p:sp>
      <p:pic>
        <p:nvPicPr>
          <p:cNvPr id="13317" name="Picture 5" descr="White-Mans-Bur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"/>
            <a:ext cx="6019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904369" y="4419600"/>
            <a:ext cx="1008481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Some Europeans and Americans believed</a:t>
            </a:r>
          </a:p>
          <a:p>
            <a:pPr algn="ctr"/>
            <a:r>
              <a:rPr lang="en-US" altLang="en-US" sz="3600"/>
              <a:t>it was their responsibility to conquer and</a:t>
            </a:r>
          </a:p>
          <a:p>
            <a:pPr algn="ctr"/>
            <a:r>
              <a:rPr lang="en-US" altLang="en-US" sz="3600"/>
              <a:t>“improve” the conquered peoples’ cultures.</a:t>
            </a:r>
          </a:p>
        </p:txBody>
      </p:sp>
    </p:spTree>
    <p:extLst>
      <p:ext uri="{BB962C8B-B14F-4D97-AF65-F5344CB8AC3E}">
        <p14:creationId xmlns:p14="http://schemas.microsoft.com/office/powerpoint/2010/main" val="26026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rgbClr val="FFFF66"/>
                </a:solidFill>
              </a:rPr>
              <a:t>Forms of Imperialism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822960"/>
            <a:ext cx="12192000" cy="6035040"/>
          </a:xfrm>
        </p:spPr>
        <p:txBody>
          <a:bodyPr>
            <a:noAutofit/>
          </a:bodyPr>
          <a:lstStyle/>
          <a:p>
            <a:r>
              <a:rPr lang="en-US" altLang="en-US" sz="4000" b="1" u="sng" dirty="0">
                <a:solidFill>
                  <a:srgbClr val="FFFF66"/>
                </a:solidFill>
              </a:rPr>
              <a:t>Colony</a:t>
            </a:r>
            <a:r>
              <a:rPr lang="en-US" altLang="en-US" sz="4000" b="1" dirty="0">
                <a:solidFill>
                  <a:srgbClr val="FFFF66"/>
                </a:solidFill>
              </a:rPr>
              <a:t>:</a:t>
            </a:r>
            <a:r>
              <a:rPr lang="en-US" altLang="en-US" sz="4000" dirty="0"/>
              <a:t> </a:t>
            </a:r>
            <a:r>
              <a:rPr lang="en-US" altLang="en-US" sz="4000" dirty="0" smtClean="0"/>
              <a:t>Europeans seize a territory and </a:t>
            </a:r>
            <a:r>
              <a:rPr lang="en-US" altLang="en-US" sz="4000" dirty="0" smtClean="0">
                <a:solidFill>
                  <a:srgbClr val="FFFF66"/>
                </a:solidFill>
              </a:rPr>
              <a:t>govern </a:t>
            </a:r>
            <a:r>
              <a:rPr lang="en-US" altLang="en-US" sz="4000" dirty="0">
                <a:solidFill>
                  <a:srgbClr val="FFFF66"/>
                </a:solidFill>
              </a:rPr>
              <a:t>internally by </a:t>
            </a:r>
            <a:r>
              <a:rPr lang="en-US" altLang="en-US" sz="4000" dirty="0" smtClean="0">
                <a:solidFill>
                  <a:srgbClr val="FFFF66"/>
                </a:solidFill>
              </a:rPr>
              <a:t>sending governors. </a:t>
            </a:r>
            <a:endParaRPr lang="en-US" altLang="en-US" sz="4000" dirty="0">
              <a:solidFill>
                <a:srgbClr val="FFFF66"/>
              </a:solidFill>
            </a:endParaRPr>
          </a:p>
          <a:p>
            <a:r>
              <a:rPr lang="en-US" altLang="en-US" sz="4000" b="1" u="sng" dirty="0">
                <a:solidFill>
                  <a:srgbClr val="FFFF66"/>
                </a:solidFill>
              </a:rPr>
              <a:t>Protectorate</a:t>
            </a:r>
            <a:r>
              <a:rPr lang="en-US" altLang="en-US" sz="4000" b="1" dirty="0">
                <a:solidFill>
                  <a:srgbClr val="FFFF66"/>
                </a:solidFill>
              </a:rPr>
              <a:t>:</a:t>
            </a:r>
            <a:r>
              <a:rPr lang="en-US" altLang="en-US" sz="4000" dirty="0">
                <a:solidFill>
                  <a:srgbClr val="FFFF66"/>
                </a:solidFill>
              </a:rPr>
              <a:t> </a:t>
            </a:r>
            <a:r>
              <a:rPr lang="en-US" altLang="en-US" sz="4000" dirty="0" smtClean="0">
                <a:solidFill>
                  <a:srgbClr val="FFFF66"/>
                </a:solidFill>
              </a:rPr>
              <a:t>a country or territory with its own internal govt. but under the control of an outside power </a:t>
            </a:r>
          </a:p>
          <a:p>
            <a:r>
              <a:rPr lang="en-US" altLang="en-US" sz="4000" b="1" u="sng" dirty="0" smtClean="0">
                <a:solidFill>
                  <a:srgbClr val="FFFF66"/>
                </a:solidFill>
              </a:rPr>
              <a:t>Sphere of Influence:</a:t>
            </a:r>
            <a:r>
              <a:rPr lang="en-US" altLang="en-US" sz="4000" dirty="0" smtClean="0">
                <a:solidFill>
                  <a:srgbClr val="FFFF66"/>
                </a:solidFill>
              </a:rPr>
              <a:t> An area in which an outside power claims exclusive investment or trading privileges</a:t>
            </a:r>
            <a:endParaRPr lang="en-US" altLang="en-US" sz="40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rgbClr val="FFFF66"/>
                </a:solidFill>
              </a:rPr>
              <a:t>Competing European Nations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4500" y="745067"/>
            <a:ext cx="8691998" cy="6112933"/>
          </a:xfrm>
        </p:spPr>
        <p:txBody>
          <a:bodyPr>
            <a:noAutofit/>
          </a:bodyPr>
          <a:lstStyle/>
          <a:p>
            <a:r>
              <a:rPr lang="en-US" altLang="en-US" sz="4000" dirty="0">
                <a:solidFill>
                  <a:srgbClr val="FFFF66"/>
                </a:solidFill>
              </a:rPr>
              <a:t>Industrial revolution stirred ambitions </a:t>
            </a:r>
          </a:p>
          <a:p>
            <a:r>
              <a:rPr lang="en-US" altLang="en-US" sz="4000" dirty="0">
                <a:solidFill>
                  <a:srgbClr val="FFFF66"/>
                </a:solidFill>
              </a:rPr>
              <a:t>Needed more resources to fuel industrial production</a:t>
            </a:r>
          </a:p>
          <a:p>
            <a:r>
              <a:rPr lang="en-US" altLang="en-US" sz="4000" dirty="0"/>
              <a:t>Competed</a:t>
            </a:r>
            <a:r>
              <a:rPr lang="en-US" altLang="en-US" sz="4000" dirty="0">
                <a:solidFill>
                  <a:srgbClr val="FFFF66"/>
                </a:solidFill>
              </a:rPr>
              <a:t> </a:t>
            </a:r>
            <a:r>
              <a:rPr lang="en-US" altLang="en-US" sz="4000" dirty="0"/>
              <a:t>for</a:t>
            </a:r>
            <a:r>
              <a:rPr lang="en-US" altLang="en-US" sz="4000" dirty="0">
                <a:solidFill>
                  <a:srgbClr val="FFFF66"/>
                </a:solidFill>
              </a:rPr>
              <a:t> new markets for their goods</a:t>
            </a:r>
          </a:p>
          <a:p>
            <a:r>
              <a:rPr lang="en-US" altLang="en-US" sz="4000" dirty="0"/>
              <a:t>Africa and Asia seen as sources for raw materials and new markets </a:t>
            </a:r>
          </a:p>
        </p:txBody>
      </p:sp>
      <p:pic>
        <p:nvPicPr>
          <p:cNvPr id="8204" name="Picture 12" descr="Image:Brillanten.jpg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0000" y="1143000"/>
            <a:ext cx="2857500" cy="21717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7" name="Picture 15" descr="Hevea brasiliensis">
            <a:hlinkClick r:id="rId4" tooltip="Hevea brasiliensis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586" y="4686300"/>
            <a:ext cx="1568014" cy="21717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0" name="Picture 18" descr="125px-Native_gold_nuggets">
            <a:hlinkClick r:id="rId6" tooltip="Native gold nuggets.jpg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998" y="3767667"/>
            <a:ext cx="1779588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41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359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PowerPoint Presentation</vt:lpstr>
      <vt:lpstr>Imperialism Focus Video – 2:30 Min</vt:lpstr>
      <vt:lpstr>PowerPoint Presentation</vt:lpstr>
      <vt:lpstr>PowerPoint Presentation</vt:lpstr>
      <vt:lpstr>PowerPoint Presentation</vt:lpstr>
      <vt:lpstr>Motives Driving Imperialism </vt:lpstr>
      <vt:lpstr>PowerPoint Presentation</vt:lpstr>
      <vt:lpstr>Forms of Imperialism </vt:lpstr>
      <vt:lpstr>Competing European Nations </vt:lpstr>
      <vt:lpstr>Motivations for Imperialism Activity  Focus Video – Imperialism – 8:30 Min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VERONICA OLIVER</dc:creator>
  <cp:lastModifiedBy>VERONICA OLIVER</cp:lastModifiedBy>
  <cp:revision>6</cp:revision>
  <dcterms:created xsi:type="dcterms:W3CDTF">2015-02-23T16:43:05Z</dcterms:created>
  <dcterms:modified xsi:type="dcterms:W3CDTF">2015-03-18T13:46:55Z</dcterms:modified>
</cp:coreProperties>
</file>