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9" r:id="rId4"/>
    <p:sldId id="265" r:id="rId5"/>
    <p:sldId id="273" r:id="rId6"/>
    <p:sldId id="263" r:id="rId7"/>
    <p:sldId id="260" r:id="rId8"/>
    <p:sldId id="274" r:id="rId9"/>
    <p:sldId id="275" r:id="rId10"/>
    <p:sldId id="264" r:id="rId11"/>
    <p:sldId id="276" r:id="rId12"/>
    <p:sldId id="277" r:id="rId13"/>
    <p:sldId id="278" r:id="rId14"/>
    <p:sldId id="266" r:id="rId15"/>
    <p:sldId id="269" r:id="rId16"/>
    <p:sldId id="270" r:id="rId17"/>
    <p:sldId id="279" r:id="rId18"/>
    <p:sldId id="280" r:id="rId19"/>
    <p:sldId id="271" r:id="rId20"/>
    <p:sldId id="281" r:id="rId21"/>
    <p:sldId id="282" r:id="rId22"/>
    <p:sldId id="283" r:id="rId23"/>
    <p:sldId id="284" r:id="rId24"/>
    <p:sldId id="286" r:id="rId25"/>
    <p:sldId id="267" r:id="rId26"/>
    <p:sldId id="268" r:id="rId27"/>
    <p:sldId id="285" r:id="rId28"/>
    <p:sldId id="26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29" d="100"/>
          <a:sy n="29" d="100"/>
        </p:scale>
        <p:origin x="7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9B40-32BE-4D12-A655-D29DDC185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64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The_Zulu_War.m4v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6/6f/Brillanten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hyperlink" Target="http://en.wikipedia.org/wiki/Image:Native_gold_nugget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Image:Maxim_wczesn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en.wikipedia.org/wiki/Image:Maxim_machine_gun_Megapixi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Image:David_Livingstone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In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Cy - 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1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66"/>
                </a:solidFill>
              </a:rPr>
              <a:t>Berlin Conference 1884-1885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890" y="1447800"/>
            <a:ext cx="7330966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Agreed that any nation could claim land so long as they notified other nations of the claim (they had to show that they could control the area)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No African rulers attended the meetings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Conference sealed Africa's fate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 smtClean="0">
              <a:solidFill>
                <a:srgbClr val="FFFF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56" y="1257300"/>
            <a:ext cx="45434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Document 2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Berlin Conference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063" y="1857375"/>
            <a:ext cx="42291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4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655"/>
            <a:ext cx="12192001" cy="65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8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78" y="438806"/>
            <a:ext cx="8825658" cy="3329581"/>
          </a:xfrm>
        </p:spPr>
        <p:txBody>
          <a:bodyPr/>
          <a:lstStyle/>
          <a:p>
            <a:r>
              <a:rPr lang="en-US" dirty="0" smtClean="0"/>
              <a:t>Document </a:t>
            </a:r>
            <a:r>
              <a:rPr lang="en-US" dirty="0" smtClean="0"/>
              <a:t>3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78" y="4777379"/>
            <a:ext cx="11908221" cy="2046675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The Congo</a:t>
            </a:r>
          </a:p>
          <a:p>
            <a:r>
              <a:rPr lang="en-US" altLang="en-US" sz="4800" dirty="0" smtClean="0"/>
              <a:t>Mine </a:t>
            </a:r>
            <a:r>
              <a:rPr lang="en-US" altLang="en-US" sz="4800" dirty="0"/>
              <a:t>all Mine- </a:t>
            </a:r>
            <a:endParaRPr lang="en-US" altLang="en-US" sz="4800" dirty="0" smtClean="0"/>
          </a:p>
          <a:p>
            <a:r>
              <a:rPr lang="en-US" altLang="en-US" sz="4800" dirty="0" smtClean="0">
                <a:solidFill>
                  <a:srgbClr val="FFFF66"/>
                </a:solidFill>
              </a:rPr>
              <a:t>Horrors </a:t>
            </a:r>
            <a:r>
              <a:rPr lang="en-US" altLang="en-US" sz="4800" dirty="0">
                <a:solidFill>
                  <a:srgbClr val="FFFF66"/>
                </a:solidFill>
              </a:rPr>
              <a:t>of King Leopold II of Belgium</a:t>
            </a:r>
            <a:endParaRPr lang="en-US" sz="4800" dirty="0"/>
          </a:p>
        </p:txBody>
      </p:sp>
      <p:pic>
        <p:nvPicPr>
          <p:cNvPr id="6" name="Picture 5" descr="LocationDRCo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8677" y="2441241"/>
            <a:ext cx="4963323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75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OOPS!! Our Mistake </a:t>
            </a:r>
            <a:r>
              <a:rPr lang="en-US" altLang="en-US" dirty="0" smtClean="0"/>
              <a:t>: </a:t>
            </a:r>
            <a:r>
              <a:rPr lang="en-US" altLang="en-US" i="1" u="sng" dirty="0" smtClean="0"/>
              <a:t>Do Not Write</a:t>
            </a:r>
            <a:endParaRPr lang="en-US" altLang="en-US" i="1" u="sng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2414"/>
            <a:ext cx="12192000" cy="5675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European nations thought Africans would buy their goods </a:t>
            </a:r>
          </a:p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They were wrong</a:t>
            </a:r>
            <a:r>
              <a:rPr lang="en-US" altLang="en-US" sz="4000" dirty="0" smtClean="0"/>
              <a:t> </a:t>
            </a:r>
          </a:p>
          <a:p>
            <a:pPr eaLnBrk="1" hangingPunct="1">
              <a:defRPr/>
            </a:pPr>
            <a:r>
              <a:rPr lang="en-US" altLang="en-US" sz="4000" dirty="0" smtClean="0"/>
              <a:t>European goods were not bought </a:t>
            </a:r>
          </a:p>
          <a:p>
            <a:pPr eaLnBrk="1" hangingPunct="1">
              <a:defRPr/>
            </a:pPr>
            <a:r>
              <a:rPr lang="en-US" altLang="en-US" sz="4000" dirty="0" smtClean="0"/>
              <a:t>But </a:t>
            </a:r>
            <a:r>
              <a:rPr lang="en-US" altLang="en-US" sz="4000" dirty="0" smtClean="0">
                <a:solidFill>
                  <a:srgbClr val="FFFF66"/>
                </a:solidFill>
              </a:rPr>
              <a:t>businesses still needed raw materials from Africa</a:t>
            </a:r>
            <a:r>
              <a:rPr lang="en-US" altLang="en-US" sz="4000" dirty="0" smtClean="0"/>
              <a:t> </a:t>
            </a:r>
          </a:p>
          <a:p>
            <a:pPr eaLnBrk="1" hangingPunct="1">
              <a:defRPr/>
            </a:pPr>
            <a:r>
              <a:rPr lang="en-US" altLang="en-US" sz="4000" dirty="0" smtClean="0"/>
              <a:t>Cash-Crop plantations: grow peanuts, palm oil, cocoa, and rubber</a:t>
            </a:r>
          </a:p>
          <a:p>
            <a:pPr eaLnBrk="1" hangingPunct="1">
              <a:defRPr/>
            </a:pPr>
            <a:endParaRPr lang="en-US" altLang="en-US" sz="4000" dirty="0" smtClean="0"/>
          </a:p>
          <a:p>
            <a:pPr eaLnBrk="1" hangingPunct="1">
              <a:defRPr/>
            </a:pP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43162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78" y="438806"/>
            <a:ext cx="8825658" cy="3329581"/>
          </a:xfrm>
        </p:spPr>
        <p:txBody>
          <a:bodyPr/>
          <a:lstStyle/>
          <a:p>
            <a:r>
              <a:rPr lang="en-US" dirty="0" smtClean="0"/>
              <a:t>Document </a:t>
            </a:r>
            <a:r>
              <a:rPr lang="en-US" dirty="0" smtClean="0"/>
              <a:t>4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78" y="4777379"/>
            <a:ext cx="11908221" cy="20466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Rhodesia </a:t>
            </a:r>
          </a:p>
          <a:p>
            <a:r>
              <a:rPr lang="en-US" sz="4800" dirty="0" smtClean="0"/>
              <a:t>South Africa</a:t>
            </a:r>
            <a:endParaRPr lang="en-US" sz="4800" dirty="0"/>
          </a:p>
        </p:txBody>
      </p:sp>
      <p:pic>
        <p:nvPicPr>
          <p:cNvPr id="5" name="Picture 5" descr="Colonial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18" y="0"/>
            <a:ext cx="601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0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2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53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6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78" y="438806"/>
            <a:ext cx="8825658" cy="3329581"/>
          </a:xfrm>
        </p:spPr>
        <p:txBody>
          <a:bodyPr/>
          <a:lstStyle/>
          <a:p>
            <a:r>
              <a:rPr lang="en-US" dirty="0" smtClean="0"/>
              <a:t>Document </a:t>
            </a:r>
            <a:r>
              <a:rPr lang="en-US" dirty="0" smtClean="0"/>
              <a:t>5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78" y="4777379"/>
            <a:ext cx="11908221" cy="20466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Ethiopia</a:t>
            </a:r>
            <a:endParaRPr lang="en-US" sz="4800" dirty="0"/>
          </a:p>
        </p:txBody>
      </p:sp>
      <p:pic>
        <p:nvPicPr>
          <p:cNvPr id="6" name="Picture 5" descr="LocationDRCo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8677" y="2441241"/>
            <a:ext cx="4963323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9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03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2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78" y="438806"/>
            <a:ext cx="8825658" cy="3329581"/>
          </a:xfrm>
        </p:spPr>
        <p:txBody>
          <a:bodyPr/>
          <a:lstStyle/>
          <a:p>
            <a:r>
              <a:rPr lang="en-US" dirty="0" smtClean="0"/>
              <a:t>Document </a:t>
            </a:r>
            <a:r>
              <a:rPr lang="en-US" dirty="0" smtClean="0"/>
              <a:t>6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78" y="4777379"/>
            <a:ext cx="11908221" cy="20466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Anglo – Zulu War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5614143" y="2887888"/>
            <a:ext cx="523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 action="ppaction://hlinkfile"/>
              </a:rPr>
              <a:t>Zulu War Video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196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78" y="438806"/>
            <a:ext cx="8825658" cy="3329581"/>
          </a:xfrm>
        </p:spPr>
        <p:txBody>
          <a:bodyPr/>
          <a:lstStyle/>
          <a:p>
            <a:r>
              <a:rPr lang="en-US" dirty="0" smtClean="0"/>
              <a:t>Document 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78" y="4777379"/>
            <a:ext cx="11908221" cy="20466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Boer War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280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Clash of the 3 Nations </a:t>
            </a:r>
            <a:r>
              <a:rPr lang="en-US" altLang="en-US" dirty="0" smtClean="0"/>
              <a:t>: </a:t>
            </a:r>
            <a:r>
              <a:rPr lang="en-US" altLang="en-US" u="sng" dirty="0"/>
              <a:t>D</a:t>
            </a:r>
            <a:r>
              <a:rPr lang="en-US" altLang="en-US" u="sng" dirty="0" smtClean="0"/>
              <a:t>on’t Write  </a:t>
            </a:r>
            <a:endParaRPr lang="en-US" altLang="en-US" u="sng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124" y="1447800"/>
            <a:ext cx="12065876" cy="526831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South Africa: history of Dutch, Africans, and British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British control the Zulu by 1887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Dutch (Boers) in Cape of Good Hope 1652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Dutch and British clash over land and slaves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1830’s thousands of </a:t>
            </a:r>
            <a:r>
              <a:rPr lang="en-US" altLang="en-US" sz="4000" dirty="0" smtClean="0">
                <a:solidFill>
                  <a:srgbClr val="FFFF66"/>
                </a:solidFill>
              </a:rPr>
              <a:t>Boers move to escape the British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Movement known as </a:t>
            </a:r>
            <a:r>
              <a:rPr lang="en-US" altLang="en-US" sz="4000" b="1" dirty="0" smtClean="0">
                <a:solidFill>
                  <a:srgbClr val="FFFF66"/>
                </a:solidFill>
              </a:rPr>
              <a:t>The Great Trek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34620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80" y="123470"/>
            <a:ext cx="9822192" cy="140053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Diamonds, Gold, and War </a:t>
            </a:r>
            <a:r>
              <a:rPr lang="en-US" altLang="en-US" sz="4000" dirty="0" smtClean="0"/>
              <a:t> :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4000" u="sng" dirty="0" smtClean="0"/>
              <a:t>- Don’t Write        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OH MY!!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11929242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The Boer War: 1</a:t>
            </a:r>
            <a:r>
              <a:rPr lang="en-US" altLang="en-US" sz="3200" baseline="30000" dirty="0">
                <a:solidFill>
                  <a:srgbClr val="FFFF66"/>
                </a:solidFill>
              </a:rPr>
              <a:t>st</a:t>
            </a:r>
            <a:r>
              <a:rPr lang="en-US" altLang="en-US" sz="3200" dirty="0">
                <a:solidFill>
                  <a:srgbClr val="FFFF66"/>
                </a:solidFill>
              </a:rPr>
              <a:t> modern total war</a:t>
            </a:r>
            <a:r>
              <a:rPr lang="en-US" altLang="en-US" sz="3200" dirty="0"/>
              <a:t>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Diamonds and gold discovered in south Africa-1860’s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FFFF66"/>
                </a:solidFill>
              </a:rPr>
              <a:t>and 1880’s </a:t>
            </a:r>
          </a:p>
          <a:p>
            <a:pPr eaLnBrk="1" hangingPunct="1">
              <a:defRPr/>
            </a:pPr>
            <a:r>
              <a:rPr lang="en-US" altLang="en-US" sz="3200" dirty="0"/>
              <a:t>“outsiders” wanted to take it from Dutch Boers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1899 Boers took arms against the British</a:t>
            </a:r>
          </a:p>
          <a:p>
            <a:pPr eaLnBrk="1" hangingPunct="1">
              <a:defRPr/>
            </a:pPr>
            <a:r>
              <a:rPr lang="en-US" altLang="en-US" sz="3200" dirty="0"/>
              <a:t>Commando raids, guerilla tactics, by Boers against British   </a:t>
            </a:r>
          </a:p>
          <a:p>
            <a:pPr eaLnBrk="1" hangingPunct="1">
              <a:defRPr/>
            </a:pPr>
            <a:r>
              <a:rPr lang="en-US" altLang="en-US" sz="3200" dirty="0"/>
              <a:t>British burned farms and imprisoned women and children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Britain won- 1902</a:t>
            </a:r>
          </a:p>
          <a:p>
            <a:pPr eaLnBrk="1" hangingPunct="1">
              <a:defRPr/>
            </a:pPr>
            <a:endParaRPr lang="en-US" altLang="en-US" sz="32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8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187143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FF66"/>
                </a:solidFill>
              </a:rPr>
              <a:t>Welcome to Africa: Europeans </a:t>
            </a:r>
            <a:r>
              <a:rPr lang="en-US" altLang="en-US" sz="4000" dirty="0" smtClean="0">
                <a:solidFill>
                  <a:srgbClr val="FFFF66"/>
                </a:solidFill>
              </a:rPr>
              <a:t>take </a:t>
            </a:r>
            <a:r>
              <a:rPr lang="en-US" altLang="en-US" sz="4000" dirty="0" smtClean="0">
                <a:solidFill>
                  <a:srgbClr val="FFFF66"/>
                </a:solidFill>
              </a:rPr>
              <a:t>over</a:t>
            </a:r>
            <a:br>
              <a:rPr lang="en-US" altLang="en-US" sz="4000" dirty="0" smtClean="0">
                <a:solidFill>
                  <a:srgbClr val="FFFF66"/>
                </a:solidFill>
              </a:rPr>
            </a:br>
            <a:r>
              <a:rPr lang="en-US" altLang="en-US" sz="4000" dirty="0" smtClean="0">
                <a:solidFill>
                  <a:srgbClr val="FFFF66"/>
                </a:solidFill>
              </a:rPr>
              <a:t>Review of Information</a:t>
            </a:r>
            <a:r>
              <a:rPr lang="en-US" altLang="en-US" sz="4000" dirty="0" smtClean="0"/>
              <a:t> </a:t>
            </a:r>
            <a:endParaRPr lang="en-US" altLang="en-US" sz="4000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087821"/>
            <a:ext cx="7015655" cy="5867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FF66"/>
                </a:solidFill>
              </a:rPr>
              <a:t>Motives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Nationalism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Economic Competition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European Racism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Missionary impulse</a:t>
            </a:r>
            <a:r>
              <a:rPr lang="en-US" altLang="en-US" sz="2400" dirty="0"/>
              <a:t>  </a:t>
            </a:r>
          </a:p>
          <a:p>
            <a:pPr lvl="1"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800" dirty="0"/>
              <a:t>Issue: </a:t>
            </a:r>
            <a:r>
              <a:rPr lang="en-US" altLang="en-US" sz="2800" dirty="0">
                <a:solidFill>
                  <a:srgbClr val="FFFF66"/>
                </a:solidFill>
              </a:rPr>
              <a:t>Malaria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Europeans highly susceptible to malaria</a:t>
            </a:r>
            <a:r>
              <a:rPr lang="en-US" altLang="en-US" sz="2400" dirty="0"/>
              <a:t> </a:t>
            </a:r>
          </a:p>
          <a:p>
            <a:pPr lvl="1" eaLnBrk="1" hangingPunct="1">
              <a:defRPr/>
            </a:pPr>
            <a:r>
              <a:rPr lang="en-US" altLang="en-US" sz="2400" dirty="0"/>
              <a:t>Caused by mosquitoes </a:t>
            </a:r>
          </a:p>
          <a:p>
            <a:pPr lvl="1" eaLnBrk="1" hangingPunct="1">
              <a:defRPr/>
            </a:pPr>
            <a:r>
              <a:rPr lang="en-US" altLang="en-US" sz="2400" dirty="0"/>
              <a:t>A dose of </a:t>
            </a:r>
            <a:r>
              <a:rPr lang="en-US" altLang="en-US" sz="2400" b="1" dirty="0">
                <a:solidFill>
                  <a:srgbClr val="FFFF66"/>
                </a:solidFill>
              </a:rPr>
              <a:t>Quinine</a:t>
            </a:r>
            <a:r>
              <a:rPr lang="en-US" altLang="en-US" sz="2400" dirty="0">
                <a:solidFill>
                  <a:srgbClr val="FFFF66"/>
                </a:solidFill>
              </a:rPr>
              <a:t> almost </a:t>
            </a:r>
            <a:r>
              <a:rPr lang="en-US" altLang="en-US" sz="2400" dirty="0"/>
              <a:t>everyday will keep the malaria away </a:t>
            </a:r>
            <a:r>
              <a:rPr lang="en-US" altLang="en-US" sz="2400" dirty="0">
                <a:sym typeface="Wingdings" panose="05000000000000000000" pitchFamily="2" charset="2"/>
              </a:rPr>
              <a:t> </a:t>
            </a:r>
            <a:r>
              <a:rPr lang="en-US" altLang="en-US" sz="2400" dirty="0"/>
              <a:t> </a:t>
            </a:r>
          </a:p>
          <a:p>
            <a:pPr lvl="1" eaLnBrk="1" hangingPunct="1">
              <a:defRPr/>
            </a:pPr>
            <a:endParaRPr lang="en-US" altLang="en-US" sz="2400" dirty="0"/>
          </a:p>
          <a:p>
            <a:pPr lvl="1" eaLnBrk="1" hangingPunct="1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249403" y="1382110"/>
            <a:ext cx="4926724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FF66"/>
                </a:solidFill>
              </a:rPr>
              <a:t>Internal Forces</a:t>
            </a:r>
            <a:r>
              <a:rPr lang="en-US" altLang="en-US" sz="2400" dirty="0">
                <a:solidFill>
                  <a:srgbClr val="FFFF66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Variety of cultures and      languages</a:t>
            </a:r>
            <a:r>
              <a:rPr lang="en-US" altLang="en-US" sz="2400" dirty="0"/>
              <a:t> </a:t>
            </a:r>
          </a:p>
          <a:p>
            <a:pPr lvl="1" eaLnBrk="1" hangingPunct="1">
              <a:defRPr/>
            </a:pPr>
            <a:r>
              <a:rPr lang="en-US" altLang="en-US" sz="2400" dirty="0"/>
              <a:t>Low level of technology </a:t>
            </a:r>
          </a:p>
          <a:p>
            <a:pPr lvl="1" eaLnBrk="1" hangingPunct="1">
              <a:defRPr/>
            </a:pPr>
            <a:r>
              <a:rPr lang="en-US" altLang="en-US" sz="2400" dirty="0"/>
              <a:t>Ethnic strife</a:t>
            </a:r>
          </a:p>
          <a:p>
            <a:pPr lvl="1"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FF66"/>
                </a:solidFill>
              </a:rPr>
              <a:t>External Forces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Maxim Gun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Railroads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Steam Ships 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946526" y="4679951"/>
            <a:ext cx="428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262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66"/>
                </a:solidFill>
              </a:rPr>
              <a:t>Africa Before Imperialism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579" y="1392621"/>
            <a:ext cx="11776841" cy="546537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African peoples divided into hundreds of ethnic and linguistic groups</a:t>
            </a:r>
            <a:r>
              <a:rPr lang="en-US" altLang="en-US" sz="4000" dirty="0" smtClean="0"/>
              <a:t> </a:t>
            </a:r>
            <a:r>
              <a:rPr lang="en-US" altLang="en-US" sz="4000" dirty="0" smtClean="0"/>
              <a:t>- More </a:t>
            </a:r>
            <a:r>
              <a:rPr lang="en-US" altLang="en-US" sz="4000" dirty="0" smtClean="0"/>
              <a:t>than </a:t>
            </a:r>
            <a:r>
              <a:rPr lang="en-US" altLang="en-US" sz="4000" dirty="0" smtClean="0">
                <a:solidFill>
                  <a:srgbClr val="FFFF66"/>
                </a:solidFill>
              </a:rPr>
              <a:t>1000 different languages</a:t>
            </a:r>
          </a:p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European </a:t>
            </a:r>
            <a:r>
              <a:rPr lang="en-US" altLang="en-US" sz="4000" dirty="0" smtClean="0">
                <a:solidFill>
                  <a:srgbClr val="FFFF66"/>
                </a:solidFill>
              </a:rPr>
              <a:t>travel to interior impossible before steam engine </a:t>
            </a:r>
            <a:r>
              <a:rPr lang="en-US" altLang="en-US" sz="4000" dirty="0" smtClean="0"/>
              <a:t>(steam powered riverboats)</a:t>
            </a:r>
          </a:p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Africans had trade networks and kept Europeans from controlling trade </a:t>
            </a:r>
          </a:p>
          <a:p>
            <a:pPr eaLnBrk="1" hangingPunct="1">
              <a:defRPr/>
            </a:pPr>
            <a:endParaRPr lang="en-US" altLang="en-US" sz="4000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endParaRPr lang="en-US" altLang="en-US" sz="4000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6898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u="sng" dirty="0" smtClean="0">
                <a:solidFill>
                  <a:srgbClr val="FFFF66"/>
                </a:solidFill>
              </a:rPr>
              <a:t>Do Not </a:t>
            </a:r>
            <a:r>
              <a:rPr lang="en-US" altLang="en-US" u="sng" dirty="0" smtClean="0">
                <a:solidFill>
                  <a:srgbClr val="FFFF66"/>
                </a:solidFill>
              </a:rPr>
              <a:t>Write : </a:t>
            </a:r>
            <a:r>
              <a:rPr lang="en-US" altLang="en-US" dirty="0" smtClean="0">
                <a:solidFill>
                  <a:srgbClr val="FFFF66"/>
                </a:solidFill>
              </a:rPr>
              <a:t>Not </a:t>
            </a:r>
            <a:r>
              <a:rPr lang="en-US" altLang="en-US" dirty="0" smtClean="0">
                <a:solidFill>
                  <a:srgbClr val="FFFF66"/>
                </a:solidFill>
              </a:rPr>
              <a:t>a United Front…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5476"/>
            <a:ext cx="12192000" cy="547063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Huge variety of ethnic groups and languages prevented Africans from a unified stand </a:t>
            </a:r>
          </a:p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Wars among the Africans</a:t>
            </a:r>
            <a:r>
              <a:rPr lang="en-US" altLang="en-US" sz="4000" dirty="0" smtClean="0"/>
              <a:t> over water, trade rights, and land </a:t>
            </a:r>
          </a:p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Technological disadvantage </a:t>
            </a:r>
          </a:p>
          <a:p>
            <a:pPr eaLnBrk="1" hangingPunct="1">
              <a:defRPr/>
            </a:pPr>
            <a:r>
              <a:rPr lang="en-US" altLang="en-US" sz="4000" dirty="0" smtClean="0"/>
              <a:t>No weapons </a:t>
            </a:r>
          </a:p>
          <a:p>
            <a:pPr eaLnBrk="1" hangingPunct="1">
              <a:defRPr/>
            </a:pP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95484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9" y="0"/>
            <a:ext cx="11587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1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FF66"/>
                </a:solidFill>
              </a:rPr>
              <a:t>What was desired in Africa</a:t>
            </a:r>
            <a:br>
              <a:rPr lang="en-US" altLang="en-US" dirty="0" smtClean="0">
                <a:solidFill>
                  <a:srgbClr val="FFFF66"/>
                </a:solidFill>
              </a:rPr>
            </a:br>
            <a:r>
              <a:rPr lang="en-US" altLang="en-US" u="sng" dirty="0" smtClean="0">
                <a:solidFill>
                  <a:srgbClr val="FFFF66"/>
                </a:solidFill>
              </a:rPr>
              <a:t>Do no Write</a:t>
            </a:r>
            <a:r>
              <a:rPr lang="en-US" altLang="en-US" u="sng" dirty="0" smtClean="0">
                <a:solidFill>
                  <a:srgbClr val="FFFF66"/>
                </a:solidFill>
              </a:rPr>
              <a:t>:  </a:t>
            </a:r>
            <a:endParaRPr lang="en-US" altLang="en-US" u="sng" dirty="0" smtClean="0">
              <a:solidFill>
                <a:srgbClr val="FFFF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55378"/>
            <a:ext cx="9055976" cy="52026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dirty="0" smtClean="0">
                <a:solidFill>
                  <a:srgbClr val="FFFF66"/>
                </a:solidFill>
              </a:rPr>
              <a:t>Copper </a:t>
            </a:r>
            <a:r>
              <a:rPr lang="en-US" altLang="en-US" sz="5400" dirty="0">
                <a:solidFill>
                  <a:srgbClr val="FFFF66"/>
                </a:solidFill>
              </a:rPr>
              <a:t>and Tin found in Belgian </a:t>
            </a:r>
            <a:r>
              <a:rPr lang="en-US" altLang="en-US" sz="5400" dirty="0" smtClean="0">
                <a:solidFill>
                  <a:srgbClr val="FFFF66"/>
                </a:solidFill>
              </a:rPr>
              <a:t>Congo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5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dirty="0" smtClean="0"/>
              <a:t>Exploited </a:t>
            </a:r>
            <a:r>
              <a:rPr lang="en-US" altLang="en-US" sz="5400" dirty="0"/>
              <a:t>Africa for </a:t>
            </a:r>
            <a:r>
              <a:rPr lang="en-US" altLang="en-US" sz="5400" dirty="0">
                <a:solidFill>
                  <a:srgbClr val="FFFF66"/>
                </a:solidFill>
              </a:rPr>
              <a:t>rubber, gold, diamonds, ivory, tin, </a:t>
            </a:r>
            <a:r>
              <a:rPr lang="en-US" altLang="en-US" sz="5400" dirty="0" smtClean="0">
                <a:solidFill>
                  <a:srgbClr val="FFFF66"/>
                </a:solidFill>
              </a:rPr>
              <a:t>copper</a:t>
            </a:r>
            <a:endParaRPr lang="en-US" altLang="en-US" sz="5400" dirty="0">
              <a:solidFill>
                <a:srgbClr val="FFFF66"/>
              </a:solidFill>
            </a:endParaRPr>
          </a:p>
        </p:txBody>
      </p:sp>
      <p:pic>
        <p:nvPicPr>
          <p:cNvPr id="14340" name="Picture 5" descr="Image:Brillanten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5976" y="1374228"/>
            <a:ext cx="28575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7" descr="125px-Native_gold_nuggets">
            <a:hlinkClick r:id="rId4" tooltip="Native gold nuggets.jpg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9726" y="4314497"/>
            <a:ext cx="2809875" cy="197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FFFF66"/>
                </a:solidFill>
              </a:rPr>
              <a:t>European Technological Superiority </a:t>
            </a:r>
            <a:r>
              <a:rPr lang="en-US" altLang="en-US" sz="4000" dirty="0" smtClean="0">
                <a:solidFill>
                  <a:srgbClr val="FFFF66"/>
                </a:solidFill>
              </a:rPr>
              <a:t/>
            </a:r>
            <a:br>
              <a:rPr lang="en-US" altLang="en-US" sz="4000" dirty="0" smtClean="0">
                <a:solidFill>
                  <a:srgbClr val="FFFF66"/>
                </a:solidFill>
              </a:rPr>
            </a:br>
            <a:r>
              <a:rPr lang="en-US" altLang="en-US" sz="4000" u="sng" dirty="0" smtClean="0">
                <a:solidFill>
                  <a:srgbClr val="FFFF66"/>
                </a:solidFill>
              </a:rPr>
              <a:t>Do Not Write</a:t>
            </a:r>
            <a:r>
              <a:rPr lang="en-US" altLang="en-US" sz="4000" dirty="0">
                <a:solidFill>
                  <a:srgbClr val="FFFF66"/>
                </a:solidFill>
              </a:rPr>
              <a:t/>
            </a:r>
            <a:br>
              <a:rPr lang="en-US" altLang="en-US" sz="4000" dirty="0">
                <a:solidFill>
                  <a:srgbClr val="FFFF66"/>
                </a:solidFill>
              </a:rPr>
            </a:br>
            <a:r>
              <a:rPr lang="en-US" altLang="en-US" sz="4000" dirty="0" smtClean="0">
                <a:solidFill>
                  <a:srgbClr val="FFFF66"/>
                </a:solidFill>
              </a:rPr>
              <a:t> </a:t>
            </a:r>
            <a:endParaRPr lang="en-US" altLang="en-US" sz="4000" dirty="0">
              <a:solidFill>
                <a:srgbClr val="FFFF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33" y="2539891"/>
            <a:ext cx="11808372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Steam engine- easier travel </a:t>
            </a: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Steam powered riverboats </a:t>
            </a:r>
          </a:p>
          <a:p>
            <a:pPr lvl="2" eaLnBrk="1" hangingPunct="1">
              <a:defRPr/>
            </a:pPr>
            <a:r>
              <a:rPr lang="en-US" altLang="en-US" sz="2800" dirty="0" smtClean="0">
                <a:solidFill>
                  <a:srgbClr val="FFFF66"/>
                </a:solidFill>
              </a:rPr>
              <a:t>No longer confined to the African coast</a:t>
            </a:r>
            <a:r>
              <a:rPr lang="en-US" altLang="en-US" sz="2800" dirty="0" smtClean="0"/>
              <a:t> </a:t>
            </a: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Maxim Gun- world's 1</a:t>
            </a:r>
            <a:r>
              <a:rPr lang="en-US" altLang="en-US" sz="3600" baseline="30000" dirty="0" smtClean="0">
                <a:solidFill>
                  <a:srgbClr val="FFFF66"/>
                </a:solidFill>
              </a:rPr>
              <a:t>st</a:t>
            </a:r>
            <a:r>
              <a:rPr lang="en-US" altLang="en-US" sz="3600" dirty="0" smtClean="0">
                <a:solidFill>
                  <a:srgbClr val="FFFF66"/>
                </a:solidFill>
              </a:rPr>
              <a:t> machine gun </a:t>
            </a: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Railroads, cables, and steamers</a:t>
            </a:r>
          </a:p>
          <a:p>
            <a:pPr eaLnBrk="1" hangingPunct="1">
              <a:defRPr/>
            </a:pPr>
            <a:endParaRPr lang="en-US" altLang="en-US" sz="3600" dirty="0" smtClean="0"/>
          </a:p>
          <a:p>
            <a:pPr eaLnBrk="1" hangingPunct="1">
              <a:defRPr/>
            </a:pPr>
            <a:endParaRPr lang="en-US" altLang="en-US" sz="4000" dirty="0" smtClean="0"/>
          </a:p>
          <a:p>
            <a:pPr eaLnBrk="1" hangingPunct="1">
              <a:defRPr/>
            </a:pPr>
            <a:endParaRPr lang="en-US" altLang="en-US" sz="3600" dirty="0" smtClean="0"/>
          </a:p>
          <a:p>
            <a:pPr eaLnBrk="1" hangingPunct="1">
              <a:defRPr/>
            </a:pPr>
            <a:endParaRPr lang="en-US" altLang="en-US" sz="3600" dirty="0" smtClean="0"/>
          </a:p>
          <a:p>
            <a:pPr eaLnBrk="1" hangingPunct="1">
              <a:defRPr/>
            </a:pPr>
            <a:endParaRPr lang="en-US" altLang="en-US" sz="3600" dirty="0" smtClean="0"/>
          </a:p>
        </p:txBody>
      </p:sp>
      <p:pic>
        <p:nvPicPr>
          <p:cNvPr id="11268" name="Picture 5" descr="An early Maxim gun in operation with the Royal Navy">
            <a:hlinkClick r:id="rId2" tooltip="An early Maxim gun in operation with the Royal Nav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14" y="1419225"/>
            <a:ext cx="2857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1895 .303 tripod mounted Maxim machine gun.">
            <a:hlinkClick r:id="rId4" tooltip="1895 .303 tripod mounted Maxim machine gun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05" y="3941052"/>
            <a:ext cx="2857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Document 1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Dr. David Livingstone</a:t>
            </a:r>
            <a:endParaRPr lang="en-US" sz="4800" dirty="0"/>
          </a:p>
        </p:txBody>
      </p:sp>
      <p:pic>
        <p:nvPicPr>
          <p:cNvPr id="4" name="Picture 9" descr="David_Livingstone">
            <a:hlinkClick r:id="rId2" tooltip="David Livingstone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1467" y="1837267"/>
            <a:ext cx="31623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2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3467" y="321733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9186" y="2709333"/>
            <a:ext cx="5034281" cy="846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32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</TotalTime>
  <Words>458</Words>
  <Application>Microsoft Office PowerPoint</Application>
  <PresentationFormat>Widescreen</PresentationFormat>
  <Paragraphs>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Tahoma</vt:lpstr>
      <vt:lpstr>Wingdings</vt:lpstr>
      <vt:lpstr>Wingdings 3</vt:lpstr>
      <vt:lpstr>Ion</vt:lpstr>
      <vt:lpstr>Imperialism In Africa</vt:lpstr>
      <vt:lpstr>PowerPoint Presentation</vt:lpstr>
      <vt:lpstr>Africa Before Imperialism </vt:lpstr>
      <vt:lpstr>Do Not Write : Not a United Front… </vt:lpstr>
      <vt:lpstr>PowerPoint Presentation</vt:lpstr>
      <vt:lpstr>What was desired in Africa Do no Write:  </vt:lpstr>
      <vt:lpstr>European Technological Superiority  Do Not Write  </vt:lpstr>
      <vt:lpstr>Document 1 Analysis</vt:lpstr>
      <vt:lpstr>PowerPoint Presentation</vt:lpstr>
      <vt:lpstr>Berlin Conference 1884-1885</vt:lpstr>
      <vt:lpstr>Document 2 Analysis</vt:lpstr>
      <vt:lpstr>PowerPoint Presentation</vt:lpstr>
      <vt:lpstr>Document 3 Analysis</vt:lpstr>
      <vt:lpstr>OOPS!! Our Mistake : Do Not Write</vt:lpstr>
      <vt:lpstr>PowerPoint Presentation</vt:lpstr>
      <vt:lpstr>PowerPoint Presentation</vt:lpstr>
      <vt:lpstr>Document 4 Analysis</vt:lpstr>
      <vt:lpstr>PowerPoint Presentation</vt:lpstr>
      <vt:lpstr>PowerPoint Presentation</vt:lpstr>
      <vt:lpstr>Document 5 Analysis</vt:lpstr>
      <vt:lpstr>PowerPoint Presentation</vt:lpstr>
      <vt:lpstr>PowerPoint Presentation</vt:lpstr>
      <vt:lpstr>Document 6 Analysis</vt:lpstr>
      <vt:lpstr>Document 7 Analysis</vt:lpstr>
      <vt:lpstr>Clash of the 3 Nations : Don’t Write  </vt:lpstr>
      <vt:lpstr>Diamonds, Gold, and War  :  - Don’t Write         OH MY!!</vt:lpstr>
      <vt:lpstr>PowerPoint Presentation</vt:lpstr>
      <vt:lpstr>Welcome to Africa: Europeans take over Review of Information 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In Africa</dc:title>
  <dc:creator>VERONICA OLIVER</dc:creator>
  <cp:lastModifiedBy>VERONICA OLIVER</cp:lastModifiedBy>
  <cp:revision>12</cp:revision>
  <dcterms:created xsi:type="dcterms:W3CDTF">2015-02-26T17:00:48Z</dcterms:created>
  <dcterms:modified xsi:type="dcterms:W3CDTF">2015-03-18T17:14:00Z</dcterms:modified>
</cp:coreProperties>
</file>