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89" r:id="rId13"/>
    <p:sldId id="267" r:id="rId14"/>
    <p:sldId id="268" r:id="rId15"/>
    <p:sldId id="287" r:id="rId16"/>
    <p:sldId id="286" r:id="rId17"/>
    <p:sldId id="274" r:id="rId18"/>
    <p:sldId id="276" r:id="rId19"/>
    <p:sldId id="275" r:id="rId20"/>
    <p:sldId id="277" r:id="rId21"/>
    <p:sldId id="278" r:id="rId22"/>
    <p:sldId id="279" r:id="rId23"/>
    <p:sldId id="282" r:id="rId24"/>
    <p:sldId id="281" r:id="rId25"/>
    <p:sldId id="288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4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D17E6A-BEA3-45B7-BFBB-9ED8CD3D3EA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56B095-C54B-4A97-916E-1254CA3726BE}">
      <dgm:prSet phldrT="[Text]"/>
      <dgm:spPr/>
      <dgm:t>
        <a:bodyPr/>
        <a:lstStyle/>
        <a:p>
          <a:r>
            <a:rPr lang="en-US" dirty="0" smtClean="0"/>
            <a:t>Disease weakened Native’s ability to resist European settlement</a:t>
          </a:r>
          <a:endParaRPr lang="en-US" dirty="0"/>
        </a:p>
      </dgm:t>
    </dgm:pt>
    <dgm:pt modelId="{CA4CD389-84FB-43CB-B1B4-AFFCBEA1F1F0}" type="parTrans" cxnId="{9E9CE2F5-553E-4FA8-A9DB-C6DF183DA3A0}">
      <dgm:prSet/>
      <dgm:spPr/>
      <dgm:t>
        <a:bodyPr/>
        <a:lstStyle/>
        <a:p>
          <a:endParaRPr lang="en-US"/>
        </a:p>
      </dgm:t>
    </dgm:pt>
    <dgm:pt modelId="{5C0EA0AC-F4EE-4675-8F66-4D9DADA71E9D}" type="sibTrans" cxnId="{9E9CE2F5-553E-4FA8-A9DB-C6DF183DA3A0}">
      <dgm:prSet/>
      <dgm:spPr/>
      <dgm:t>
        <a:bodyPr/>
        <a:lstStyle/>
        <a:p>
          <a:endParaRPr lang="en-US"/>
        </a:p>
      </dgm:t>
    </dgm:pt>
    <dgm:pt modelId="{05DF8E8D-2563-4B63-8C85-993E035BDB56}">
      <dgm:prSet/>
      <dgm:spPr/>
      <dgm:t>
        <a:bodyPr/>
        <a:lstStyle/>
        <a:p>
          <a:r>
            <a:rPr lang="en-US" dirty="0" smtClean="0"/>
            <a:t>More European settlers arrived and planted crops</a:t>
          </a:r>
        </a:p>
      </dgm:t>
    </dgm:pt>
    <dgm:pt modelId="{B4592819-9382-47E0-8235-0C2C24576D16}" type="parTrans" cxnId="{5F4C59C7-A0BE-45DF-928B-1910A8AB6DE5}">
      <dgm:prSet/>
      <dgm:spPr/>
      <dgm:t>
        <a:bodyPr/>
        <a:lstStyle/>
        <a:p>
          <a:endParaRPr lang="en-US"/>
        </a:p>
      </dgm:t>
    </dgm:pt>
    <dgm:pt modelId="{A02FFF99-0ECD-4A57-8AF0-3323ED46BA69}" type="sibTrans" cxnId="{5F4C59C7-A0BE-45DF-928B-1910A8AB6DE5}">
      <dgm:prSet/>
      <dgm:spPr/>
      <dgm:t>
        <a:bodyPr/>
        <a:lstStyle/>
        <a:p>
          <a:endParaRPr lang="en-US"/>
        </a:p>
      </dgm:t>
    </dgm:pt>
    <dgm:pt modelId="{38D7954F-F446-42C1-A422-0981F21DEDE2}">
      <dgm:prSet/>
      <dgm:spPr/>
      <dgm:t>
        <a:bodyPr/>
        <a:lstStyle/>
        <a:p>
          <a:r>
            <a:rPr lang="en-US" dirty="0" smtClean="0"/>
            <a:t>Natives enslaved to provide labor</a:t>
          </a:r>
        </a:p>
      </dgm:t>
    </dgm:pt>
    <dgm:pt modelId="{5AAB50E7-B42B-45D8-B6C3-8CFE0AC3C253}" type="parTrans" cxnId="{9DFA88DE-9113-430F-8FED-40B44B206EB7}">
      <dgm:prSet/>
      <dgm:spPr/>
      <dgm:t>
        <a:bodyPr/>
        <a:lstStyle/>
        <a:p>
          <a:endParaRPr lang="en-US"/>
        </a:p>
      </dgm:t>
    </dgm:pt>
    <dgm:pt modelId="{A465A1E7-AE1D-45BA-8709-5BF6DC6E91C8}" type="sibTrans" cxnId="{9DFA88DE-9113-430F-8FED-40B44B206EB7}">
      <dgm:prSet/>
      <dgm:spPr/>
      <dgm:t>
        <a:bodyPr/>
        <a:lstStyle/>
        <a:p>
          <a:endParaRPr lang="en-US"/>
        </a:p>
      </dgm:t>
    </dgm:pt>
    <dgm:pt modelId="{D757DDFC-2EB6-47EB-8DD0-C5A136C6F02F}">
      <dgm:prSet/>
      <dgm:spPr/>
      <dgm:t>
        <a:bodyPr/>
        <a:lstStyle/>
        <a:p>
          <a:r>
            <a:rPr lang="en-US" dirty="0" smtClean="0"/>
            <a:t>As Natives died out, a new source of labor was needed</a:t>
          </a:r>
        </a:p>
      </dgm:t>
    </dgm:pt>
    <dgm:pt modelId="{52A830B1-2BD4-422B-BF73-3B4A5E032089}" type="parTrans" cxnId="{C3F428AB-BC7B-4D40-B3BC-297D01FA22E0}">
      <dgm:prSet/>
      <dgm:spPr/>
      <dgm:t>
        <a:bodyPr/>
        <a:lstStyle/>
        <a:p>
          <a:endParaRPr lang="en-US"/>
        </a:p>
      </dgm:t>
    </dgm:pt>
    <dgm:pt modelId="{72A7AD11-1A5A-45DD-BC94-4335731C164A}" type="sibTrans" cxnId="{C3F428AB-BC7B-4D40-B3BC-297D01FA22E0}">
      <dgm:prSet/>
      <dgm:spPr/>
      <dgm:t>
        <a:bodyPr/>
        <a:lstStyle/>
        <a:p>
          <a:endParaRPr lang="en-US"/>
        </a:p>
      </dgm:t>
    </dgm:pt>
    <dgm:pt modelId="{AFAE5F0A-9D1E-4BA1-9568-18F575D66C91}">
      <dgm:prSet/>
      <dgm:spPr/>
      <dgm:t>
        <a:bodyPr/>
        <a:lstStyle/>
        <a:p>
          <a:r>
            <a:rPr lang="en-US" dirty="0" smtClean="0"/>
            <a:t>African Slave trade greatly increased</a:t>
          </a:r>
        </a:p>
      </dgm:t>
    </dgm:pt>
    <dgm:pt modelId="{0707F591-160F-4787-87A0-A4851F31202C}" type="parTrans" cxnId="{6F952033-6C4D-4EA1-B017-1F34D6327E6D}">
      <dgm:prSet/>
      <dgm:spPr/>
      <dgm:t>
        <a:bodyPr/>
        <a:lstStyle/>
        <a:p>
          <a:endParaRPr lang="en-US"/>
        </a:p>
      </dgm:t>
    </dgm:pt>
    <dgm:pt modelId="{36E15C79-F393-4994-BF17-A01535D36A8D}" type="sibTrans" cxnId="{6F952033-6C4D-4EA1-B017-1F34D6327E6D}">
      <dgm:prSet/>
      <dgm:spPr/>
      <dgm:t>
        <a:bodyPr/>
        <a:lstStyle/>
        <a:p>
          <a:endParaRPr lang="en-US"/>
        </a:p>
      </dgm:t>
    </dgm:pt>
    <dgm:pt modelId="{0C82BDEB-47E7-4FCD-9A68-3E38C94EF8D2}">
      <dgm:prSet phldrT="[Text]"/>
      <dgm:spPr/>
      <dgm:t>
        <a:bodyPr/>
        <a:lstStyle/>
        <a:p>
          <a:endParaRPr lang="en-US" dirty="0"/>
        </a:p>
      </dgm:t>
    </dgm:pt>
    <dgm:pt modelId="{222BC0A5-F0BF-46F5-B06C-1EDC562BD30F}" type="parTrans" cxnId="{43D5BB90-24C3-4FC6-BD46-A101BDF09EDC}">
      <dgm:prSet/>
      <dgm:spPr/>
      <dgm:t>
        <a:bodyPr/>
        <a:lstStyle/>
        <a:p>
          <a:endParaRPr lang="en-US"/>
        </a:p>
      </dgm:t>
    </dgm:pt>
    <dgm:pt modelId="{0E3EF995-C773-4DBB-BAC1-2DA12BFA905E}" type="sibTrans" cxnId="{43D5BB90-24C3-4FC6-BD46-A101BDF09EDC}">
      <dgm:prSet/>
      <dgm:spPr/>
      <dgm:t>
        <a:bodyPr/>
        <a:lstStyle/>
        <a:p>
          <a:endParaRPr lang="en-US"/>
        </a:p>
      </dgm:t>
    </dgm:pt>
    <dgm:pt modelId="{45E7EEDD-CE9A-4AA8-A405-D75604754F43}">
      <dgm:prSet/>
      <dgm:spPr/>
      <dgm:t>
        <a:bodyPr/>
        <a:lstStyle/>
        <a:p>
          <a:endParaRPr lang="en-US" dirty="0" smtClean="0"/>
        </a:p>
      </dgm:t>
    </dgm:pt>
    <dgm:pt modelId="{82F5A784-CF7B-4F5B-83CA-898DCC0CC792}" type="parTrans" cxnId="{D1C6B6B9-8FA9-48F8-98A6-216989B8F8FE}">
      <dgm:prSet/>
      <dgm:spPr/>
      <dgm:t>
        <a:bodyPr/>
        <a:lstStyle/>
        <a:p>
          <a:endParaRPr lang="en-US"/>
        </a:p>
      </dgm:t>
    </dgm:pt>
    <dgm:pt modelId="{2CFA8AFC-7B9D-4CEF-80DD-2D56799F9771}" type="sibTrans" cxnId="{D1C6B6B9-8FA9-48F8-98A6-216989B8F8FE}">
      <dgm:prSet/>
      <dgm:spPr/>
      <dgm:t>
        <a:bodyPr/>
        <a:lstStyle/>
        <a:p>
          <a:endParaRPr lang="en-US"/>
        </a:p>
      </dgm:t>
    </dgm:pt>
    <dgm:pt modelId="{C5DA7820-E843-44D7-B4DF-12486D788F8B}">
      <dgm:prSet/>
      <dgm:spPr/>
      <dgm:t>
        <a:bodyPr/>
        <a:lstStyle/>
        <a:p>
          <a:endParaRPr lang="en-US" dirty="0" smtClean="0"/>
        </a:p>
      </dgm:t>
    </dgm:pt>
    <dgm:pt modelId="{4A481452-6CCF-41EC-BFC1-6CCE7D2ECF0D}" type="parTrans" cxnId="{A845C9F5-9E94-4B89-98F3-27F33F4FDA1F}">
      <dgm:prSet/>
      <dgm:spPr/>
      <dgm:t>
        <a:bodyPr/>
        <a:lstStyle/>
        <a:p>
          <a:endParaRPr lang="en-US"/>
        </a:p>
      </dgm:t>
    </dgm:pt>
    <dgm:pt modelId="{2A945073-1602-4259-8047-1A15C5666979}" type="sibTrans" cxnId="{A845C9F5-9E94-4B89-98F3-27F33F4FDA1F}">
      <dgm:prSet/>
      <dgm:spPr/>
      <dgm:t>
        <a:bodyPr/>
        <a:lstStyle/>
        <a:p>
          <a:endParaRPr lang="en-US"/>
        </a:p>
      </dgm:t>
    </dgm:pt>
    <dgm:pt modelId="{477674C0-D12B-4C2E-8115-C57BDB207DB1}">
      <dgm:prSet/>
      <dgm:spPr/>
      <dgm:t>
        <a:bodyPr/>
        <a:lstStyle/>
        <a:p>
          <a:endParaRPr lang="en-US" dirty="0" smtClean="0"/>
        </a:p>
      </dgm:t>
    </dgm:pt>
    <dgm:pt modelId="{36298797-03D5-4246-8B6A-E4EA97BE9021}" type="parTrans" cxnId="{C9DBFFA5-4092-419C-AC70-B44C886F1FAA}">
      <dgm:prSet/>
      <dgm:spPr/>
      <dgm:t>
        <a:bodyPr/>
        <a:lstStyle/>
        <a:p>
          <a:endParaRPr lang="en-US"/>
        </a:p>
      </dgm:t>
    </dgm:pt>
    <dgm:pt modelId="{EAF507A3-8749-4E56-92A4-17C71D23C449}" type="sibTrans" cxnId="{C9DBFFA5-4092-419C-AC70-B44C886F1FAA}">
      <dgm:prSet/>
      <dgm:spPr/>
      <dgm:t>
        <a:bodyPr/>
        <a:lstStyle/>
        <a:p>
          <a:endParaRPr lang="en-US"/>
        </a:p>
      </dgm:t>
    </dgm:pt>
    <dgm:pt modelId="{8C1C79FB-122C-48C1-BF5B-656CC2DCDA6E}">
      <dgm:prSet/>
      <dgm:spPr/>
      <dgm:t>
        <a:bodyPr/>
        <a:lstStyle/>
        <a:p>
          <a:endParaRPr lang="en-US" dirty="0" smtClean="0"/>
        </a:p>
      </dgm:t>
    </dgm:pt>
    <dgm:pt modelId="{1BEFB8D8-249E-4B0C-BA25-D7B7C843006A}" type="parTrans" cxnId="{FB6D0FB5-D9C3-45EA-B707-388D5228AE7D}">
      <dgm:prSet/>
      <dgm:spPr/>
      <dgm:t>
        <a:bodyPr/>
        <a:lstStyle/>
        <a:p>
          <a:endParaRPr lang="en-US"/>
        </a:p>
      </dgm:t>
    </dgm:pt>
    <dgm:pt modelId="{C68007FE-E31B-4CD5-B2AD-C72F9089BD4E}" type="sibTrans" cxnId="{FB6D0FB5-D9C3-45EA-B707-388D5228AE7D}">
      <dgm:prSet/>
      <dgm:spPr/>
      <dgm:t>
        <a:bodyPr/>
        <a:lstStyle/>
        <a:p>
          <a:endParaRPr lang="en-US"/>
        </a:p>
      </dgm:t>
    </dgm:pt>
    <dgm:pt modelId="{07B034B1-2BA8-4A89-8B4C-6131A2A0DD73}" type="pres">
      <dgm:prSet presAssocID="{D3D17E6A-BEA3-45B7-BFBB-9ED8CD3D3EA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F21637-962E-44BC-8656-16BF020EEFF7}" type="pres">
      <dgm:prSet presAssocID="{0C82BDEB-47E7-4FCD-9A68-3E38C94EF8D2}" presName="composite" presStyleCnt="0"/>
      <dgm:spPr/>
    </dgm:pt>
    <dgm:pt modelId="{CF7CC363-F746-498C-81E0-ED448B34E8B8}" type="pres">
      <dgm:prSet presAssocID="{0C82BDEB-47E7-4FCD-9A68-3E38C94EF8D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6780E-A7E9-48F4-B483-5D2D81EBA944}" type="pres">
      <dgm:prSet presAssocID="{0C82BDEB-47E7-4FCD-9A68-3E38C94EF8D2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4C81D-69CE-4BA8-94B0-111BE3FD49E3}" type="pres">
      <dgm:prSet presAssocID="{0E3EF995-C773-4DBB-BAC1-2DA12BFA905E}" presName="sp" presStyleCnt="0"/>
      <dgm:spPr/>
    </dgm:pt>
    <dgm:pt modelId="{65B14E19-D485-45B3-9B57-719716A89135}" type="pres">
      <dgm:prSet presAssocID="{45E7EEDD-CE9A-4AA8-A405-D75604754F43}" presName="composite" presStyleCnt="0"/>
      <dgm:spPr/>
    </dgm:pt>
    <dgm:pt modelId="{52FE2AC4-0F78-4BF1-B466-6BD714CF7D78}" type="pres">
      <dgm:prSet presAssocID="{45E7EEDD-CE9A-4AA8-A405-D75604754F43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BCFA1-7511-47B0-9393-A296C3CC5F6B}" type="pres">
      <dgm:prSet presAssocID="{45E7EEDD-CE9A-4AA8-A405-D75604754F43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A0103-DE25-4C9F-9F30-2ED96CBB1FDC}" type="pres">
      <dgm:prSet presAssocID="{2CFA8AFC-7B9D-4CEF-80DD-2D56799F9771}" presName="sp" presStyleCnt="0"/>
      <dgm:spPr/>
    </dgm:pt>
    <dgm:pt modelId="{FA10439B-7C19-4B44-A33E-7F97D8F822ED}" type="pres">
      <dgm:prSet presAssocID="{C5DA7820-E843-44D7-B4DF-12486D788F8B}" presName="composite" presStyleCnt="0"/>
      <dgm:spPr/>
    </dgm:pt>
    <dgm:pt modelId="{9E6F84AB-E34F-4D34-A799-F3DE1DEDE912}" type="pres">
      <dgm:prSet presAssocID="{C5DA7820-E843-44D7-B4DF-12486D788F8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81B84-5488-49B9-8731-17482C9E051A}" type="pres">
      <dgm:prSet presAssocID="{C5DA7820-E843-44D7-B4DF-12486D788F8B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077BE-11A8-49D2-A578-E1770569958F}" type="pres">
      <dgm:prSet presAssocID="{2A945073-1602-4259-8047-1A15C5666979}" presName="sp" presStyleCnt="0"/>
      <dgm:spPr/>
    </dgm:pt>
    <dgm:pt modelId="{8233251F-4E06-443F-95ED-0C9856420400}" type="pres">
      <dgm:prSet presAssocID="{477674C0-D12B-4C2E-8115-C57BDB207DB1}" presName="composite" presStyleCnt="0"/>
      <dgm:spPr/>
    </dgm:pt>
    <dgm:pt modelId="{61F91C00-50CB-4613-A1E9-CF0DDC93CA61}" type="pres">
      <dgm:prSet presAssocID="{477674C0-D12B-4C2E-8115-C57BDB207DB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C4529-78FE-4A1B-967C-84D2271B8BF2}" type="pres">
      <dgm:prSet presAssocID="{477674C0-D12B-4C2E-8115-C57BDB207DB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E5C64-3C2A-4B14-B5FF-988798187C33}" type="pres">
      <dgm:prSet presAssocID="{EAF507A3-8749-4E56-92A4-17C71D23C449}" presName="sp" presStyleCnt="0"/>
      <dgm:spPr/>
    </dgm:pt>
    <dgm:pt modelId="{C20F215F-CF1E-4A8D-A6F3-9B6D29E35AC8}" type="pres">
      <dgm:prSet presAssocID="{8C1C79FB-122C-48C1-BF5B-656CC2DCDA6E}" presName="composite" presStyleCnt="0"/>
      <dgm:spPr/>
    </dgm:pt>
    <dgm:pt modelId="{7E4A0CB1-3A06-4D0E-8F21-0713E88E9C15}" type="pres">
      <dgm:prSet presAssocID="{8C1C79FB-122C-48C1-BF5B-656CC2DCDA6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EA321-D076-4BC4-89E4-02D0CA037463}" type="pres">
      <dgm:prSet presAssocID="{8C1C79FB-122C-48C1-BF5B-656CC2DCDA6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D5BB90-24C3-4FC6-BD46-A101BDF09EDC}" srcId="{D3D17E6A-BEA3-45B7-BFBB-9ED8CD3D3EA2}" destId="{0C82BDEB-47E7-4FCD-9A68-3E38C94EF8D2}" srcOrd="0" destOrd="0" parTransId="{222BC0A5-F0BF-46F5-B06C-1EDC562BD30F}" sibTransId="{0E3EF995-C773-4DBB-BAC1-2DA12BFA905E}"/>
    <dgm:cxn modelId="{F037DD52-C680-4ADB-80B6-CDEC37DF227C}" type="presOf" srcId="{477674C0-D12B-4C2E-8115-C57BDB207DB1}" destId="{61F91C00-50CB-4613-A1E9-CF0DDC93CA61}" srcOrd="0" destOrd="0" presId="urn:microsoft.com/office/officeart/2005/8/layout/chevron2"/>
    <dgm:cxn modelId="{72ADB6F6-28F0-4414-9C20-55B6C467FBA7}" type="presOf" srcId="{45E7EEDD-CE9A-4AA8-A405-D75604754F43}" destId="{52FE2AC4-0F78-4BF1-B466-6BD714CF7D78}" srcOrd="0" destOrd="0" presId="urn:microsoft.com/office/officeart/2005/8/layout/chevron2"/>
    <dgm:cxn modelId="{3CCA3CBA-39D7-47EE-A9EB-15704031E79C}" type="presOf" srcId="{D757DDFC-2EB6-47EB-8DD0-C5A136C6F02F}" destId="{24AC4529-78FE-4A1B-967C-84D2271B8BF2}" srcOrd="0" destOrd="0" presId="urn:microsoft.com/office/officeart/2005/8/layout/chevron2"/>
    <dgm:cxn modelId="{71DC18A8-E504-46CF-8361-0D751501A6FD}" type="presOf" srcId="{C5DA7820-E843-44D7-B4DF-12486D788F8B}" destId="{9E6F84AB-E34F-4D34-A799-F3DE1DEDE912}" srcOrd="0" destOrd="0" presId="urn:microsoft.com/office/officeart/2005/8/layout/chevron2"/>
    <dgm:cxn modelId="{9E9CE2F5-553E-4FA8-A9DB-C6DF183DA3A0}" srcId="{0C82BDEB-47E7-4FCD-9A68-3E38C94EF8D2}" destId="{DB56B095-C54B-4A97-916E-1254CA3726BE}" srcOrd="0" destOrd="0" parTransId="{CA4CD389-84FB-43CB-B1B4-AFFCBEA1F1F0}" sibTransId="{5C0EA0AC-F4EE-4675-8F66-4D9DADA71E9D}"/>
    <dgm:cxn modelId="{D1C6B6B9-8FA9-48F8-98A6-216989B8F8FE}" srcId="{D3D17E6A-BEA3-45B7-BFBB-9ED8CD3D3EA2}" destId="{45E7EEDD-CE9A-4AA8-A405-D75604754F43}" srcOrd="1" destOrd="0" parTransId="{82F5A784-CF7B-4F5B-83CA-898DCC0CC792}" sibTransId="{2CFA8AFC-7B9D-4CEF-80DD-2D56799F9771}"/>
    <dgm:cxn modelId="{8BF7331D-BDF7-414E-91EC-A9EF306AAA4F}" type="presOf" srcId="{DB56B095-C54B-4A97-916E-1254CA3726BE}" destId="{9C46780E-A7E9-48F4-B483-5D2D81EBA944}" srcOrd="0" destOrd="0" presId="urn:microsoft.com/office/officeart/2005/8/layout/chevron2"/>
    <dgm:cxn modelId="{FA7FF9A2-C39C-4FFE-98A4-DFDE907701AC}" type="presOf" srcId="{0C82BDEB-47E7-4FCD-9A68-3E38C94EF8D2}" destId="{CF7CC363-F746-498C-81E0-ED448B34E8B8}" srcOrd="0" destOrd="0" presId="urn:microsoft.com/office/officeart/2005/8/layout/chevron2"/>
    <dgm:cxn modelId="{A845C9F5-9E94-4B89-98F3-27F33F4FDA1F}" srcId="{D3D17E6A-BEA3-45B7-BFBB-9ED8CD3D3EA2}" destId="{C5DA7820-E843-44D7-B4DF-12486D788F8B}" srcOrd="2" destOrd="0" parTransId="{4A481452-6CCF-41EC-BFC1-6CCE7D2ECF0D}" sibTransId="{2A945073-1602-4259-8047-1A15C5666979}"/>
    <dgm:cxn modelId="{C3F428AB-BC7B-4D40-B3BC-297D01FA22E0}" srcId="{477674C0-D12B-4C2E-8115-C57BDB207DB1}" destId="{D757DDFC-2EB6-47EB-8DD0-C5A136C6F02F}" srcOrd="0" destOrd="0" parTransId="{52A830B1-2BD4-422B-BF73-3B4A5E032089}" sibTransId="{72A7AD11-1A5A-45DD-BC94-4335731C164A}"/>
    <dgm:cxn modelId="{0136B256-FF6E-4D0B-B9ED-B18148F23872}" type="presOf" srcId="{05DF8E8D-2563-4B63-8C85-993E035BDB56}" destId="{354BCFA1-7511-47B0-9393-A296C3CC5F6B}" srcOrd="0" destOrd="0" presId="urn:microsoft.com/office/officeart/2005/8/layout/chevron2"/>
    <dgm:cxn modelId="{3AEE18E5-00E6-4DE7-9023-1BA075C4D5C8}" type="presOf" srcId="{AFAE5F0A-9D1E-4BA1-9568-18F575D66C91}" destId="{C83EA321-D076-4BC4-89E4-02D0CA037463}" srcOrd="0" destOrd="0" presId="urn:microsoft.com/office/officeart/2005/8/layout/chevron2"/>
    <dgm:cxn modelId="{BAFE4D8F-7319-4260-996A-ED8F5015C771}" type="presOf" srcId="{D3D17E6A-BEA3-45B7-BFBB-9ED8CD3D3EA2}" destId="{07B034B1-2BA8-4A89-8B4C-6131A2A0DD73}" srcOrd="0" destOrd="0" presId="urn:microsoft.com/office/officeart/2005/8/layout/chevron2"/>
    <dgm:cxn modelId="{E297085D-23CA-4619-998C-7CDD26873790}" type="presOf" srcId="{38D7954F-F446-42C1-A422-0981F21DEDE2}" destId="{89081B84-5488-49B9-8731-17482C9E051A}" srcOrd="0" destOrd="0" presId="urn:microsoft.com/office/officeart/2005/8/layout/chevron2"/>
    <dgm:cxn modelId="{5F4C59C7-A0BE-45DF-928B-1910A8AB6DE5}" srcId="{45E7EEDD-CE9A-4AA8-A405-D75604754F43}" destId="{05DF8E8D-2563-4B63-8C85-993E035BDB56}" srcOrd="0" destOrd="0" parTransId="{B4592819-9382-47E0-8235-0C2C24576D16}" sibTransId="{A02FFF99-0ECD-4A57-8AF0-3323ED46BA69}"/>
    <dgm:cxn modelId="{9DFA88DE-9113-430F-8FED-40B44B206EB7}" srcId="{C5DA7820-E843-44D7-B4DF-12486D788F8B}" destId="{38D7954F-F446-42C1-A422-0981F21DEDE2}" srcOrd="0" destOrd="0" parTransId="{5AAB50E7-B42B-45D8-B6C3-8CFE0AC3C253}" sibTransId="{A465A1E7-AE1D-45BA-8709-5BF6DC6E91C8}"/>
    <dgm:cxn modelId="{6F952033-6C4D-4EA1-B017-1F34D6327E6D}" srcId="{8C1C79FB-122C-48C1-BF5B-656CC2DCDA6E}" destId="{AFAE5F0A-9D1E-4BA1-9568-18F575D66C91}" srcOrd="0" destOrd="0" parTransId="{0707F591-160F-4787-87A0-A4851F31202C}" sibTransId="{36E15C79-F393-4994-BF17-A01535D36A8D}"/>
    <dgm:cxn modelId="{7E9C0C93-ADA4-4176-83D2-68BC7E3DC75A}" type="presOf" srcId="{8C1C79FB-122C-48C1-BF5B-656CC2DCDA6E}" destId="{7E4A0CB1-3A06-4D0E-8F21-0713E88E9C15}" srcOrd="0" destOrd="0" presId="urn:microsoft.com/office/officeart/2005/8/layout/chevron2"/>
    <dgm:cxn modelId="{FB6D0FB5-D9C3-45EA-B707-388D5228AE7D}" srcId="{D3D17E6A-BEA3-45B7-BFBB-9ED8CD3D3EA2}" destId="{8C1C79FB-122C-48C1-BF5B-656CC2DCDA6E}" srcOrd="4" destOrd="0" parTransId="{1BEFB8D8-249E-4B0C-BA25-D7B7C843006A}" sibTransId="{C68007FE-E31B-4CD5-B2AD-C72F9089BD4E}"/>
    <dgm:cxn modelId="{C9DBFFA5-4092-419C-AC70-B44C886F1FAA}" srcId="{D3D17E6A-BEA3-45B7-BFBB-9ED8CD3D3EA2}" destId="{477674C0-D12B-4C2E-8115-C57BDB207DB1}" srcOrd="3" destOrd="0" parTransId="{36298797-03D5-4246-8B6A-E4EA97BE9021}" sibTransId="{EAF507A3-8749-4E56-92A4-17C71D23C449}"/>
    <dgm:cxn modelId="{A0EDED8A-3A80-4856-9E0B-E13550A5A728}" type="presParOf" srcId="{07B034B1-2BA8-4A89-8B4C-6131A2A0DD73}" destId="{CFF21637-962E-44BC-8656-16BF020EEFF7}" srcOrd="0" destOrd="0" presId="urn:microsoft.com/office/officeart/2005/8/layout/chevron2"/>
    <dgm:cxn modelId="{30944722-CF62-4911-B824-87AC34B75AB2}" type="presParOf" srcId="{CFF21637-962E-44BC-8656-16BF020EEFF7}" destId="{CF7CC363-F746-498C-81E0-ED448B34E8B8}" srcOrd="0" destOrd="0" presId="urn:microsoft.com/office/officeart/2005/8/layout/chevron2"/>
    <dgm:cxn modelId="{916F5BBB-FF1C-499B-A80F-63211FA296CD}" type="presParOf" srcId="{CFF21637-962E-44BC-8656-16BF020EEFF7}" destId="{9C46780E-A7E9-48F4-B483-5D2D81EBA944}" srcOrd="1" destOrd="0" presId="urn:microsoft.com/office/officeart/2005/8/layout/chevron2"/>
    <dgm:cxn modelId="{0455E80F-C3B5-4089-BDFB-D898841AAFB4}" type="presParOf" srcId="{07B034B1-2BA8-4A89-8B4C-6131A2A0DD73}" destId="{4504C81D-69CE-4BA8-94B0-111BE3FD49E3}" srcOrd="1" destOrd="0" presId="urn:microsoft.com/office/officeart/2005/8/layout/chevron2"/>
    <dgm:cxn modelId="{E5E01A18-A91B-445B-A48F-66AC77A63FA3}" type="presParOf" srcId="{07B034B1-2BA8-4A89-8B4C-6131A2A0DD73}" destId="{65B14E19-D485-45B3-9B57-719716A89135}" srcOrd="2" destOrd="0" presId="urn:microsoft.com/office/officeart/2005/8/layout/chevron2"/>
    <dgm:cxn modelId="{8AEF2778-9E6F-4051-8B2D-84AF7DF9B338}" type="presParOf" srcId="{65B14E19-D485-45B3-9B57-719716A89135}" destId="{52FE2AC4-0F78-4BF1-B466-6BD714CF7D78}" srcOrd="0" destOrd="0" presId="urn:microsoft.com/office/officeart/2005/8/layout/chevron2"/>
    <dgm:cxn modelId="{3906E570-047F-4F05-BD4D-2965CA4AF69D}" type="presParOf" srcId="{65B14E19-D485-45B3-9B57-719716A89135}" destId="{354BCFA1-7511-47B0-9393-A296C3CC5F6B}" srcOrd="1" destOrd="0" presId="urn:microsoft.com/office/officeart/2005/8/layout/chevron2"/>
    <dgm:cxn modelId="{7773A1AE-1126-407C-8BFF-85CBA8422883}" type="presParOf" srcId="{07B034B1-2BA8-4A89-8B4C-6131A2A0DD73}" destId="{AFBA0103-DE25-4C9F-9F30-2ED96CBB1FDC}" srcOrd="3" destOrd="0" presId="urn:microsoft.com/office/officeart/2005/8/layout/chevron2"/>
    <dgm:cxn modelId="{3D825370-A88B-4A14-9785-E1808FA6DB5E}" type="presParOf" srcId="{07B034B1-2BA8-4A89-8B4C-6131A2A0DD73}" destId="{FA10439B-7C19-4B44-A33E-7F97D8F822ED}" srcOrd="4" destOrd="0" presId="urn:microsoft.com/office/officeart/2005/8/layout/chevron2"/>
    <dgm:cxn modelId="{2BD613DF-5515-4F72-9F46-2FA42B55E297}" type="presParOf" srcId="{FA10439B-7C19-4B44-A33E-7F97D8F822ED}" destId="{9E6F84AB-E34F-4D34-A799-F3DE1DEDE912}" srcOrd="0" destOrd="0" presId="urn:microsoft.com/office/officeart/2005/8/layout/chevron2"/>
    <dgm:cxn modelId="{479F0824-26D0-46B6-AC40-C2D2F53AFD65}" type="presParOf" srcId="{FA10439B-7C19-4B44-A33E-7F97D8F822ED}" destId="{89081B84-5488-49B9-8731-17482C9E051A}" srcOrd="1" destOrd="0" presId="urn:microsoft.com/office/officeart/2005/8/layout/chevron2"/>
    <dgm:cxn modelId="{AA0225A3-625C-417D-83F2-944682200629}" type="presParOf" srcId="{07B034B1-2BA8-4A89-8B4C-6131A2A0DD73}" destId="{E42077BE-11A8-49D2-A578-E1770569958F}" srcOrd="5" destOrd="0" presId="urn:microsoft.com/office/officeart/2005/8/layout/chevron2"/>
    <dgm:cxn modelId="{3B8C5465-2504-4321-BAF7-D8CE66481AFE}" type="presParOf" srcId="{07B034B1-2BA8-4A89-8B4C-6131A2A0DD73}" destId="{8233251F-4E06-443F-95ED-0C9856420400}" srcOrd="6" destOrd="0" presId="urn:microsoft.com/office/officeart/2005/8/layout/chevron2"/>
    <dgm:cxn modelId="{E33D87DC-FAAF-45B9-A0AF-390D27B514B0}" type="presParOf" srcId="{8233251F-4E06-443F-95ED-0C9856420400}" destId="{61F91C00-50CB-4613-A1E9-CF0DDC93CA61}" srcOrd="0" destOrd="0" presId="urn:microsoft.com/office/officeart/2005/8/layout/chevron2"/>
    <dgm:cxn modelId="{60E6EAB3-6689-41E1-A325-5E6B047667FC}" type="presParOf" srcId="{8233251F-4E06-443F-95ED-0C9856420400}" destId="{24AC4529-78FE-4A1B-967C-84D2271B8BF2}" srcOrd="1" destOrd="0" presId="urn:microsoft.com/office/officeart/2005/8/layout/chevron2"/>
    <dgm:cxn modelId="{4AC6DD6A-D10B-4A82-980D-702A3C96304B}" type="presParOf" srcId="{07B034B1-2BA8-4A89-8B4C-6131A2A0DD73}" destId="{07EE5C64-3C2A-4B14-B5FF-988798187C33}" srcOrd="7" destOrd="0" presId="urn:microsoft.com/office/officeart/2005/8/layout/chevron2"/>
    <dgm:cxn modelId="{D0748D6B-DFB4-4D35-AC13-FA4C37C60F44}" type="presParOf" srcId="{07B034B1-2BA8-4A89-8B4C-6131A2A0DD73}" destId="{C20F215F-CF1E-4A8D-A6F3-9B6D29E35AC8}" srcOrd="8" destOrd="0" presId="urn:microsoft.com/office/officeart/2005/8/layout/chevron2"/>
    <dgm:cxn modelId="{6538434C-314E-4925-A57D-E1BE0C06B6F1}" type="presParOf" srcId="{C20F215F-CF1E-4A8D-A6F3-9B6D29E35AC8}" destId="{7E4A0CB1-3A06-4D0E-8F21-0713E88E9C15}" srcOrd="0" destOrd="0" presId="urn:microsoft.com/office/officeart/2005/8/layout/chevron2"/>
    <dgm:cxn modelId="{DE75DEBF-3E2D-430B-973C-49C7C1487D50}" type="presParOf" srcId="{C20F215F-CF1E-4A8D-A6F3-9B6D29E35AC8}" destId="{C83EA321-D076-4BC4-89E4-02D0CA0374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1B6C8CC-0127-424C-8FBE-2361F7C536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5157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596532-3854-4E5D-A9A9-6590B2263065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6318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Cy- Ranch 2014-2015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DA327-DF38-4903-B4DE-08895F801C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340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Cy- Ranch 2014-2015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14A88-E0CC-4D81-ABD9-BFBF8A4DF4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90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Cy- Ranch 2014-2015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66FB5-34DE-45A4-ACBE-CF8A97037E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51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Cy- Ranch 2014-2015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AFCE8-8AE0-4D6F-9953-6E24799774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33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Cy- Ranch 2014-2015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677FC-809A-48B1-BA20-68D6D701BC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454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Cy- Ranch 2014-2015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9271A-B8A2-4969-826D-D81E074BE1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32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Cy- Ranch 2014-2015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0DB0F-CAA5-455C-9E71-5108D59945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9412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Cy- Ranch 2014-2015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C8EB0-386B-42ED-BFF5-E32623F943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76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Cy- Ranch 2014-2015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E8EE-7A95-471A-8AB1-412E738EB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82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Cy- Ranch 2014-2015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514FA-935A-442F-BD0F-8C2E30CFBF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03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Cy- Ranch 2014-2015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B6D6C-62FA-4A78-8F23-4142B41D5E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1263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 altLang="en-US"/>
              <a:t>Cy- Ranch 2014-2015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7497B65-1CEE-4AA8-8C34-4BE9B8FAE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://video.pbs.org/video/1580446365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Cy- Ranch 2014-2015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en-US" sz="4400" smtClean="0"/>
              <a:t>The Commercial Revolution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600200"/>
            <a:ext cx="8382000" cy="4572000"/>
          </a:xfrm>
        </p:spPr>
        <p:txBody>
          <a:bodyPr/>
          <a:lstStyle/>
          <a:p>
            <a:pPr algn="l" eaLnBrk="1" hangingPunct="1"/>
            <a:r>
              <a:rPr lang="en-US" altLang="en-US" sz="3200" smtClean="0"/>
              <a:t>  In this lesson, students will be able to define the following terms:</a:t>
            </a:r>
          </a:p>
          <a:p>
            <a:pPr eaLnBrk="1" hangingPunct="1"/>
            <a:r>
              <a:rPr lang="en-US" altLang="en-US" sz="3200" smtClean="0"/>
              <a:t>The Commercial Revolution</a:t>
            </a:r>
          </a:p>
          <a:p>
            <a:pPr eaLnBrk="1" hangingPunct="1"/>
            <a:r>
              <a:rPr lang="en-US" altLang="en-US" sz="3200" smtClean="0"/>
              <a:t>Mercantilism</a:t>
            </a:r>
          </a:p>
          <a:p>
            <a:pPr eaLnBrk="1" hangingPunct="1"/>
            <a:r>
              <a:rPr lang="en-US" altLang="en-US" sz="3200" smtClean="0"/>
              <a:t>Colonies</a:t>
            </a:r>
          </a:p>
          <a:p>
            <a:pPr eaLnBrk="1" hangingPunct="1"/>
            <a:r>
              <a:rPr lang="en-US" altLang="en-US" sz="3200" smtClean="0"/>
              <a:t>Mother Country</a:t>
            </a:r>
          </a:p>
          <a:p>
            <a:pPr eaLnBrk="1" hangingPunct="1"/>
            <a:r>
              <a:rPr lang="en-US" altLang="en-US" sz="3200" smtClean="0"/>
              <a:t>Capitalism</a:t>
            </a:r>
          </a:p>
          <a:p>
            <a:pPr eaLnBrk="1" hangingPunct="1"/>
            <a:r>
              <a:rPr lang="en-US" altLang="en-US" sz="3200" smtClean="0"/>
              <a:t>Joint Stock Company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Cy- Ranch 2014-2015</a:t>
            </a:r>
          </a:p>
        </p:txBody>
      </p:sp>
      <p:pic>
        <p:nvPicPr>
          <p:cNvPr id="12291" name="Picture 5" descr="000375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4800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533400" y="4114800"/>
            <a:ext cx="81343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Joint stock companies were sometimes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given charters to establish settlements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in the “New World”.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304800" y="152400"/>
            <a:ext cx="2895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Cy- Ranch 2014-2015</a:t>
            </a:r>
          </a:p>
        </p:txBody>
      </p:sp>
      <p:pic>
        <p:nvPicPr>
          <p:cNvPr id="13315" name="Picture 5" descr="slave-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252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09364" y="4612961"/>
            <a:ext cx="868269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“Triangular” trade </a:t>
            </a:r>
            <a:r>
              <a:rPr lang="en-US" altLang="en-US" sz="3600" dirty="0" smtClean="0"/>
              <a:t>&amp; Colombian </a:t>
            </a:r>
            <a:r>
              <a:rPr lang="en-US" altLang="en-US" sz="3600" dirty="0"/>
              <a:t>Exchange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 made </a:t>
            </a:r>
            <a:r>
              <a:rPr lang="en-US" altLang="en-US" sz="3600" dirty="0" smtClean="0"/>
              <a:t>some continents </a:t>
            </a:r>
            <a:r>
              <a:rPr lang="en-US" altLang="en-US" sz="3600" dirty="0"/>
              <a:t>wealthy </a:t>
            </a:r>
            <a:endParaRPr lang="en-US" altLang="en-US" sz="36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/>
              <a:t>while </a:t>
            </a:r>
            <a:r>
              <a:rPr lang="en-US" altLang="en-US" sz="3600" dirty="0"/>
              <a:t>it </a:t>
            </a:r>
            <a:r>
              <a:rPr lang="en-US" altLang="en-US" sz="3600" dirty="0" smtClean="0"/>
              <a:t>impoverished other </a:t>
            </a:r>
            <a:r>
              <a:rPr lang="en-US" altLang="en-US" sz="3600" dirty="0"/>
              <a:t>continents.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Cy- Ranch 2014-2015</a:t>
            </a:r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" y="0"/>
            <a:ext cx="9127435" cy="675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56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Cy- Ranch 2014-2015</a:t>
            </a:r>
          </a:p>
        </p:txBody>
      </p:sp>
      <p:pic>
        <p:nvPicPr>
          <p:cNvPr id="14339" name="Picture 5" descr="philip5spain16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337185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5003800" y="533400"/>
            <a:ext cx="272415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European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kings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increased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their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wealth and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power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through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conquest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and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colonization.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Cy- Ranch 2014-2015</a:t>
            </a:r>
          </a:p>
        </p:txBody>
      </p:sp>
      <p:pic>
        <p:nvPicPr>
          <p:cNvPr id="15363" name="Picture 5" descr="encomie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5" y="0"/>
            <a:ext cx="4765964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120650" y="4495800"/>
            <a:ext cx="90233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While European Kings and capitalists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increased their wealth, Native American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Indians and Africans were terribly exploited.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848" y="168551"/>
            <a:ext cx="4342277" cy="402244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66800" y="0"/>
            <a:ext cx="7778750" cy="11430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European Interest in Slaves</a:t>
            </a:r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66800" y="1066800"/>
            <a:ext cx="7775575" cy="5638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Native American populations declined</a:t>
            </a:r>
          </a:p>
          <a:p>
            <a:pPr>
              <a:defRPr/>
            </a:pPr>
            <a:r>
              <a:rPr lang="en-US" dirty="0" smtClean="0"/>
              <a:t>Europeans needed a cheap labor source for their plantation colonies in the Americas</a:t>
            </a:r>
          </a:p>
          <a:p>
            <a:pPr>
              <a:defRPr/>
            </a:pPr>
            <a:r>
              <a:rPr lang="en-US" dirty="0" smtClean="0"/>
              <a:t>Why Africans?</a:t>
            </a:r>
          </a:p>
          <a:p>
            <a:pPr lvl="1">
              <a:defRPr/>
            </a:pPr>
            <a:r>
              <a:rPr lang="en-US" dirty="0" smtClean="0"/>
              <a:t>Disease resistance</a:t>
            </a:r>
          </a:p>
          <a:p>
            <a:pPr lvl="1">
              <a:defRPr/>
            </a:pPr>
            <a:r>
              <a:rPr lang="en-US" dirty="0" smtClean="0"/>
              <a:t>Experienced farmers</a:t>
            </a:r>
          </a:p>
          <a:p>
            <a:pPr lvl="1">
              <a:defRPr/>
            </a:pPr>
            <a:r>
              <a:rPr lang="en-US" dirty="0" smtClean="0"/>
              <a:t>Did not know the land</a:t>
            </a:r>
          </a:p>
          <a:p>
            <a:pPr lvl="1">
              <a:defRPr/>
            </a:pPr>
            <a:r>
              <a:rPr lang="en-US" dirty="0" smtClean="0"/>
              <a:t>Skin color made it difficult to escape and hide among others</a:t>
            </a:r>
          </a:p>
        </p:txBody>
      </p:sp>
    </p:spTree>
    <p:extLst>
      <p:ext uri="{BB962C8B-B14F-4D97-AF65-F5344CB8AC3E}">
        <p14:creationId xmlns:p14="http://schemas.microsoft.com/office/powerpoint/2010/main" val="329373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 and Effect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937760"/>
          </a:xfrm>
        </p:spPr>
        <p:txBody>
          <a:bodyPr>
            <a:normAutofit/>
          </a:bodyPr>
          <a:lstStyle/>
          <a:p>
            <a:pPr marL="402336" lvl="1" indent="0">
              <a:lnSpc>
                <a:spcPct val="80000"/>
              </a:lnSpc>
              <a:buNone/>
              <a:defRPr/>
            </a:pPr>
            <a:endParaRPr lang="en-US" dirty="0" smtClean="0"/>
          </a:p>
          <a:p>
            <a:pPr algn="ctr">
              <a:lnSpc>
                <a:spcPct val="80000"/>
              </a:lnSpc>
              <a:buNone/>
              <a:defRPr/>
            </a:pPr>
            <a:endParaRPr lang="en-US" dirty="0" smtClean="0">
              <a:hlinkClick r:id="rId2"/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066800" y="1219200"/>
          <a:ext cx="7924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664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Cy- Ranch 2014-2015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504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Transatlantic Slave Trade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4114800" cy="4906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Europeans removed millions of Africans between the 1500s to the 1800s.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Africans were stripped of their language and culture and forced to labor on plantations in the Americas.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235" y="1855322"/>
            <a:ext cx="4943475" cy="370408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Cy- Ranch 2014-2015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Captured Slaves -1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Slaves were traded in exchange for guns and other goods.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Captured Africans were brought across the Atlantic ocean to the Americas.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53008" y="6248400"/>
            <a:ext cx="2895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Cy- Ranch 2014-2015</a:t>
            </a:r>
          </a:p>
        </p:txBody>
      </p:sp>
      <p:pic>
        <p:nvPicPr>
          <p:cNvPr id="20483" name="Picture 5" descr="3989-0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8" y="0"/>
            <a:ext cx="533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602533"/>
            <a:ext cx="5933661" cy="4228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Cy- Ranch 2014-2015</a:t>
            </a:r>
          </a:p>
        </p:txBody>
      </p:sp>
      <p:pic>
        <p:nvPicPr>
          <p:cNvPr id="4099" name="Picture 9" descr="Antique-World-Map-3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03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762000" y="4495800"/>
            <a:ext cx="78041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The Commercial Revolution marked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an important step in Europe from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local economies to a global economy.</a:t>
            </a:r>
          </a:p>
        </p:txBody>
      </p:sp>
      <p:pic>
        <p:nvPicPr>
          <p:cNvPr id="410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0"/>
            <a:ext cx="438785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77000" y="6477000"/>
            <a:ext cx="2895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Cy- Ranch 2014-2015</a:t>
            </a:r>
          </a:p>
        </p:txBody>
      </p:sp>
      <p:pic>
        <p:nvPicPr>
          <p:cNvPr id="22531" name="Picture 5" descr="middle-pass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19063"/>
            <a:ext cx="8305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441325" y="5286375"/>
            <a:ext cx="87026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The “Middle Passage” was the voyage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across the Atlantic to the Americas</a:t>
            </a:r>
            <a:r>
              <a:rPr lang="en-US" altLang="en-US" sz="3600" dirty="0" smtClean="0"/>
              <a:t>. - 2</a:t>
            </a:r>
            <a:endParaRPr lang="en-US" altLang="en-US" sz="3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Cy- Ranch 2014-2015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Middle Passage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It was a long and brutal journey.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Many slaves died during the “Middle Passage”.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Cy- Ranch 2014-2015</a:t>
            </a:r>
          </a:p>
        </p:txBody>
      </p:sp>
      <p:pic>
        <p:nvPicPr>
          <p:cNvPr id="24579" name="Picture 5" descr="p11_8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44958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5181600" y="762000"/>
            <a:ext cx="381635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Captured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Africans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were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crammed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into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small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quarters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during 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Middle Passage.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Cy- Ranch 2014-2015</a:t>
            </a:r>
          </a:p>
        </p:txBody>
      </p:sp>
      <p:pic>
        <p:nvPicPr>
          <p:cNvPr id="27651" name="Picture 5" descr="ske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391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1012825" y="4081463"/>
            <a:ext cx="71437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African slaves were brought 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sugar plantations in the Caribbean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and large farms in Brazil.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Cy- Ranch 2014-2015</a:t>
            </a:r>
          </a:p>
        </p:txBody>
      </p:sp>
      <p:pic>
        <p:nvPicPr>
          <p:cNvPr id="26627" name="Picture 5" descr="slav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"/>
            <a:ext cx="4419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990600" y="4495800"/>
            <a:ext cx="71183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African slaves encountered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brutality and cruelty on plantations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in the Americas.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446"/>
            <a:ext cx="8229600" cy="1143000"/>
          </a:xfrm>
        </p:spPr>
        <p:txBody>
          <a:bodyPr/>
          <a:lstStyle/>
          <a:p>
            <a:r>
              <a:rPr lang="en-US" dirty="0" smtClean="0"/>
              <a:t>Consequences of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66446"/>
            <a:ext cx="4648200" cy="555502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African communities lost their strongest </a:t>
            </a:r>
            <a:r>
              <a:rPr lang="en-US" dirty="0" smtClean="0"/>
              <a:t>workers</a:t>
            </a: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Families </a:t>
            </a:r>
            <a:r>
              <a:rPr lang="en-US" dirty="0" smtClean="0"/>
              <a:t>torn </a:t>
            </a:r>
            <a:r>
              <a:rPr lang="en-US" dirty="0"/>
              <a:t>apart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Guns added to the cycle of violence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West Africans became dependent on European goods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Populations were cut in half in some African regions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6446"/>
            <a:ext cx="4495800" cy="5691554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American colonies &amp;</a:t>
            </a:r>
            <a:r>
              <a:rPr lang="en-US" dirty="0" smtClean="0"/>
              <a:t> </a:t>
            </a:r>
            <a:r>
              <a:rPr lang="en-US" dirty="0"/>
              <a:t>economic success were </a:t>
            </a:r>
            <a:r>
              <a:rPr lang="en-US" dirty="0" smtClean="0"/>
              <a:t>built </a:t>
            </a:r>
            <a:r>
              <a:rPr lang="en-US" dirty="0"/>
              <a:t>upon the unwilling labor of African slaves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Africans brought cultural influences with them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Most </a:t>
            </a:r>
            <a:r>
              <a:rPr lang="en-US" dirty="0"/>
              <a:t>American countries have large African-American or </a:t>
            </a:r>
            <a:r>
              <a:rPr lang="en-US" dirty="0" smtClean="0"/>
              <a:t>populations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571500" y="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Cy- Ranch 2014-2015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1156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Cy- Ranch 2014-2015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Questions for Reflection: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did many Native American Indians die?</a:t>
            </a:r>
          </a:p>
          <a:p>
            <a:pPr eaLnBrk="1" hangingPunct="1"/>
            <a:r>
              <a:rPr lang="en-US" altLang="en-US" smtClean="0"/>
              <a:t>How did the deaths of Native American Indians affect Africans?</a:t>
            </a:r>
          </a:p>
          <a:p>
            <a:pPr eaLnBrk="1" hangingPunct="1"/>
            <a:r>
              <a:rPr lang="en-US" altLang="en-US" smtClean="0"/>
              <a:t>What was the Transatlantic Slave Trade?</a:t>
            </a:r>
          </a:p>
          <a:p>
            <a:pPr eaLnBrk="1" hangingPunct="1"/>
            <a:r>
              <a:rPr lang="en-US" altLang="en-US" smtClean="0"/>
              <a:t>Why did so many Africans die during the “Middle Passage”?</a:t>
            </a:r>
          </a:p>
          <a:p>
            <a:pPr eaLnBrk="1" hangingPunct="1"/>
            <a:r>
              <a:rPr lang="en-US" altLang="en-US" smtClean="0"/>
              <a:t>How did slavery harm Africans and Africa?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Cy- Ranch 2014-2015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Questions for Reflection: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Define mercantilism.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How did European nations increase their wealth and power?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Define capitalism.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Why did individuals invest in Joint stock companies?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What was “Triangular” trade?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What was the relationship between a mother country and a colony?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65405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Cy- Ranch 2014-2015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252"/>
            <a:ext cx="4343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Mercantilism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57905"/>
            <a:ext cx="4267200" cy="3001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In order to acquire gold and silver, European countries established overseas colonies.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Colonies provided gold and silver.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50" y="1447800"/>
            <a:ext cx="4972050" cy="38563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Cy- Ranch 2014-2015</a:t>
            </a:r>
          </a:p>
        </p:txBody>
      </p:sp>
      <p:pic>
        <p:nvPicPr>
          <p:cNvPr id="6147" name="Picture 9" descr="250px-Gold_ing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"/>
            <a:ext cx="3505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546100" y="4495800"/>
            <a:ext cx="77787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Mercantilists believed that a country’s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wealth was based on the amount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gold and silver it acquired.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1371600"/>
            <a:ext cx="2895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Cy- Ranch 2014-2015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6442" y="13252"/>
            <a:ext cx="9107557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Mother Countries and Colonies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755" y="838201"/>
            <a:ext cx="4760845" cy="3200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Mother countries were conquerors.</a:t>
            </a:r>
          </a:p>
          <a:p>
            <a:pPr eaLnBrk="1" hangingPunct="1"/>
            <a:r>
              <a:rPr lang="en-US" altLang="en-US" dirty="0" smtClean="0"/>
              <a:t>The conquered land was a colony.</a:t>
            </a:r>
          </a:p>
          <a:p>
            <a:pPr eaLnBrk="1" hangingPunct="1"/>
            <a:r>
              <a:rPr lang="en-US" altLang="en-US" dirty="0" smtClean="0"/>
              <a:t>In addition to mining for gold and silver, Mother countries imported natural resources or raw materials and exported finished goods.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3505200"/>
            <a:ext cx="45720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8400" y="6381750"/>
            <a:ext cx="2895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Cy- Ranch 2014-2015</a:t>
            </a:r>
          </a:p>
        </p:txBody>
      </p:sp>
      <p:pic>
        <p:nvPicPr>
          <p:cNvPr id="8195" name="Picture 7" descr="dosicottoncl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" y="0"/>
            <a:ext cx="33337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221836" y="3972419"/>
            <a:ext cx="42672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Colonies Exported cheap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raw materials like cotton and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Imported more expensive finished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goods like shirts</a:t>
            </a:r>
            <a:r>
              <a:rPr lang="en-US" altLang="en-US" sz="36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975" y="73802"/>
            <a:ext cx="4343400" cy="42594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Cy- Ranch 2014-2015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90330" y="324886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Capitalism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Merchants and bankers laid the foundations for capitalism.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In a capitalist system, business owners risk their capital (money) to start new businesses hoping to make profits.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Individuals formed joint-stock companies.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Cy- Ranch 2014-2015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Joint Stock Companies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 Joint stock company is a privately owned company that sells stock or partial ownership in the company to investors.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Investors risk their capital or money when they purchase stock.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If the company is successful, the investor receives his share of the profits.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35317" y="1000723"/>
            <a:ext cx="2895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Cy- Ranch 2014-2015</a:t>
            </a:r>
          </a:p>
        </p:txBody>
      </p:sp>
      <p:pic>
        <p:nvPicPr>
          <p:cNvPr id="10243" name="Picture 5" descr="L_stoc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6"/>
            <a:ext cx="57150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52400" y="4419600"/>
            <a:ext cx="4343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A stock certificate represents partial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ownership in a business.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357310"/>
            <a:ext cx="4152900" cy="3345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239</TotalTime>
  <Words>760</Words>
  <Application>Microsoft Office PowerPoint</Application>
  <PresentationFormat>On-screen Show (4:3)</PresentationFormat>
  <Paragraphs>154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Arial</vt:lpstr>
      <vt:lpstr>Default Design</vt:lpstr>
      <vt:lpstr>The Commercial Revolution</vt:lpstr>
      <vt:lpstr>PowerPoint Presentation</vt:lpstr>
      <vt:lpstr>Mercantilism</vt:lpstr>
      <vt:lpstr>PowerPoint Presentation</vt:lpstr>
      <vt:lpstr>Mother Countries and Colonies</vt:lpstr>
      <vt:lpstr>PowerPoint Presentation</vt:lpstr>
      <vt:lpstr>Capitalism</vt:lpstr>
      <vt:lpstr>Joint Stock Companies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European Interest in Slaves</vt:lpstr>
      <vt:lpstr>Cause and Effect</vt:lpstr>
      <vt:lpstr>The Transatlantic Slave Trade</vt:lpstr>
      <vt:lpstr>Captured Slaves -1</vt:lpstr>
      <vt:lpstr>PowerPoint Presentation</vt:lpstr>
      <vt:lpstr>PowerPoint Presentation</vt:lpstr>
      <vt:lpstr>The Middle Passage</vt:lpstr>
      <vt:lpstr>PowerPoint Presentation</vt:lpstr>
      <vt:lpstr>PowerPoint Presentation</vt:lpstr>
      <vt:lpstr>PowerPoint Presentation</vt:lpstr>
      <vt:lpstr>Consequences of Slave Trade</vt:lpstr>
      <vt:lpstr>Questions for Reflection:</vt:lpstr>
      <vt:lpstr>Questions for Reflection:</vt:lpstr>
    </vt:vector>
  </TitlesOfParts>
  <Company>White Plains City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Commercial Revolution</dc:title>
  <dc:creator>White Plains City School District</dc:creator>
  <cp:lastModifiedBy>VERONICA OLIVER</cp:lastModifiedBy>
  <cp:revision>22</cp:revision>
  <dcterms:created xsi:type="dcterms:W3CDTF">2006-10-24T11:15:35Z</dcterms:created>
  <dcterms:modified xsi:type="dcterms:W3CDTF">2015-01-26T14:20:19Z</dcterms:modified>
</cp:coreProperties>
</file>