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71" r:id="rId2"/>
    <p:sldId id="272" r:id="rId3"/>
    <p:sldId id="273" r:id="rId4"/>
    <p:sldId id="274" r:id="rId5"/>
    <p:sldId id="275" r:id="rId6"/>
    <p:sldId id="256" r:id="rId7"/>
    <p:sldId id="257" r:id="rId8"/>
    <p:sldId id="258" r:id="rId9"/>
    <p:sldId id="260" r:id="rId10"/>
    <p:sldId id="276" r:id="rId11"/>
    <p:sldId id="277" r:id="rId12"/>
    <p:sldId id="263" r:id="rId13"/>
    <p:sldId id="264" r:id="rId14"/>
    <p:sldId id="278" r:id="rId15"/>
    <p:sldId id="265" r:id="rId16"/>
    <p:sldId id="279" r:id="rId17"/>
    <p:sldId id="266" r:id="rId18"/>
    <p:sldId id="267" r:id="rId19"/>
    <p:sldId id="268" r:id="rId20"/>
    <p:sldId id="280" r:id="rId21"/>
    <p:sldId id="269" r:id="rId22"/>
    <p:sldId id="282" r:id="rId23"/>
    <p:sldId id="284" r:id="rId24"/>
    <p:sldId id="285" r:id="rId25"/>
    <p:sldId id="287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BB24427-478E-4180-B6C7-6A6985473655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198106F-6D1F-4360-A3AC-A3F7815F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37D049B-E714-4DFD-844B-B236564058A7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1D11A15-4735-4FDE-87B4-D1D8AF60E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97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31DBCC-9386-4F8A-BF83-69B60A55AF14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86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FDE07-FF9A-4122-99B0-D20D890AD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96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6584-3D39-4375-A065-015100E65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85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962C-DFBD-4F28-ACE8-3340CFECB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94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126F-C8F6-4662-B05D-AFDCDE108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CE6E-DDCE-4586-93E9-09693BDB7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14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3F98-EBFC-4F80-85F2-301F1F312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51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7493-0CB7-4AD5-80F0-70E9E90BF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74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8364D-5FB3-4E12-A869-0AF343A4E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28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822E-4E0D-4732-AA1E-DE56A80A5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1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4A3D-F6C1-44EB-AA96-F8C7868B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69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ACBD-9B6A-4FD9-8EEE-A69DFD464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41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ACECAC0-418E-4BDE-9228-74F3901AA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/>
              <a:t>The Rise of Royal Power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28800"/>
            <a:ext cx="8229600" cy="4114800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en-US" sz="3200" dirty="0"/>
              <a:t>  In this lesson, students will be able to define the following terms:</a:t>
            </a:r>
          </a:p>
          <a:p>
            <a:pPr algn="l" fontAlgn="auto">
              <a:spcAft>
                <a:spcPts val="0"/>
              </a:spcAft>
              <a:defRPr/>
            </a:pPr>
            <a:endParaRPr lang="en-US" altLang="en-US" sz="3200" dirty="0" smtClean="0"/>
          </a:p>
          <a:p>
            <a:pPr algn="l" fontAlgn="auto">
              <a:spcAft>
                <a:spcPts val="0"/>
              </a:spcAft>
              <a:defRPr/>
            </a:pPr>
            <a:endParaRPr lang="en-US" altLang="en-US" sz="32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3200" dirty="0"/>
              <a:t>Divine Right Theory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200" dirty="0"/>
              <a:t>Absolute Ruler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200" dirty="0"/>
              <a:t>Louis XIV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200" dirty="0"/>
              <a:t>Thomas Hobbes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Cy - Ranch 2014-2015</a:t>
            </a: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16387" name="Picture 5" descr="el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187"/>
            <a:ext cx="39624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838200" y="5165234"/>
            <a:ext cx="7423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Monarchs also gained power due to</a:t>
            </a:r>
          </a:p>
          <a:p>
            <a:pPr algn="ctr" eaLnBrk="1" hangingPunct="1"/>
            <a:r>
              <a:rPr lang="en-US" altLang="en-US" sz="3600" dirty="0"/>
              <a:t>the belief in Divine Right.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45463"/>
            <a:ext cx="4514850" cy="488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Divine Right of Kings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399"/>
            <a:ext cx="7956550" cy="4532313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tx1"/>
                </a:solidFill>
              </a:rPr>
              <a:t>Divine Right Theory was the idea that a monarch’s power came from God.</a:t>
            </a:r>
          </a:p>
          <a:p>
            <a:endParaRPr lang="en-US" altLang="en-US" sz="4000" dirty="0" smtClean="0">
              <a:solidFill>
                <a:schemeClr val="tx1"/>
              </a:solidFill>
            </a:endParaRPr>
          </a:p>
          <a:p>
            <a:r>
              <a:rPr lang="en-US" altLang="en-US" sz="4000" dirty="0" smtClean="0">
                <a:solidFill>
                  <a:schemeClr val="tx1"/>
                </a:solidFill>
              </a:rPr>
              <a:t>It was the belief that God had appointed the King and the people had to obey the King.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louisx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331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800600" y="2514600"/>
            <a:ext cx="3155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The king could</a:t>
            </a:r>
          </a:p>
          <a:p>
            <a:pPr algn="ctr" eaLnBrk="1" hangingPunct="1"/>
            <a:r>
              <a:rPr lang="en-US" altLang="en-US" sz="3600"/>
              <a:t>not be </a:t>
            </a:r>
          </a:p>
          <a:p>
            <a:pPr algn="ctr" eaLnBrk="1" hangingPunct="1"/>
            <a:r>
              <a:rPr lang="en-US" altLang="en-US" sz="3600"/>
              <a:t>questioned.</a:t>
            </a:r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louisx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857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09600" y="3733800"/>
            <a:ext cx="7829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Louis XIV of France provided a model</a:t>
            </a:r>
          </a:p>
          <a:p>
            <a:pPr algn="ctr" eaLnBrk="1" hangingPunct="1"/>
            <a:r>
              <a:rPr lang="en-US" altLang="en-US" sz="3600"/>
              <a:t>for other absolute monarchs.  Under </a:t>
            </a:r>
          </a:p>
          <a:p>
            <a:pPr algn="ctr" eaLnBrk="1" hangingPunct="1"/>
            <a:r>
              <a:rPr lang="en-US" altLang="en-US" sz="3600"/>
              <a:t>his rule, the king’s command was</a:t>
            </a:r>
          </a:p>
          <a:p>
            <a:pPr algn="ctr" eaLnBrk="1" hangingPunct="1"/>
            <a:r>
              <a:rPr lang="en-US" altLang="en-US" sz="3600"/>
              <a:t>law.  As the monarch said, “L’etat</a:t>
            </a:r>
          </a:p>
          <a:p>
            <a:pPr algn="ctr" eaLnBrk="1" hangingPunct="1"/>
            <a:r>
              <a:rPr lang="en-US" altLang="en-US" sz="3600"/>
              <a:t>C’est moi” or “I am the state.”</a:t>
            </a:r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A Centralized Government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305800" cy="54864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002060"/>
                </a:solidFill>
              </a:rPr>
              <a:t>Louis XIV centralized the French government or created one, strong government to rule France.</a:t>
            </a:r>
          </a:p>
          <a:p>
            <a:endParaRPr lang="en-US" altLang="en-US" sz="3600" dirty="0" smtClean="0">
              <a:solidFill>
                <a:srgbClr val="002060"/>
              </a:solidFill>
            </a:endParaRP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He appointed officials to collect taxes.</a:t>
            </a:r>
          </a:p>
          <a:p>
            <a:endParaRPr lang="en-US" altLang="en-US" sz="3600" dirty="0" smtClean="0">
              <a:solidFill>
                <a:srgbClr val="002060"/>
              </a:solidFill>
            </a:endParaRP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He increased the size of the French army.</a:t>
            </a:r>
          </a:p>
          <a:p>
            <a:endParaRPr lang="en-US" altLang="en-US" sz="3600" dirty="0" smtClean="0">
              <a:solidFill>
                <a:srgbClr val="002060"/>
              </a:solidFill>
            </a:endParaRP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Every soldier in the French army wore the uniform of France.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6324600" y="321088"/>
            <a:ext cx="24955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To control France’s</a:t>
            </a:r>
          </a:p>
          <a:p>
            <a:pPr algn="ctr" eaLnBrk="1" hangingPunct="1"/>
            <a:r>
              <a:rPr lang="en-US" altLang="en-US" sz="3600" dirty="0"/>
              <a:t>nobles, Louis XIV</a:t>
            </a:r>
          </a:p>
          <a:p>
            <a:pPr algn="ctr" eaLnBrk="1" hangingPunct="1"/>
            <a:r>
              <a:rPr lang="en-US" altLang="en-US" sz="3600" dirty="0"/>
              <a:t>built a huge palace</a:t>
            </a:r>
          </a:p>
          <a:p>
            <a:pPr algn="ctr" eaLnBrk="1" hangingPunct="1"/>
            <a:r>
              <a:rPr lang="en-US" altLang="en-US" sz="3600" dirty="0"/>
              <a:t>at Versailles.  </a:t>
            </a:r>
          </a:p>
        </p:txBody>
      </p:sp>
      <p:sp>
        <p:nvSpPr>
          <p:cNvPr id="2150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3565"/>
            <a:ext cx="6096000" cy="4961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609600"/>
            <a:ext cx="2854325" cy="1355725"/>
          </a:xfrm>
        </p:spPr>
        <p:txBody>
          <a:bodyPr/>
          <a:lstStyle/>
          <a:p>
            <a:r>
              <a:rPr lang="en-US" altLang="en-US" smtClean="0"/>
              <a:t>Versailles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15913" y="1287462"/>
            <a:ext cx="4443412" cy="4343400"/>
          </a:xfrm>
        </p:spPr>
        <p:txBody>
          <a:bodyPr/>
          <a:lstStyle/>
          <a:p>
            <a:endParaRPr lang="en-US" altLang="en-US" sz="4000" dirty="0" smtClean="0">
              <a:solidFill>
                <a:srgbClr val="002060"/>
              </a:solidFill>
            </a:endParaRPr>
          </a:p>
          <a:p>
            <a:r>
              <a:rPr lang="en-US" altLang="en-US" sz="4000" dirty="0" smtClean="0">
                <a:solidFill>
                  <a:srgbClr val="002060"/>
                </a:solidFill>
              </a:rPr>
              <a:t>By </a:t>
            </a:r>
            <a:r>
              <a:rPr lang="en-US" altLang="en-US" sz="4000" dirty="0" smtClean="0">
                <a:solidFill>
                  <a:srgbClr val="002060"/>
                </a:solidFill>
              </a:rPr>
              <a:t>closely monitoring nobles, Louis XIV could try to prevent rebellions against his regime.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19238"/>
            <a:ext cx="3810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SS-Jewelry---Catholic-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125"/>
            <a:ext cx="3429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57200" y="4572000"/>
            <a:ext cx="7829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Louis XIV also demanded that French</a:t>
            </a:r>
          </a:p>
          <a:p>
            <a:pPr algn="ctr" eaLnBrk="1" hangingPunct="1"/>
            <a:r>
              <a:rPr lang="en-US" altLang="en-US" sz="3600"/>
              <a:t>Protestants convert to Catholicism or</a:t>
            </a:r>
          </a:p>
          <a:p>
            <a:pPr algn="ctr" eaLnBrk="1" hangingPunct="1"/>
            <a:r>
              <a:rPr lang="en-US" altLang="en-US" sz="3600"/>
              <a:t>leave France!</a:t>
            </a:r>
          </a:p>
        </p:txBody>
      </p:sp>
      <p:sp>
        <p:nvSpPr>
          <p:cNvPr id="2355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966421"/>
            <a:ext cx="4973457" cy="277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Louis%20X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81000"/>
            <a:ext cx="2857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292100" y="3581400"/>
            <a:ext cx="80581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Louis XIV chose the sun as his</a:t>
            </a:r>
          </a:p>
          <a:p>
            <a:pPr algn="ctr" eaLnBrk="1" hangingPunct="1"/>
            <a:r>
              <a:rPr lang="en-US" altLang="en-US" sz="3600"/>
              <a:t>emblem.  The sun gave life</a:t>
            </a:r>
          </a:p>
          <a:p>
            <a:pPr algn="ctr" eaLnBrk="1" hangingPunct="1"/>
            <a:r>
              <a:rPr lang="en-US" altLang="en-US" sz="3600"/>
              <a:t>to all things and regulated everything</a:t>
            </a:r>
          </a:p>
          <a:p>
            <a:pPr algn="ctr" eaLnBrk="1" hangingPunct="1"/>
            <a:r>
              <a:rPr lang="en-US" altLang="en-US" sz="3600"/>
              <a:t>as it rose and set.  Like the sun, </a:t>
            </a:r>
          </a:p>
          <a:p>
            <a:pPr algn="ctr" eaLnBrk="1" hangingPunct="1"/>
            <a:r>
              <a:rPr lang="en-US" altLang="en-US" sz="3600"/>
              <a:t>life in France revolved around the king.</a:t>
            </a: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4581" name="Picture 5" descr="louisx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0213"/>
            <a:ext cx="33289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peter1russia16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952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327400" y="762000"/>
            <a:ext cx="52895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The tsars or absolute</a:t>
            </a:r>
          </a:p>
          <a:p>
            <a:pPr algn="ctr" eaLnBrk="1" hangingPunct="1"/>
            <a:r>
              <a:rPr lang="en-US" altLang="en-US" sz="3600"/>
              <a:t>rulers of Russia also</a:t>
            </a:r>
          </a:p>
          <a:p>
            <a:pPr algn="ctr" eaLnBrk="1" hangingPunct="1"/>
            <a:r>
              <a:rPr lang="en-US" altLang="en-US" sz="3600"/>
              <a:t>were absolute monarchs.</a:t>
            </a:r>
          </a:p>
          <a:p>
            <a:pPr algn="ctr" eaLnBrk="1" hangingPunct="1"/>
            <a:r>
              <a:rPr lang="en-US" altLang="en-US" sz="3600"/>
              <a:t>Peter the Great forcibly</a:t>
            </a:r>
          </a:p>
          <a:p>
            <a:pPr algn="ctr" eaLnBrk="1" hangingPunct="1"/>
            <a:r>
              <a:rPr lang="en-US" altLang="en-US" sz="3600"/>
              <a:t>westernized and </a:t>
            </a:r>
          </a:p>
          <a:p>
            <a:pPr algn="ctr" eaLnBrk="1" hangingPunct="1"/>
            <a:r>
              <a:rPr lang="en-US" altLang="en-US" sz="3600"/>
              <a:t>modernized Russia.  </a:t>
            </a:r>
            <a:br>
              <a:rPr lang="en-US" altLang="en-US" sz="3600"/>
            </a:br>
            <a:r>
              <a:rPr lang="en-US" altLang="en-US" sz="3600"/>
              <a:t>Catherine the Great</a:t>
            </a:r>
          </a:p>
          <a:p>
            <a:pPr algn="ctr" eaLnBrk="1" hangingPunct="1"/>
            <a:r>
              <a:rPr lang="en-US" altLang="en-US" sz="3600"/>
              <a:t>continued to modernize </a:t>
            </a:r>
          </a:p>
          <a:p>
            <a:pPr algn="ctr" eaLnBrk="1" hangingPunct="1"/>
            <a:r>
              <a:rPr lang="en-US" altLang="en-US" sz="3600"/>
              <a:t>Russia.</a:t>
            </a:r>
          </a:p>
        </p:txBody>
      </p:sp>
      <p:sp>
        <p:nvSpPr>
          <p:cNvPr id="2560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8195" name="Picture 5" descr="Reformatio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324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8591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The Protestant Reformation led to conflict</a:t>
            </a:r>
          </a:p>
          <a:p>
            <a:pPr algn="ctr" eaLnBrk="1" hangingPunct="1"/>
            <a:r>
              <a:rPr lang="en-US" altLang="en-US" sz="3600"/>
              <a:t>between Catholics and Protestants.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Cy - Ranch 2014-2015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28599"/>
            <a:ext cx="6628183" cy="63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18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619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648200" y="2209800"/>
            <a:ext cx="33083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Russian nobles</a:t>
            </a:r>
          </a:p>
          <a:p>
            <a:pPr algn="ctr" eaLnBrk="1" hangingPunct="1"/>
            <a:r>
              <a:rPr lang="en-US" altLang="en-US" sz="3600"/>
              <a:t>were forced</a:t>
            </a:r>
          </a:p>
          <a:p>
            <a:pPr algn="ctr" eaLnBrk="1" hangingPunct="1"/>
            <a:r>
              <a:rPr lang="en-US" altLang="en-US" sz="3600"/>
              <a:t>to cut off </a:t>
            </a:r>
          </a:p>
          <a:p>
            <a:pPr algn="ctr" eaLnBrk="1" hangingPunct="1"/>
            <a:r>
              <a:rPr lang="en-US" altLang="en-US" sz="3600"/>
              <a:t>their beards!</a:t>
            </a:r>
          </a:p>
        </p:txBody>
      </p:sp>
      <p:sp>
        <p:nvSpPr>
          <p:cNvPr id="2662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Peter the Great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199"/>
            <a:ext cx="3276600" cy="498951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 smtClean="0"/>
              <a:t>He </a:t>
            </a:r>
            <a:r>
              <a:rPr lang="en-US" altLang="en-US" sz="3600" dirty="0"/>
              <a:t>moved the capital of Russia from Moscow to St. Petersburg to have a “window on the West”.</a:t>
            </a:r>
          </a:p>
        </p:txBody>
      </p:sp>
      <p:pic>
        <p:nvPicPr>
          <p:cNvPr id="6" name="Picture 7" descr="map_webb_Russia_200604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76" y="1959463"/>
            <a:ext cx="5473199" cy="45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9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- Ranch 2014-2015</a:t>
            </a:r>
            <a:endParaRPr lang="en-US" altLang="en-US"/>
          </a:p>
        </p:txBody>
      </p:sp>
      <p:pic>
        <p:nvPicPr>
          <p:cNvPr id="11269" name="Picture 5" descr="catherine_the_gr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3053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24400" y="1828800"/>
            <a:ext cx="41973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Catherine the Great</a:t>
            </a:r>
          </a:p>
          <a:p>
            <a:pPr algn="ctr"/>
            <a:r>
              <a:rPr lang="en-US" altLang="en-US" sz="3600"/>
              <a:t>was a Russian</a:t>
            </a:r>
          </a:p>
          <a:p>
            <a:pPr algn="ctr"/>
            <a:r>
              <a:rPr lang="en-US" altLang="en-US" sz="3600"/>
              <a:t>Tsarina or Czarina</a:t>
            </a:r>
          </a:p>
          <a:p>
            <a:pPr algn="ctr"/>
            <a:r>
              <a:rPr lang="en-US" altLang="en-US" sz="3600"/>
              <a:t>from</a:t>
            </a:r>
          </a:p>
          <a:p>
            <a:pPr algn="ctr"/>
            <a:r>
              <a:rPr lang="en-US" altLang="en-US" sz="3600"/>
              <a:t>1762-1796.</a:t>
            </a:r>
          </a:p>
        </p:txBody>
      </p:sp>
    </p:spTree>
    <p:extLst>
      <p:ext uri="{BB962C8B-B14F-4D97-AF65-F5344CB8AC3E}">
        <p14:creationId xmlns:p14="http://schemas.microsoft.com/office/powerpoint/2010/main" val="342698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- Ranch 2014-2015</a:t>
            </a:r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91365"/>
            <a:ext cx="7407275" cy="1355725"/>
          </a:xfrm>
        </p:spPr>
        <p:txBody>
          <a:bodyPr/>
          <a:lstStyle/>
          <a:p>
            <a:r>
              <a:rPr lang="en-US" altLang="en-US" dirty="0"/>
              <a:t>Catherine the Great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399"/>
            <a:ext cx="8458200" cy="4913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Catherine the Great continued Peter the Great’s policies of expansion and Westernization.</a:t>
            </a:r>
          </a:p>
          <a:p>
            <a:pPr>
              <a:lnSpc>
                <a:spcPct val="90000"/>
              </a:lnSpc>
            </a:pP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She also promoted limited reforms during her reign.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However, she refused to part with any of her absolute power.</a:t>
            </a:r>
          </a:p>
        </p:txBody>
      </p:sp>
    </p:spTree>
    <p:extLst>
      <p:ext uri="{BB962C8B-B14F-4D97-AF65-F5344CB8AC3E}">
        <p14:creationId xmlns:p14="http://schemas.microsoft.com/office/powerpoint/2010/main" val="11837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- Ranch 2014-2015</a:t>
            </a:r>
            <a:endParaRPr lang="en-US" altLang="en-US"/>
          </a:p>
        </p:txBody>
      </p:sp>
      <p:pic>
        <p:nvPicPr>
          <p:cNvPr id="15365" name="Picture 5" descr="750x750_russia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191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4343400"/>
            <a:ext cx="8693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Russia is a country on two continents:</a:t>
            </a:r>
          </a:p>
          <a:p>
            <a:pPr algn="ctr"/>
            <a:r>
              <a:rPr lang="en-US" altLang="en-US" sz="3600"/>
              <a:t>Europe and Asia.  Under Peter and</a:t>
            </a:r>
          </a:p>
          <a:p>
            <a:pPr algn="ctr"/>
            <a:r>
              <a:rPr lang="en-US" altLang="en-US" sz="3600"/>
              <a:t>Catherine, Russia turned towards Europe.</a:t>
            </a:r>
          </a:p>
        </p:txBody>
      </p:sp>
    </p:spTree>
    <p:extLst>
      <p:ext uri="{BB962C8B-B14F-4D97-AF65-F5344CB8AC3E}">
        <p14:creationId xmlns:p14="http://schemas.microsoft.com/office/powerpoint/2010/main" val="46403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9219" name="Picture 5" descr="sisimg20031020_435914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990600" y="5486400"/>
            <a:ext cx="721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Religious wars frequently followed.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10243" name="Picture 7" descr="holbein_henry_v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36957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800600" y="762000"/>
            <a:ext cx="36385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Kings were</a:t>
            </a:r>
          </a:p>
          <a:p>
            <a:pPr algn="ctr" eaLnBrk="1" hangingPunct="1"/>
            <a:r>
              <a:rPr lang="en-US" altLang="en-US" sz="3600" dirty="0"/>
              <a:t>able to</a:t>
            </a:r>
          </a:p>
          <a:p>
            <a:pPr algn="ctr" eaLnBrk="1" hangingPunct="1"/>
            <a:r>
              <a:rPr lang="en-US" altLang="en-US" sz="3600" dirty="0"/>
              <a:t>increase</a:t>
            </a:r>
          </a:p>
          <a:p>
            <a:pPr algn="ctr" eaLnBrk="1" hangingPunct="1"/>
            <a:r>
              <a:rPr lang="en-US" altLang="en-US" sz="3600" dirty="0"/>
              <a:t>their standing</a:t>
            </a:r>
          </a:p>
          <a:p>
            <a:pPr algn="ctr" eaLnBrk="1" hangingPunct="1"/>
            <a:r>
              <a:rPr lang="en-US" altLang="en-US" sz="3600" dirty="0"/>
              <a:t>armies and</a:t>
            </a:r>
          </a:p>
          <a:p>
            <a:pPr algn="ctr" eaLnBrk="1" hangingPunct="1"/>
            <a:r>
              <a:rPr lang="en-US" altLang="en-US" sz="3600" dirty="0"/>
              <a:t>increase taxation</a:t>
            </a:r>
          </a:p>
          <a:p>
            <a:pPr algn="ctr" eaLnBrk="1" hangingPunct="1"/>
            <a:r>
              <a:rPr lang="en-US" altLang="en-US" sz="3600" dirty="0"/>
              <a:t>during the </a:t>
            </a:r>
          </a:p>
          <a:p>
            <a:pPr algn="ctr" eaLnBrk="1" hangingPunct="1"/>
            <a:r>
              <a:rPr lang="en-US" altLang="en-US" sz="3600" dirty="0"/>
              <a:t>Reformation to</a:t>
            </a:r>
          </a:p>
          <a:p>
            <a:pPr algn="ctr" eaLnBrk="1" hangingPunct="1"/>
            <a:r>
              <a:rPr lang="en-US" altLang="en-US" sz="3600" dirty="0"/>
              <a:t>restore peace.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11267" name="Picture 5" descr="mercanto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29527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886200" y="381000"/>
            <a:ext cx="48577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In addition to</a:t>
            </a:r>
          </a:p>
          <a:p>
            <a:pPr algn="ctr" eaLnBrk="1" hangingPunct="1"/>
            <a:r>
              <a:rPr lang="en-US" altLang="en-US" sz="3600" dirty="0"/>
              <a:t>the Reformation,</a:t>
            </a:r>
          </a:p>
          <a:p>
            <a:pPr algn="ctr" eaLnBrk="1" hangingPunct="1"/>
            <a:r>
              <a:rPr lang="en-US" altLang="en-US" sz="3600" dirty="0"/>
              <a:t>increased trade</a:t>
            </a:r>
          </a:p>
          <a:p>
            <a:pPr algn="ctr" eaLnBrk="1" hangingPunct="1"/>
            <a:r>
              <a:rPr lang="en-US" altLang="en-US" sz="3600" dirty="0"/>
              <a:t>created a new</a:t>
            </a:r>
          </a:p>
          <a:p>
            <a:pPr algn="ctr" eaLnBrk="1" hangingPunct="1"/>
            <a:r>
              <a:rPr lang="en-US" altLang="en-US" sz="3600" dirty="0"/>
              <a:t>class of people:</a:t>
            </a:r>
          </a:p>
          <a:p>
            <a:pPr algn="ctr" eaLnBrk="1" hangingPunct="1"/>
            <a:r>
              <a:rPr lang="en-US" altLang="en-US" sz="3600" dirty="0"/>
              <a:t>the Middle Class.</a:t>
            </a:r>
          </a:p>
          <a:p>
            <a:pPr algn="ctr" eaLnBrk="1" hangingPunct="1"/>
            <a:r>
              <a:rPr lang="en-US" altLang="en-US" sz="3600" dirty="0"/>
              <a:t>The Middle Class</a:t>
            </a:r>
          </a:p>
          <a:p>
            <a:pPr algn="ctr" eaLnBrk="1" hangingPunct="1"/>
            <a:r>
              <a:rPr lang="en-US" altLang="en-US" sz="3600" dirty="0"/>
              <a:t>frequently allied</a:t>
            </a:r>
          </a:p>
          <a:p>
            <a:pPr algn="ctr" eaLnBrk="1" hangingPunct="1"/>
            <a:r>
              <a:rPr lang="en-US" altLang="en-US" sz="3600" dirty="0"/>
              <a:t>with kings for</a:t>
            </a:r>
          </a:p>
          <a:p>
            <a:pPr algn="ctr" eaLnBrk="1" hangingPunct="1"/>
            <a:r>
              <a:rPr lang="en-US" altLang="en-US" sz="3600" dirty="0"/>
              <a:t>protection and stability.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ob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3486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0" y="4572000"/>
            <a:ext cx="9074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Thomas Hobbes was a British philosopher.</a:t>
            </a:r>
          </a:p>
          <a:p>
            <a:pPr algn="ctr" eaLnBrk="1" hangingPunct="1"/>
            <a:r>
              <a:rPr lang="en-US" altLang="en-US" sz="3600"/>
              <a:t>He wrote in the 1600s that a powerful</a:t>
            </a:r>
          </a:p>
          <a:p>
            <a:pPr algn="ctr" eaLnBrk="1" hangingPunct="1"/>
            <a:r>
              <a:rPr lang="en-US" altLang="en-US" sz="3600"/>
              <a:t>monarch was the best way to unify a nation.</a:t>
            </a:r>
          </a:p>
        </p:txBody>
      </p:sp>
      <p:sp>
        <p:nvSpPr>
          <p:cNvPr id="122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p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124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85800" y="457200"/>
            <a:ext cx="49276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Like Confucius in</a:t>
            </a:r>
          </a:p>
          <a:p>
            <a:pPr algn="ctr" eaLnBrk="1" hangingPunct="1"/>
            <a:r>
              <a:rPr lang="en-US" altLang="en-US" sz="4000"/>
              <a:t>Zhou China, Thomas</a:t>
            </a:r>
          </a:p>
          <a:p>
            <a:pPr algn="ctr" eaLnBrk="1" hangingPunct="1"/>
            <a:r>
              <a:rPr lang="en-US" altLang="en-US" sz="4000"/>
              <a:t>Hobbes believed</a:t>
            </a:r>
          </a:p>
          <a:p>
            <a:pPr algn="ctr" eaLnBrk="1" hangingPunct="1"/>
            <a:r>
              <a:rPr lang="en-US" altLang="en-US" sz="4000"/>
              <a:t>that kings were</a:t>
            </a:r>
          </a:p>
          <a:p>
            <a:pPr algn="ctr" eaLnBrk="1" hangingPunct="1"/>
            <a:r>
              <a:rPr lang="en-US" altLang="en-US" sz="4000"/>
              <a:t>justified in assuming</a:t>
            </a:r>
          </a:p>
          <a:p>
            <a:pPr algn="ctr" eaLnBrk="1" hangingPunct="1"/>
            <a:r>
              <a:rPr lang="en-US" altLang="en-US" sz="4000"/>
              <a:t>absolute power </a:t>
            </a:r>
          </a:p>
          <a:p>
            <a:pPr algn="ctr" eaLnBrk="1" hangingPunct="1"/>
            <a:r>
              <a:rPr lang="en-US" altLang="en-US" sz="4000"/>
              <a:t>because only kings</a:t>
            </a:r>
          </a:p>
          <a:p>
            <a:pPr algn="ctr" eaLnBrk="1" hangingPunct="1"/>
            <a:r>
              <a:rPr lang="en-US" altLang="en-US" sz="4000"/>
              <a:t>could </a:t>
            </a:r>
            <a:r>
              <a:rPr lang="en-US" altLang="en-US" sz="4000" u="sng"/>
              <a:t>maintain</a:t>
            </a:r>
          </a:p>
          <a:p>
            <a:pPr algn="ctr" eaLnBrk="1" hangingPunct="1"/>
            <a:r>
              <a:rPr lang="en-US" altLang="en-US" sz="4000" u="sng"/>
              <a:t>order</a:t>
            </a:r>
            <a:r>
              <a:rPr lang="en-US" altLang="en-US" sz="4000"/>
              <a:t>.</a:t>
            </a:r>
          </a:p>
        </p:txBody>
      </p:sp>
      <p:sp>
        <p:nvSpPr>
          <p:cNvPr id="1331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ob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971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775200" y="1371600"/>
            <a:ext cx="37147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Absolutism is</a:t>
            </a:r>
          </a:p>
          <a:p>
            <a:pPr algn="ctr" eaLnBrk="1" hangingPunct="1"/>
            <a:r>
              <a:rPr lang="en-US" altLang="en-US" sz="3600"/>
              <a:t>a political system</a:t>
            </a:r>
          </a:p>
          <a:p>
            <a:pPr algn="ctr" eaLnBrk="1" hangingPunct="1"/>
            <a:r>
              <a:rPr lang="en-US" altLang="en-US" sz="3600"/>
              <a:t>where a monarch</a:t>
            </a:r>
          </a:p>
          <a:p>
            <a:pPr algn="ctr" eaLnBrk="1" hangingPunct="1"/>
            <a:r>
              <a:rPr lang="en-US" altLang="en-US" sz="3600"/>
              <a:t>has absolute</a:t>
            </a:r>
          </a:p>
          <a:p>
            <a:pPr algn="ctr" eaLnBrk="1" hangingPunct="1"/>
            <a:r>
              <a:rPr lang="en-US" altLang="en-US" sz="3600"/>
              <a:t>power over his </a:t>
            </a:r>
          </a:p>
          <a:p>
            <a:pPr algn="ctr" eaLnBrk="1" hangingPunct="1"/>
            <a:r>
              <a:rPr lang="en-US" altLang="en-US" sz="3600"/>
              <a:t>or her</a:t>
            </a:r>
          </a:p>
          <a:p>
            <a:pPr algn="ctr" eaLnBrk="1" hangingPunct="1"/>
            <a:r>
              <a:rPr lang="en-US" altLang="en-US" sz="3600"/>
              <a:t>subjects.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james1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7052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318163" y="423664"/>
            <a:ext cx="436529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In the Age of Kings,</a:t>
            </a:r>
          </a:p>
          <a:p>
            <a:pPr algn="ctr" eaLnBrk="1" hangingPunct="1"/>
            <a:r>
              <a:rPr lang="en-US" altLang="en-US" sz="3600" dirty="0"/>
              <a:t>many monarchs had</a:t>
            </a:r>
          </a:p>
          <a:p>
            <a:pPr algn="ctr" eaLnBrk="1" hangingPunct="1"/>
            <a:r>
              <a:rPr lang="en-US" altLang="en-US" sz="3600" dirty="0"/>
              <a:t>absolute power over</a:t>
            </a:r>
          </a:p>
          <a:p>
            <a:pPr algn="ctr" eaLnBrk="1" hangingPunct="1"/>
            <a:r>
              <a:rPr lang="en-US" altLang="en-US" sz="3600" dirty="0"/>
              <a:t>their subjects. </a:t>
            </a:r>
          </a:p>
        </p:txBody>
      </p:sp>
      <p:sp>
        <p:nvSpPr>
          <p:cNvPr id="153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975" y="2755434"/>
            <a:ext cx="4364901" cy="395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255</TotalTime>
  <Words>627</Words>
  <Application>Microsoft Office PowerPoint</Application>
  <PresentationFormat>On-screen Show (4:3)</PresentationFormat>
  <Paragraphs>144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Corbel</vt:lpstr>
      <vt:lpstr>Calibri</vt:lpstr>
      <vt:lpstr>Basis</vt:lpstr>
      <vt:lpstr>The Rise of Royal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Divine Right of Kings</vt:lpstr>
      <vt:lpstr>PowerPoint Presentation</vt:lpstr>
      <vt:lpstr>PowerPoint Presentation</vt:lpstr>
      <vt:lpstr>A Centralized Government</vt:lpstr>
      <vt:lpstr>PowerPoint Presentation</vt:lpstr>
      <vt:lpstr>Versailles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Peter the Great</vt:lpstr>
      <vt:lpstr>PowerPoint Presentation</vt:lpstr>
      <vt:lpstr>Catherine the Great</vt:lpstr>
      <vt:lpstr>PowerPoint Presentation</vt:lpstr>
    </vt:vector>
  </TitlesOfParts>
  <Company>White Plains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 Plains City School District</dc:creator>
  <cp:lastModifiedBy>VERONICA OLIVER</cp:lastModifiedBy>
  <cp:revision>15</cp:revision>
  <cp:lastPrinted>2014-11-19T18:48:11Z</cp:lastPrinted>
  <dcterms:created xsi:type="dcterms:W3CDTF">2008-03-17T12:42:42Z</dcterms:created>
  <dcterms:modified xsi:type="dcterms:W3CDTF">2015-01-27T15:11:29Z</dcterms:modified>
</cp:coreProperties>
</file>