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76" r:id="rId2"/>
    <p:sldId id="277" r:id="rId3"/>
    <p:sldId id="293" r:id="rId4"/>
    <p:sldId id="278" r:id="rId5"/>
    <p:sldId id="279" r:id="rId6"/>
    <p:sldId id="280" r:id="rId7"/>
    <p:sldId id="281" r:id="rId8"/>
    <p:sldId id="257" r:id="rId9"/>
    <p:sldId id="283" r:id="rId10"/>
    <p:sldId id="258" r:id="rId11"/>
    <p:sldId id="282" r:id="rId12"/>
    <p:sldId id="259" r:id="rId13"/>
    <p:sldId id="267" r:id="rId14"/>
    <p:sldId id="310" r:id="rId15"/>
    <p:sldId id="301" r:id="rId16"/>
    <p:sldId id="284" r:id="rId17"/>
    <p:sldId id="285" r:id="rId18"/>
    <p:sldId id="311" r:id="rId19"/>
    <p:sldId id="312" r:id="rId20"/>
    <p:sldId id="305" r:id="rId21"/>
    <p:sldId id="306" r:id="rId22"/>
    <p:sldId id="307" r:id="rId23"/>
    <p:sldId id="308" r:id="rId24"/>
    <p:sldId id="287" r:id="rId25"/>
    <p:sldId id="309" r:id="rId26"/>
    <p:sldId id="289" r:id="rId27"/>
    <p:sldId id="290" r:id="rId28"/>
    <p:sldId id="291" r:id="rId29"/>
    <p:sldId id="260" r:id="rId30"/>
    <p:sldId id="271" r:id="rId31"/>
    <p:sldId id="295" r:id="rId32"/>
    <p:sldId id="272" r:id="rId33"/>
    <p:sldId id="273" r:id="rId34"/>
    <p:sldId id="269" r:id="rId35"/>
    <p:sldId id="294" r:id="rId36"/>
    <p:sldId id="296" r:id="rId37"/>
    <p:sldId id="302" r:id="rId38"/>
    <p:sldId id="303" r:id="rId39"/>
    <p:sldId id="304" r:id="rId40"/>
    <p:sldId id="265" r:id="rId41"/>
    <p:sldId id="292" r:id="rId42"/>
    <p:sldId id="266" r:id="rId43"/>
    <p:sldId id="262" r:id="rId44"/>
    <p:sldId id="270"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2"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smtClean="0"/>
            </a:lvl1pPr>
          </a:lstStyle>
          <a:p>
            <a:pPr>
              <a:defRPr/>
            </a:pPr>
            <a:fld id="{BE11BD8C-829F-453D-B520-928281CBE210}" type="datetimeFigureOut">
              <a:rPr lang="en-US"/>
              <a:pPr>
                <a:defRPr/>
              </a:pPr>
              <a:t>2/24/2015</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smtClean="0"/>
            </a:lvl1pPr>
          </a:lstStyle>
          <a:p>
            <a:pPr>
              <a:defRPr/>
            </a:pPr>
            <a:fld id="{3066377F-F27E-484C-98BE-5100DCAB9C6B}" type="slidenum">
              <a:rPr lang="en-US"/>
              <a:pPr>
                <a:defRPr/>
              </a:pPr>
              <a:t>‹#›</a:t>
            </a:fld>
            <a:endParaRPr lang="en-US"/>
          </a:p>
        </p:txBody>
      </p:sp>
    </p:spTree>
    <p:extLst>
      <p:ext uri="{BB962C8B-B14F-4D97-AF65-F5344CB8AC3E}">
        <p14:creationId xmlns:p14="http://schemas.microsoft.com/office/powerpoint/2010/main" val="34840174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21B811-1784-4880-8C8A-9A333EBC61CE}" type="slidenum">
              <a:rPr lang="en-US" altLang="en-US"/>
              <a:pPr>
                <a:defRPr/>
              </a:pPr>
              <a:t>‹#›</a:t>
            </a:fld>
            <a:endParaRPr lang="en-US" altLang="en-US"/>
          </a:p>
        </p:txBody>
      </p:sp>
    </p:spTree>
    <p:extLst>
      <p:ext uri="{BB962C8B-B14F-4D97-AF65-F5344CB8AC3E}">
        <p14:creationId xmlns:p14="http://schemas.microsoft.com/office/powerpoint/2010/main" val="190404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301A03-69F3-45CF-BDDC-7FCF29B50CC7}" type="slidenum">
              <a:rPr lang="en-US" altLang="en-US"/>
              <a:pPr>
                <a:defRPr/>
              </a:pPr>
              <a:t>‹#›</a:t>
            </a:fld>
            <a:endParaRPr lang="en-US" altLang="en-US"/>
          </a:p>
        </p:txBody>
      </p:sp>
    </p:spTree>
    <p:extLst>
      <p:ext uri="{BB962C8B-B14F-4D97-AF65-F5344CB8AC3E}">
        <p14:creationId xmlns:p14="http://schemas.microsoft.com/office/powerpoint/2010/main" val="214169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21286-1444-4938-9F2D-643FA850F32D}" type="slidenum">
              <a:rPr lang="en-US" altLang="en-US"/>
              <a:pPr>
                <a:defRPr/>
              </a:pPr>
              <a:t>‹#›</a:t>
            </a:fld>
            <a:endParaRPr lang="en-US" altLang="en-US"/>
          </a:p>
        </p:txBody>
      </p:sp>
    </p:spTree>
    <p:extLst>
      <p:ext uri="{BB962C8B-B14F-4D97-AF65-F5344CB8AC3E}">
        <p14:creationId xmlns:p14="http://schemas.microsoft.com/office/powerpoint/2010/main" val="239723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CE8DB-E837-4B80-A788-A43002CA8D75}" type="slidenum">
              <a:rPr lang="en-US" altLang="en-US"/>
              <a:pPr>
                <a:defRPr/>
              </a:pPr>
              <a:t>‹#›</a:t>
            </a:fld>
            <a:endParaRPr lang="en-US" altLang="en-US"/>
          </a:p>
        </p:txBody>
      </p:sp>
    </p:spTree>
    <p:extLst>
      <p:ext uri="{BB962C8B-B14F-4D97-AF65-F5344CB8AC3E}">
        <p14:creationId xmlns:p14="http://schemas.microsoft.com/office/powerpoint/2010/main" val="39689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BF128-1C29-4317-9115-F74C758954A1}" type="slidenum">
              <a:rPr lang="en-US" altLang="en-US"/>
              <a:pPr>
                <a:defRPr/>
              </a:pPr>
              <a:t>‹#›</a:t>
            </a:fld>
            <a:endParaRPr lang="en-US" altLang="en-US"/>
          </a:p>
        </p:txBody>
      </p:sp>
    </p:spTree>
    <p:extLst>
      <p:ext uri="{BB962C8B-B14F-4D97-AF65-F5344CB8AC3E}">
        <p14:creationId xmlns:p14="http://schemas.microsoft.com/office/powerpoint/2010/main" val="9789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8D135C-FAD9-41B8-8945-48C7EDAA425C}" type="slidenum">
              <a:rPr lang="en-US" altLang="en-US"/>
              <a:pPr>
                <a:defRPr/>
              </a:pPr>
              <a:t>‹#›</a:t>
            </a:fld>
            <a:endParaRPr lang="en-US" altLang="en-US"/>
          </a:p>
        </p:txBody>
      </p:sp>
    </p:spTree>
    <p:extLst>
      <p:ext uri="{BB962C8B-B14F-4D97-AF65-F5344CB8AC3E}">
        <p14:creationId xmlns:p14="http://schemas.microsoft.com/office/powerpoint/2010/main" val="351305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D70672-37B1-4ABE-A6F3-93A324467E53}" type="slidenum">
              <a:rPr lang="en-US" altLang="en-US"/>
              <a:pPr>
                <a:defRPr/>
              </a:pPr>
              <a:t>‹#›</a:t>
            </a:fld>
            <a:endParaRPr lang="en-US" altLang="en-US"/>
          </a:p>
        </p:txBody>
      </p:sp>
    </p:spTree>
    <p:extLst>
      <p:ext uri="{BB962C8B-B14F-4D97-AF65-F5344CB8AC3E}">
        <p14:creationId xmlns:p14="http://schemas.microsoft.com/office/powerpoint/2010/main" val="215300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4290F4-714B-4197-8339-69FDC8D1FAB9}" type="slidenum">
              <a:rPr lang="en-US" altLang="en-US"/>
              <a:pPr>
                <a:defRPr/>
              </a:pPr>
              <a:t>‹#›</a:t>
            </a:fld>
            <a:endParaRPr lang="en-US" altLang="en-US"/>
          </a:p>
        </p:txBody>
      </p:sp>
    </p:spTree>
    <p:extLst>
      <p:ext uri="{BB962C8B-B14F-4D97-AF65-F5344CB8AC3E}">
        <p14:creationId xmlns:p14="http://schemas.microsoft.com/office/powerpoint/2010/main" val="116733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FF26D3-FCCD-4AD1-887D-618CDF325695}" type="slidenum">
              <a:rPr lang="en-US" altLang="en-US"/>
              <a:pPr>
                <a:defRPr/>
              </a:pPr>
              <a:t>‹#›</a:t>
            </a:fld>
            <a:endParaRPr lang="en-US" altLang="en-US"/>
          </a:p>
        </p:txBody>
      </p:sp>
    </p:spTree>
    <p:extLst>
      <p:ext uri="{BB962C8B-B14F-4D97-AF65-F5344CB8AC3E}">
        <p14:creationId xmlns:p14="http://schemas.microsoft.com/office/powerpoint/2010/main" val="8694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F9D803-51FD-4472-B548-825136CFBC65}" type="slidenum">
              <a:rPr lang="en-US" altLang="en-US"/>
              <a:pPr>
                <a:defRPr/>
              </a:pPr>
              <a:t>‹#›</a:t>
            </a:fld>
            <a:endParaRPr lang="en-US" altLang="en-US"/>
          </a:p>
        </p:txBody>
      </p:sp>
    </p:spTree>
    <p:extLst>
      <p:ext uri="{BB962C8B-B14F-4D97-AF65-F5344CB8AC3E}">
        <p14:creationId xmlns:p14="http://schemas.microsoft.com/office/powerpoint/2010/main" val="373822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BA911-2D9F-45A4-835B-0E9EFA82D795}" type="slidenum">
              <a:rPr lang="en-US" altLang="en-US"/>
              <a:pPr>
                <a:defRPr/>
              </a:pPr>
              <a:t>‹#›</a:t>
            </a:fld>
            <a:endParaRPr lang="en-US" altLang="en-US"/>
          </a:p>
        </p:txBody>
      </p:sp>
    </p:spTree>
    <p:extLst>
      <p:ext uri="{BB962C8B-B14F-4D97-AF65-F5344CB8AC3E}">
        <p14:creationId xmlns:p14="http://schemas.microsoft.com/office/powerpoint/2010/main" val="84314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69C8C-BD40-48E9-912B-906D4A3FD90E}" type="slidenum">
              <a:rPr lang="en-US" altLang="en-US"/>
              <a:pPr>
                <a:defRPr/>
              </a:pPr>
              <a:t>‹#›</a:t>
            </a:fld>
            <a:endParaRPr lang="en-US" altLang="en-US"/>
          </a:p>
        </p:txBody>
      </p:sp>
    </p:spTree>
    <p:extLst>
      <p:ext uri="{BB962C8B-B14F-4D97-AF65-F5344CB8AC3E}">
        <p14:creationId xmlns:p14="http://schemas.microsoft.com/office/powerpoint/2010/main" val="107537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6FA7AF-75CE-4908-B5BF-BF002F9BC8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Documents%20and%20Settings\Admin\Desktop\Mexican_Independence.asf" TargetMode="Externa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Documents%20and%20Settings\Admin\Desktop\Territorial_Disputes_with_the_United_States.as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Documents%20and%20Settings\Admin\Desktop\The_Mexican_Revolution.as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dirty="0" smtClean="0"/>
          </a:p>
        </p:txBody>
      </p:sp>
      <p:sp>
        <p:nvSpPr>
          <p:cNvPr id="4099" name="Content Placeholder 2"/>
          <p:cNvSpPr>
            <a:spLocks noGrp="1"/>
          </p:cNvSpPr>
          <p:nvPr>
            <p:ph idx="1"/>
          </p:nvPr>
        </p:nvSpPr>
        <p:spPr/>
        <p:txBody>
          <a:bodyPr/>
          <a:lstStyle/>
          <a:p>
            <a:endParaRPr lang="en-US" altLang="en-US" dirty="0" smtClean="0"/>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80988"/>
            <a:ext cx="843915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altLang="en-US" dirty="0" smtClean="0"/>
              <a:t>Causes of Political Change</a:t>
            </a:r>
          </a:p>
        </p:txBody>
      </p:sp>
      <p:sp>
        <p:nvSpPr>
          <p:cNvPr id="14339" name="Rectangle 3"/>
          <p:cNvSpPr>
            <a:spLocks noGrp="1" noChangeArrowheads="1"/>
          </p:cNvSpPr>
          <p:nvPr>
            <p:ph type="body" idx="1"/>
          </p:nvPr>
        </p:nvSpPr>
        <p:spPr>
          <a:xfrm>
            <a:off x="0" y="1143000"/>
            <a:ext cx="9144000" cy="5715000"/>
          </a:xfrm>
        </p:spPr>
        <p:txBody>
          <a:bodyPr/>
          <a:lstStyle/>
          <a:p>
            <a:pPr marL="609600" indent="-609600" eaLnBrk="1" hangingPunct="1">
              <a:lnSpc>
                <a:spcPct val="90000"/>
              </a:lnSpc>
              <a:buFontTx/>
              <a:buAutoNum type="arabicParenR"/>
            </a:pPr>
            <a:r>
              <a:rPr lang="en-US" altLang="en-US" sz="2800" dirty="0" smtClean="0"/>
              <a:t>The American Revolution,1776-1783, provided the model of how colonies could break with the mother country.</a:t>
            </a:r>
          </a:p>
          <a:p>
            <a:pPr marL="609600" indent="-609600" eaLnBrk="1" hangingPunct="1">
              <a:lnSpc>
                <a:spcPct val="90000"/>
              </a:lnSpc>
              <a:buFontTx/>
              <a:buAutoNum type="arabicParenR"/>
            </a:pPr>
            <a:r>
              <a:rPr lang="en-US" altLang="en-US" sz="2800" dirty="0" smtClean="0"/>
              <a:t>The French Revolution, 1789, provoked great interest in Latin America, and its slogan “liberty, equality, fraternity” appealed to the lower class colonial population..</a:t>
            </a:r>
          </a:p>
          <a:p>
            <a:pPr marL="609600" indent="-609600" eaLnBrk="1" hangingPunct="1">
              <a:lnSpc>
                <a:spcPct val="90000"/>
              </a:lnSpc>
              <a:buFontTx/>
              <a:buAutoNum type="arabicParenR"/>
            </a:pPr>
            <a:r>
              <a:rPr lang="en-US" altLang="en-US" sz="2800" dirty="0" smtClean="0"/>
              <a:t>French invasion of Portugal and Spain led to ongoing fighting on the Iberian Peninsula and of course this led to temporary “juntas” ruling in the place of the deposed royalty.  This would lead to controversy between true supporters of royal officials and those who wanted to gain independence.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dirty="0" smtClean="0"/>
          </a:p>
        </p:txBody>
      </p:sp>
      <p:sp>
        <p:nvSpPr>
          <p:cNvPr id="15363" name="Content Placeholder 2"/>
          <p:cNvSpPr>
            <a:spLocks noGrp="1"/>
          </p:cNvSpPr>
          <p:nvPr>
            <p:ph idx="1"/>
          </p:nvPr>
        </p:nvSpPr>
        <p:spPr/>
        <p:txBody>
          <a:bodyPr/>
          <a:lstStyle/>
          <a:p>
            <a:endParaRPr lang="en-US" altLang="en-US" dirty="0" smtClean="0"/>
          </a:p>
        </p:txBody>
      </p:sp>
      <p:pic>
        <p:nvPicPr>
          <p:cNvPr id="153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28575" y="1417638"/>
            <a:ext cx="2943225" cy="3416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St. Dominique, France’s sugar colony, slaves and free blacks rebelled against whites and gained independence thus the emergence of Haiti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altLang="en-US" sz="6600" dirty="0" smtClean="0"/>
              <a:t>Haiti</a:t>
            </a:r>
          </a:p>
        </p:txBody>
      </p:sp>
      <p:sp>
        <p:nvSpPr>
          <p:cNvPr id="16387" name="Rectangle 3"/>
          <p:cNvSpPr>
            <a:spLocks noGrp="1" noChangeArrowheads="1"/>
          </p:cNvSpPr>
          <p:nvPr>
            <p:ph type="body" idx="1"/>
          </p:nvPr>
        </p:nvSpPr>
        <p:spPr>
          <a:xfrm>
            <a:off x="152400" y="1143000"/>
            <a:ext cx="8534400" cy="5715000"/>
          </a:xfrm>
        </p:spPr>
        <p:txBody>
          <a:bodyPr/>
          <a:lstStyle/>
          <a:p>
            <a:pPr eaLnBrk="1" hangingPunct="1">
              <a:lnSpc>
                <a:spcPct val="80000"/>
              </a:lnSpc>
            </a:pPr>
            <a:r>
              <a:rPr lang="en-US" altLang="en-US" sz="4000" dirty="0" smtClean="0"/>
              <a:t>St. Dominique was a sugar plantation island in the Caribbean controlled by France</a:t>
            </a:r>
          </a:p>
          <a:p>
            <a:pPr eaLnBrk="1" hangingPunct="1">
              <a:lnSpc>
                <a:spcPct val="80000"/>
              </a:lnSpc>
            </a:pPr>
            <a:r>
              <a:rPr lang="en-US" altLang="en-US" sz="4000" dirty="0" smtClean="0"/>
              <a:t>Internal turmoil mirrored the conflict in going on in France and led to slave rebellion in 1791</a:t>
            </a:r>
          </a:p>
          <a:p>
            <a:pPr eaLnBrk="1" hangingPunct="1">
              <a:lnSpc>
                <a:spcPct val="80000"/>
              </a:lnSpc>
            </a:pPr>
            <a:r>
              <a:rPr lang="en-US" altLang="en-US" sz="4000" dirty="0" smtClean="0"/>
              <a:t>Under the leadership of Toussaint </a:t>
            </a:r>
            <a:r>
              <a:rPr lang="en-US" altLang="en-US" sz="4000" dirty="0" err="1" smtClean="0"/>
              <a:t>L’Overture</a:t>
            </a:r>
            <a:r>
              <a:rPr lang="en-US" altLang="en-US" sz="4000" smtClean="0"/>
              <a:t> and others, attempts by French elites to regain control of the island failed.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a Edo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3962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2"/>
          <p:cNvSpPr>
            <a:spLocks noChangeArrowheads="1"/>
          </p:cNvSpPr>
          <p:nvPr/>
        </p:nvSpPr>
        <p:spPr bwMode="auto">
          <a:xfrm>
            <a:off x="3986213" y="3749675"/>
            <a:ext cx="5157787"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"In overthrowing me, you have cut only the trunk of the tree of liberty. It will spring again from the roots for they are numerous and deep.“</a:t>
            </a:r>
          </a:p>
          <a:p>
            <a:pPr algn="ctr" eaLnBrk="1" hangingPunct="1">
              <a:spcBef>
                <a:spcPct val="0"/>
              </a:spcBef>
              <a:buFontTx/>
              <a:buNone/>
            </a:pPr>
            <a:endParaRPr lang="en-US" altLang="en-US" sz="2800"/>
          </a:p>
          <a:p>
            <a:pPr algn="ctr" eaLnBrk="1" hangingPunct="1">
              <a:spcBef>
                <a:spcPct val="0"/>
              </a:spcBef>
              <a:buFontTx/>
              <a:buNone/>
            </a:pPr>
            <a:r>
              <a:rPr lang="en-US" altLang="en-US" sz="2800"/>
              <a:t>Toussaint L'Ouverture, 1802</a:t>
            </a:r>
            <a:endParaRPr lang="en-US" altLang="en-US" sz="2800" b="1"/>
          </a:p>
        </p:txBody>
      </p:sp>
      <p:sp>
        <p:nvSpPr>
          <p:cNvPr id="18436" name="Rectangle 13"/>
          <p:cNvSpPr>
            <a:spLocks noChangeArrowheads="1"/>
          </p:cNvSpPr>
          <p:nvPr/>
        </p:nvSpPr>
        <p:spPr bwMode="auto">
          <a:xfrm>
            <a:off x="0" y="5857875"/>
            <a:ext cx="3657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Edouard Jean. </a:t>
            </a:r>
            <a:r>
              <a:rPr lang="en-US" altLang="en-US" sz="1800" i="1"/>
              <a:t>Toussaint Dirige Vers la Bataille</a:t>
            </a:r>
            <a:r>
              <a:rPr lang="en-US" altLang="en-US" sz="1800"/>
              <a:t> </a:t>
            </a:r>
          </a:p>
        </p:txBody>
      </p:sp>
      <p:sp>
        <p:nvSpPr>
          <p:cNvPr id="18437" name="TextBox 1"/>
          <p:cNvSpPr txBox="1">
            <a:spLocks noChangeArrowheads="1"/>
          </p:cNvSpPr>
          <p:nvPr/>
        </p:nvSpPr>
        <p:spPr bwMode="auto">
          <a:xfrm>
            <a:off x="3986213" y="19050"/>
            <a:ext cx="515778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3200" b="1"/>
              <a:t>By 1804 – the independent republic of Haiti was proclaimed and it became a symbol of freedom and hope for slaves and free people of color in the Americas.  Was the first independent state in Latin America.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Toussaint </a:t>
            </a:r>
            <a:r>
              <a:rPr lang="en-US" b="1" dirty="0" err="1">
                <a:solidFill>
                  <a:srgbClr val="0563C1"/>
                </a:solidFill>
                <a:latin typeface="Calibri" panose="020F0502020204030204" pitchFamily="34" charset="0"/>
                <a:ea typeface="Times New Roman" panose="02020603050405020304" pitchFamily="18" charset="0"/>
                <a:cs typeface="Times New Roman" panose="02020603050405020304" pitchFamily="18" charset="0"/>
              </a:rPr>
              <a:t>L’ouverture</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endParaRPr lang="en-US" dirty="0"/>
          </a:p>
        </p:txBody>
      </p:sp>
      <p:sp>
        <p:nvSpPr>
          <p:cNvPr id="4" name="Text Box 2"/>
          <p:cNvSpPr txBox="1">
            <a:spLocks noGrp="1" noChangeArrowheads="1"/>
          </p:cNvSpPr>
          <p:nvPr>
            <p:ph idx="1"/>
          </p:nvPr>
        </p:nvSpPr>
        <p:spPr bwMode="auto">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indent="0" fontAlgn="base">
              <a:lnSpc>
                <a:spcPct val="90000"/>
              </a:lnSpc>
              <a:spcBef>
                <a:spcPts val="0"/>
              </a:spcBef>
              <a:spcAft>
                <a:spcPts val="800"/>
              </a:spcAft>
              <a:buNone/>
            </a:pPr>
            <a:r>
              <a:rPr lang="en-US" sz="4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US" sz="4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former slave, he became a brilliant general and capable administrator, defeating British, Spanish, and French troops, emancipating the slave population, and overseeing the country's initial attempts at reforming its political and social structure.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700" dirty="0">
                <a:solidFill>
                  <a:srgbClr val="F3A44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35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8801"/>
            <a:ext cx="9144000" cy="5029200"/>
          </a:xfrm>
        </p:spPr>
        <p:txBody>
          <a:bodyPr>
            <a:normAutofit fontScale="92500" lnSpcReduction="10000"/>
          </a:bodyPr>
          <a:lstStyle/>
          <a:p>
            <a:r>
              <a:rPr lang="en-US" dirty="0" smtClean="0"/>
              <a:t>People of color were oppressed by the White class superior elite rulers</a:t>
            </a:r>
          </a:p>
          <a:p>
            <a:r>
              <a:rPr lang="en-US" dirty="0" smtClean="0"/>
              <a:t>The revolutionary movement began when a leader called upon the social minorities to unite against the foreign rule, be it Spanish or French rule</a:t>
            </a:r>
          </a:p>
          <a:p>
            <a:r>
              <a:rPr lang="en-US" dirty="0" smtClean="0"/>
              <a:t>First leaders, Toussaint </a:t>
            </a:r>
            <a:r>
              <a:rPr lang="fr-HT" dirty="0" smtClean="0"/>
              <a:t>Louverture</a:t>
            </a:r>
            <a:r>
              <a:rPr lang="en-US" dirty="0" smtClean="0"/>
              <a:t>  and Father Hidalgo were killed by the leaders of the country that had control of the colony</a:t>
            </a:r>
          </a:p>
          <a:p>
            <a:r>
              <a:rPr lang="en-US" dirty="0" smtClean="0"/>
              <a:t>Helped by the fact that Spain was having trouble fighting against Portugal, Haitians helped by French seeking foreign territory, fight British</a:t>
            </a:r>
            <a:endParaRPr lang="en-US" dirty="0"/>
          </a:p>
        </p:txBody>
      </p:sp>
      <p:sp>
        <p:nvSpPr>
          <p:cNvPr id="3" name="Title 2"/>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rPr>
              <a:t>Similarities of Spanish American Revolution and Haitian Revolution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08770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idx="1"/>
          </p:nvPr>
        </p:nvSpPr>
        <p:spPr/>
        <p:txBody>
          <a:bodyPr/>
          <a:lstStyle/>
          <a:p>
            <a:endParaRPr lang="en-US" altLang="en-US" smtClean="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8600"/>
            <a:ext cx="84963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p:txBody>
          <a:bodyPr/>
          <a:lstStyle/>
          <a:p>
            <a:endParaRPr lang="en-US" altLang="en-US"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219075"/>
            <a:ext cx="8524875"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843274" y="5715001"/>
            <a:ext cx="6028228" cy="8707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Simon Bolivar</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p:cNvSpPr>
            <a:spLocks noGrp="1"/>
          </p:cNvSpPr>
          <p:nvPr>
            <p:ph idx="1"/>
          </p:nvPr>
        </p:nvSpPr>
        <p:spPr/>
        <p:txBody>
          <a:bodyPr/>
          <a:lstStyle/>
          <a:p>
            <a:r>
              <a:rPr lang="en-US" sz="4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Government </a:t>
            </a:r>
            <a:r>
              <a:rPr lang="en-US" sz="4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military figurehead that sought to lead Venezuelan independence and combine six South American countries into the Gran Columbia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611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Francesco de Miranda</a:t>
            </a:r>
            <a:endParaRPr lang="en-US" dirty="0"/>
          </a:p>
        </p:txBody>
      </p:sp>
      <p:sp>
        <p:nvSpPr>
          <p:cNvPr id="3" name="Content Placeholder 2"/>
          <p:cNvSpPr>
            <a:spLocks noGrp="1"/>
          </p:cNvSpPr>
          <p:nvPr>
            <p:ph idx="1"/>
          </p:nvPr>
        </p:nvSpPr>
        <p:spPr/>
        <p:txBody>
          <a:bodyPr/>
          <a:lstStyle/>
          <a:p>
            <a:r>
              <a:rPr lang="en-US" sz="4400" dirty="0" smtClean="0"/>
              <a:t>Venezuelan </a:t>
            </a:r>
            <a:r>
              <a:rPr lang="en-US" sz="4400" dirty="0"/>
              <a:t>general that traveled and brought Enlightenment ideas to Latin America, led creation of First Venezuelan  Republic, but tried to flee and was turned into Spanish</a:t>
            </a:r>
          </a:p>
          <a:p>
            <a:endParaRPr lang="en-US" dirty="0"/>
          </a:p>
        </p:txBody>
      </p:sp>
    </p:spTree>
    <p:extLst>
      <p:ext uri="{BB962C8B-B14F-4D97-AF65-F5344CB8AC3E}">
        <p14:creationId xmlns:p14="http://schemas.microsoft.com/office/powerpoint/2010/main" val="14210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dirty="0" smtClean="0"/>
          </a:p>
        </p:txBody>
      </p:sp>
      <p:sp>
        <p:nvSpPr>
          <p:cNvPr id="6147" name="Content Placeholder 2"/>
          <p:cNvSpPr>
            <a:spLocks noGrp="1"/>
          </p:cNvSpPr>
          <p:nvPr>
            <p:ph idx="1"/>
          </p:nvPr>
        </p:nvSpPr>
        <p:spPr/>
        <p:txBody>
          <a:bodyPr/>
          <a:lstStyle/>
          <a:p>
            <a:endParaRPr lang="en-US" altLang="en-US" dirty="0" smtClean="0"/>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57175"/>
            <a:ext cx="8486775"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69727" y="312539"/>
            <a:ext cx="7803431" cy="1518047"/>
          </a:xfrm>
        </p:spPr>
        <p:txBody>
          <a:bodyPr lIns="64291" tIns="32146" rIns="64291" bIns="32146">
            <a:normAutofit fontScale="90000"/>
          </a:bodyPr>
          <a:lstStyle/>
          <a:p>
            <a:pPr algn="ctr" defTabSz="352710"/>
            <a:r>
              <a:rPr lang="en-US" altLang="en-US" sz="4800" b="1" dirty="0">
                <a:effectLst>
                  <a:outerShdw blurRad="38100" dist="38100" dir="2700000" algn="tl">
                    <a:srgbClr val="000000">
                      <a:alpha val="43137"/>
                    </a:srgbClr>
                  </a:outerShdw>
                </a:effectLst>
              </a:rPr>
              <a:t>Goals of the </a:t>
            </a:r>
            <a:r>
              <a:rPr lang="en-US" altLang="en-US" sz="4800" b="1" dirty="0" smtClean="0">
                <a:effectLst>
                  <a:outerShdw blurRad="38100" dist="38100" dir="2700000" algn="tl">
                    <a:srgbClr val="000000">
                      <a:alpha val="43137"/>
                    </a:srgbClr>
                  </a:outerShdw>
                </a:effectLst>
              </a:rPr>
              <a:t>Venezuelan Revolutionaries</a:t>
            </a:r>
            <a:endParaRPr lang="en-US" altLang="en-US" b="1" dirty="0" smtClean="0">
              <a:effectLst>
                <a:outerShdw blurRad="38100" dist="38100" dir="2700000" algn="tl">
                  <a:srgbClr val="000000">
                    <a:alpha val="43137"/>
                  </a:srgbClr>
                </a:outerShdw>
              </a:effectLst>
            </a:endParaRPr>
          </a:p>
        </p:txBody>
      </p:sp>
      <p:sp>
        <p:nvSpPr>
          <p:cNvPr id="8195" name="Rectangle 2"/>
          <p:cNvSpPr>
            <a:spLocks noGrp="1" noChangeArrowheads="1"/>
          </p:cNvSpPr>
          <p:nvPr>
            <p:ph type="body" idx="1"/>
          </p:nvPr>
        </p:nvSpPr>
        <p:spPr>
          <a:xfrm>
            <a:off x="669727" y="1830587"/>
            <a:ext cx="7803431" cy="4419079"/>
          </a:xfrm>
        </p:spPr>
        <p:txBody>
          <a:bodyPr lIns="64291" tIns="32146" rIns="64291" bIns="32146"/>
          <a:lstStyle/>
          <a:p>
            <a:pPr marL="312528" indent="-312528">
              <a:buSzPct val="75000"/>
              <a:buFontTx/>
              <a:buChar char="•"/>
            </a:pPr>
            <a:r>
              <a:rPr lang="en-US" altLang="en-US" dirty="0" smtClean="0"/>
              <a:t>To abolish the restrictive mercantilism laws by the monarch</a:t>
            </a:r>
          </a:p>
          <a:p>
            <a:pPr marL="312528" indent="-312528">
              <a:buSzPct val="75000"/>
              <a:buFontTx/>
              <a:buChar char="•"/>
            </a:pPr>
            <a:r>
              <a:rPr lang="en-US" altLang="en-US" dirty="0" smtClean="0"/>
              <a:t>To revolt against the French acquisition of the crown by Joseph Bonaparte</a:t>
            </a:r>
          </a:p>
          <a:p>
            <a:pPr marL="312528" indent="-312528">
              <a:buSzPct val="75000"/>
              <a:buFontTx/>
              <a:buChar char="•"/>
            </a:pPr>
            <a:r>
              <a:rPr lang="en-US" altLang="en-US" dirty="0" smtClean="0"/>
              <a:t>To unite the factions created by the power vacuum caused by the dissolution of the Spanish monarch</a:t>
            </a:r>
          </a:p>
        </p:txBody>
      </p:sp>
    </p:spTree>
    <p:extLst>
      <p:ext uri="{BB962C8B-B14F-4D97-AF65-F5344CB8AC3E}">
        <p14:creationId xmlns:p14="http://schemas.microsoft.com/office/powerpoint/2010/main" val="2667770931"/>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669727" y="312539"/>
            <a:ext cx="7803431" cy="1518047"/>
          </a:xfrm>
        </p:spPr>
        <p:txBody>
          <a:bodyPr lIns="64291" tIns="32146" rIns="64291" bIns="32146">
            <a:normAutofit fontScale="90000"/>
          </a:bodyPr>
          <a:lstStyle/>
          <a:p>
            <a:pPr algn="ctr" defTabSz="401822"/>
            <a:r>
              <a:rPr lang="en-US" altLang="en-US" sz="5500" b="1" dirty="0">
                <a:effectLst>
                  <a:outerShdw blurRad="38100" dist="38100" dir="2700000" algn="tl">
                    <a:srgbClr val="000000">
                      <a:alpha val="43137"/>
                    </a:srgbClr>
                  </a:outerShdw>
                </a:effectLst>
              </a:rPr>
              <a:t>Results of the </a:t>
            </a:r>
            <a:r>
              <a:rPr lang="en-US" altLang="en-US" sz="5500" b="1" dirty="0" smtClean="0">
                <a:effectLst>
                  <a:outerShdw blurRad="38100" dist="38100" dir="2700000" algn="tl">
                    <a:srgbClr val="000000">
                      <a:alpha val="43137"/>
                    </a:srgbClr>
                  </a:outerShdw>
                </a:effectLst>
              </a:rPr>
              <a:t>Venezuelan Revolution</a:t>
            </a:r>
            <a:endParaRPr lang="en-US" altLang="en-US" b="1" dirty="0" smtClean="0">
              <a:effectLst>
                <a:outerShdw blurRad="38100" dist="38100" dir="2700000" algn="tl">
                  <a:srgbClr val="000000">
                    <a:alpha val="43137"/>
                  </a:srgbClr>
                </a:outerShdw>
              </a:effectLst>
            </a:endParaRPr>
          </a:p>
        </p:txBody>
      </p:sp>
      <p:sp>
        <p:nvSpPr>
          <p:cNvPr id="11267" name="Rectangle 2"/>
          <p:cNvSpPr>
            <a:spLocks noGrp="1" noChangeArrowheads="1"/>
          </p:cNvSpPr>
          <p:nvPr>
            <p:ph type="body" idx="1"/>
          </p:nvPr>
        </p:nvSpPr>
        <p:spPr>
          <a:xfrm>
            <a:off x="669727" y="1835051"/>
            <a:ext cx="7803431" cy="4419079"/>
          </a:xfrm>
        </p:spPr>
        <p:txBody>
          <a:bodyPr lIns="64291" tIns="32146" rIns="64291" bIns="32146"/>
          <a:lstStyle/>
          <a:p>
            <a:pPr marL="312528" indent="-312528">
              <a:buSzPct val="75000"/>
              <a:buFontTx/>
              <a:buChar char="•"/>
            </a:pPr>
            <a:r>
              <a:rPr lang="en-US" altLang="en-US" dirty="0" smtClean="0"/>
              <a:t>800,000 Venezuelans were killed</a:t>
            </a:r>
          </a:p>
          <a:p>
            <a:pPr marL="312528" indent="-312528">
              <a:buSzPct val="75000"/>
              <a:buFontTx/>
              <a:buChar char="•"/>
            </a:pPr>
            <a:r>
              <a:rPr lang="en-US" altLang="en-US" dirty="0" smtClean="0"/>
              <a:t>The formation of the Gran Columbia gave suit to the Republic of Venezuela after two Republics of Venezuela were created</a:t>
            </a:r>
          </a:p>
          <a:p>
            <a:pPr marL="312528" indent="-312528">
              <a:buSzPct val="75000"/>
              <a:buFontTx/>
              <a:buChar char="•"/>
            </a:pPr>
            <a:r>
              <a:rPr lang="en-US" altLang="en-US" dirty="0" smtClean="0"/>
              <a:t>The resulting government still lent itself to dictatorships by elected presidents, which lead to more conflict</a:t>
            </a:r>
          </a:p>
        </p:txBody>
      </p:sp>
    </p:spTree>
    <p:extLst>
      <p:ext uri="{BB962C8B-B14F-4D97-AF65-F5344CB8AC3E}">
        <p14:creationId xmlns:p14="http://schemas.microsoft.com/office/powerpoint/2010/main" val="35317863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voltage.wav"/>
          </p:stSnd>
        </p:sndAc>
      </p:transition>
    </mc:Choice>
    <mc:Fallback xmlns="">
      <p:transition spd="slow">
        <p:fade/>
        <p:sndAc>
          <p:stSnd>
            <p:snd r:embed="rId3" name="voltag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69727" y="312539"/>
            <a:ext cx="7803431" cy="1518047"/>
          </a:xfrm>
        </p:spPr>
        <p:txBody>
          <a:bodyPr lIns="64291" tIns="32146" rIns="64291" bIns="32146">
            <a:normAutofit fontScale="90000"/>
          </a:bodyPr>
          <a:lstStyle/>
          <a:p>
            <a:pPr algn="ctr" eaLnBrk="1"/>
            <a:r>
              <a:rPr lang="en-US" altLang="en-US" b="1" dirty="0" smtClean="0">
                <a:effectLst>
                  <a:outerShdw blurRad="38100" dist="38100" dir="2700000" algn="tl">
                    <a:srgbClr val="000000">
                      <a:alpha val="43137"/>
                    </a:srgbClr>
                  </a:outerShdw>
                </a:effectLst>
              </a:rPr>
              <a:t>Similarities between Venezuelan Revolution and American Revolution</a:t>
            </a:r>
          </a:p>
        </p:txBody>
      </p:sp>
      <p:sp>
        <p:nvSpPr>
          <p:cNvPr id="9219" name="Rectangle 2"/>
          <p:cNvSpPr>
            <a:spLocks noGrp="1" noChangeArrowheads="1"/>
          </p:cNvSpPr>
          <p:nvPr>
            <p:ph type="body" idx="1"/>
          </p:nvPr>
        </p:nvSpPr>
        <p:spPr>
          <a:xfrm>
            <a:off x="669727" y="1835051"/>
            <a:ext cx="7803431" cy="4419079"/>
          </a:xfrm>
        </p:spPr>
        <p:txBody>
          <a:bodyPr lIns="64291" tIns="32146" rIns="64291" bIns="32146"/>
          <a:lstStyle/>
          <a:p>
            <a:pPr marL="312528" indent="-312528">
              <a:buSzPct val="75000"/>
              <a:buFontTx/>
              <a:buChar char="•"/>
            </a:pPr>
            <a:r>
              <a:rPr lang="en-US" altLang="en-US" dirty="0" smtClean="0"/>
              <a:t>Formed a union of many nations (Gran Columbia) and then received pressure to split.</a:t>
            </a:r>
          </a:p>
          <a:p>
            <a:pPr marL="312528" indent="-312528">
              <a:buSzPct val="75000"/>
              <a:buFontTx/>
              <a:buChar char="•"/>
            </a:pPr>
            <a:r>
              <a:rPr lang="en-US" altLang="en-US" dirty="0" smtClean="0"/>
              <a:t>Fought against Spain with the mentality that all of them were Venezuelans and not Spanish, similar to what the American colonists practiced.</a:t>
            </a:r>
          </a:p>
          <a:p>
            <a:pPr marL="312528" indent="-312528">
              <a:buSzPct val="75000"/>
              <a:buFontTx/>
              <a:buChar char="•"/>
            </a:pPr>
            <a:r>
              <a:rPr lang="en-US" altLang="en-US" dirty="0" smtClean="0"/>
              <a:t>Did not grant equal rights to women, like the American revolution.</a:t>
            </a:r>
          </a:p>
        </p:txBody>
      </p:sp>
    </p:spTree>
    <p:extLst>
      <p:ext uri="{BB962C8B-B14F-4D97-AF65-F5344CB8AC3E}">
        <p14:creationId xmlns:p14="http://schemas.microsoft.com/office/powerpoint/2010/main" val="45755184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whoosh.wav"/>
          </p:stSnd>
        </p:sndAc>
      </p:transition>
    </mc:Choice>
    <mc:Fallback xmlns="">
      <p:transition spd="slow">
        <p:fade/>
        <p:sndAc>
          <p:stSnd>
            <p:snd r:embed="rId3" name="whoosh.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69727" y="312539"/>
            <a:ext cx="7803431" cy="1518047"/>
          </a:xfrm>
        </p:spPr>
        <p:txBody>
          <a:bodyPr lIns="64291" tIns="32146" rIns="64291" bIns="32146">
            <a:normAutofit fontScale="90000"/>
          </a:bodyPr>
          <a:lstStyle/>
          <a:p>
            <a:pPr algn="ctr" eaLnBrk="1"/>
            <a:r>
              <a:rPr lang="en-US" altLang="en-US" b="1" dirty="0" smtClean="0">
                <a:effectLst>
                  <a:outerShdw blurRad="38100" dist="38100" dir="2700000" algn="tl">
                    <a:srgbClr val="000000">
                      <a:alpha val="43137"/>
                    </a:srgbClr>
                  </a:outerShdw>
                </a:effectLst>
              </a:rPr>
              <a:t>Differences between Venezuelan Revolution and American Revolution</a:t>
            </a:r>
          </a:p>
        </p:txBody>
      </p:sp>
      <p:sp>
        <p:nvSpPr>
          <p:cNvPr id="10243" name="Rectangle 2"/>
          <p:cNvSpPr>
            <a:spLocks noGrp="1" noChangeArrowheads="1"/>
          </p:cNvSpPr>
          <p:nvPr>
            <p:ph type="body" idx="1"/>
          </p:nvPr>
        </p:nvSpPr>
        <p:spPr>
          <a:xfrm>
            <a:off x="669727" y="1830587"/>
            <a:ext cx="7803431" cy="4419079"/>
          </a:xfrm>
        </p:spPr>
        <p:txBody>
          <a:bodyPr lIns="64291" tIns="32146" rIns="64291" bIns="32146"/>
          <a:lstStyle/>
          <a:p>
            <a:pPr marL="312528" indent="-312528">
              <a:buSzPct val="75000"/>
              <a:buFontTx/>
              <a:buChar char="•"/>
            </a:pPr>
            <a:r>
              <a:rPr lang="en-US" altLang="en-US" dirty="0" smtClean="0"/>
              <a:t>Broke up from the Gran Columbia to the several nations, including the independent Venezuela.</a:t>
            </a:r>
          </a:p>
          <a:p>
            <a:pPr marL="312528" indent="-312528">
              <a:buSzPct val="75000"/>
              <a:buFontTx/>
              <a:buChar char="•"/>
            </a:pPr>
            <a:r>
              <a:rPr lang="en-US" altLang="en-US" dirty="0" smtClean="0"/>
              <a:t>Deep political instability in Venezuela after the war, unlike the Us.</a:t>
            </a:r>
          </a:p>
          <a:p>
            <a:pPr marL="312528" indent="-312528">
              <a:buSzPct val="75000"/>
              <a:buFontTx/>
              <a:buChar char="•"/>
            </a:pPr>
            <a:r>
              <a:rPr lang="en-US" altLang="en-US" dirty="0" smtClean="0"/>
              <a:t>The Venezuelan Republic had fallen multiple times before declaring its final independence, while America did not.</a:t>
            </a:r>
          </a:p>
        </p:txBody>
      </p:sp>
    </p:spTree>
    <p:extLst>
      <p:ext uri="{BB962C8B-B14F-4D97-AF65-F5344CB8AC3E}">
        <p14:creationId xmlns:p14="http://schemas.microsoft.com/office/powerpoint/2010/main" val="91591478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endParaRPr lang="en-US" altLang="en-US" smtClean="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750"/>
            <a:ext cx="84963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3276601" y="5723820"/>
            <a:ext cx="5543550" cy="7809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Brazil</a:t>
            </a:r>
          </a:p>
        </p:txBody>
      </p:sp>
      <p:sp>
        <p:nvSpPr>
          <p:cNvPr id="32771" name="Rectangle 3"/>
          <p:cNvSpPr>
            <a:spLocks noGrp="1" noChangeArrowheads="1"/>
          </p:cNvSpPr>
          <p:nvPr>
            <p:ph type="body" idx="1"/>
          </p:nvPr>
        </p:nvSpPr>
        <p:spPr>
          <a:xfrm>
            <a:off x="0" y="1143000"/>
            <a:ext cx="9144000" cy="5715000"/>
          </a:xfrm>
        </p:spPr>
        <p:txBody>
          <a:bodyPr/>
          <a:lstStyle/>
          <a:p>
            <a:pPr eaLnBrk="1" hangingPunct="1">
              <a:lnSpc>
                <a:spcPct val="90000"/>
              </a:lnSpc>
            </a:pPr>
            <a:r>
              <a:rPr lang="en-US" altLang="en-US" sz="2800" dirty="0" smtClean="0"/>
              <a:t>After France invaded Portugal, the Portuguese royal family fled the country and sailed to Rio de Janeiro and set up court.</a:t>
            </a:r>
          </a:p>
          <a:p>
            <a:pPr eaLnBrk="1" hangingPunct="1">
              <a:lnSpc>
                <a:spcPct val="90000"/>
              </a:lnSpc>
            </a:pPr>
            <a:r>
              <a:rPr lang="en-US" altLang="en-US" sz="2800" dirty="0" smtClean="0"/>
              <a:t>Brazil was raised to equal status as Portugal with all government functions emanating from the colony.</a:t>
            </a:r>
          </a:p>
          <a:p>
            <a:pPr eaLnBrk="1" hangingPunct="1">
              <a:lnSpc>
                <a:spcPct val="90000"/>
              </a:lnSpc>
            </a:pPr>
            <a:r>
              <a:rPr lang="en-US" altLang="en-US" sz="2800" dirty="0" smtClean="0"/>
              <a:t>Ports of Brazil opened up to world commerce via trade with England – pleasing Brazilian elites.</a:t>
            </a:r>
          </a:p>
          <a:p>
            <a:pPr eaLnBrk="1" hangingPunct="1">
              <a:lnSpc>
                <a:spcPct val="90000"/>
              </a:lnSpc>
            </a:pPr>
            <a:r>
              <a:rPr lang="en-US" altLang="en-US" sz="2800" dirty="0" smtClean="0"/>
              <a:t>After a period of reinforced colonial relationship, the son of the King was left in control.  Ultimately, he declared Brazil independent from Portugal and became the constitutional emperor in 1822.</a:t>
            </a:r>
          </a:p>
          <a:p>
            <a:pPr eaLnBrk="1" hangingPunct="1">
              <a:lnSpc>
                <a:spcPct val="90000"/>
              </a:lnSpc>
            </a:pPr>
            <a:r>
              <a:rPr lang="en-US" altLang="en-US" sz="2800" dirty="0" smtClean="0"/>
              <a:t>Brazil’s independence did not upset existing social organization nor radically change the political structure.</a:t>
            </a:r>
          </a:p>
        </p:txBody>
      </p:sp>
    </p:spTree>
    <p:extLst>
      <p:ext uri="{BB962C8B-B14F-4D97-AF65-F5344CB8AC3E}">
        <p14:creationId xmlns:p14="http://schemas.microsoft.com/office/powerpoint/2010/main" val="4177529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p:txBody>
          <a:bodyPr/>
          <a:lstStyle/>
          <a:p>
            <a:endParaRPr lang="en-US" altLang="en-US" smtClean="0"/>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3850"/>
            <a:ext cx="85344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p:txBody>
          <a:bodyPr/>
          <a:lstStyle/>
          <a:p>
            <a:endParaRPr lang="en-US" altLang="en-US" smtClean="0"/>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47650"/>
            <a:ext cx="8505825"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dirty="0" smtClean="0"/>
          </a:p>
        </p:txBody>
      </p:sp>
      <p:sp>
        <p:nvSpPr>
          <p:cNvPr id="26627" name="Content Placeholder 2"/>
          <p:cNvSpPr>
            <a:spLocks noGrp="1"/>
          </p:cNvSpPr>
          <p:nvPr>
            <p:ph idx="1"/>
          </p:nvPr>
        </p:nvSpPr>
        <p:spPr/>
        <p:txBody>
          <a:bodyPr/>
          <a:lstStyle/>
          <a:p>
            <a:endParaRPr lang="en-US" altLang="en-US" dirty="0" smtClean="0"/>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6305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15875" y="2654300"/>
            <a:ext cx="2133600" cy="2849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2800" dirty="0"/>
              <a:t>However, fearing social equality he lost Creole support and was executed.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Mexico</a:t>
            </a:r>
          </a:p>
        </p:txBody>
      </p:sp>
      <p:sp>
        <p:nvSpPr>
          <p:cNvPr id="27651" name="Rectangle 3"/>
          <p:cNvSpPr>
            <a:spLocks noGrp="1" noChangeArrowheads="1"/>
          </p:cNvSpPr>
          <p:nvPr>
            <p:ph type="body" idx="1"/>
          </p:nvPr>
        </p:nvSpPr>
        <p:spPr>
          <a:xfrm>
            <a:off x="0" y="1417638"/>
            <a:ext cx="9144000" cy="5059362"/>
          </a:xfrm>
        </p:spPr>
        <p:txBody>
          <a:bodyPr/>
          <a:lstStyle/>
          <a:p>
            <a:pPr eaLnBrk="1" hangingPunct="1">
              <a:lnSpc>
                <a:spcPct val="80000"/>
              </a:lnSpc>
            </a:pPr>
            <a:r>
              <a:rPr lang="en-US" altLang="en-US" sz="4000" dirty="0" smtClean="0"/>
              <a:t>By 1820 Creoles were willing to work for independence with remnants of the revolutionary forces.  Under the leadership of Augustin de </a:t>
            </a:r>
            <a:r>
              <a:rPr lang="en-US" altLang="en-US" sz="4000" dirty="0" err="1" smtClean="0"/>
              <a:t>Inturbide</a:t>
            </a:r>
            <a:r>
              <a:rPr lang="en-US" altLang="en-US" sz="4000" dirty="0" smtClean="0"/>
              <a:t>, combined forces gained control of Mexico City by 1821 and declared independence.</a:t>
            </a:r>
          </a:p>
          <a:p>
            <a:pPr eaLnBrk="1" hangingPunct="1">
              <a:lnSpc>
                <a:spcPct val="80000"/>
              </a:lnSpc>
            </a:pPr>
            <a:r>
              <a:rPr lang="en-US" altLang="en-US" sz="4000" dirty="0" smtClean="0"/>
              <a:t>Starting as a monarchy, Mexico would eventually become a republic in 1824.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261938"/>
            <a:ext cx="852487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altLang="en-US" smtClean="0"/>
              <a:t>Mexican Independence</a:t>
            </a:r>
          </a:p>
        </p:txBody>
      </p:sp>
      <p:pic>
        <p:nvPicPr>
          <p:cNvPr id="21510" name="Mexican_Independence.asf">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990600" y="1420813"/>
            <a:ext cx="7010400" cy="4779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966" fill="hold"/>
                                        <p:tgtEl>
                                          <p:spTgt spid="215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510"/>
                </p:tgtEl>
              </p:cMediaNode>
            </p:video>
            <p:seq concurrent="1" nextAc="seek">
              <p:cTn id="8" restart="whenNotActive" fill="hold" evtFilter="cancelBubble" nodeType="interactiveSeq">
                <p:stCondLst>
                  <p:cond evt="onClick" delay="0">
                    <p:tgtEl>
                      <p:spTgt spid="215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510"/>
                                        </p:tgtEl>
                                      </p:cBhvr>
                                    </p:cmd>
                                  </p:childTnLst>
                                </p:cTn>
                              </p:par>
                            </p:childTnLst>
                          </p:cTn>
                        </p:par>
                      </p:childTnLst>
                    </p:cTn>
                  </p:par>
                </p:childTnLst>
              </p:cTn>
              <p:nextCondLst>
                <p:cond evt="onClick" delay="0">
                  <p:tgtEl>
                    <p:spTgt spid="2151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0" y="1"/>
            <a:ext cx="9143999" cy="1066799"/>
          </a:xfrm>
        </p:spPr>
        <p:txBody>
          <a:bodyPr lIns="64291" tIns="32146" rIns="64291" bIns="32146"/>
          <a:lstStyle/>
          <a:p>
            <a:pPr algn="ctr" eaLnBrk="1"/>
            <a:r>
              <a:rPr lang="en-US" altLang="en-US" b="1" dirty="0" smtClean="0">
                <a:effectLst>
                  <a:outerShdw blurRad="38100" dist="38100" dir="2700000" algn="tl">
                    <a:srgbClr val="000000">
                      <a:alpha val="43137"/>
                    </a:srgbClr>
                  </a:outerShdw>
                </a:effectLst>
              </a:rPr>
              <a:t>Results of Mexican Revolution</a:t>
            </a:r>
          </a:p>
        </p:txBody>
      </p:sp>
      <p:sp>
        <p:nvSpPr>
          <p:cNvPr id="5123" name="Rectangle 2"/>
          <p:cNvSpPr>
            <a:spLocks noGrp="1" noChangeArrowheads="1"/>
          </p:cNvSpPr>
          <p:nvPr>
            <p:ph type="body" idx="1"/>
          </p:nvPr>
        </p:nvSpPr>
        <p:spPr>
          <a:xfrm>
            <a:off x="1" y="838200"/>
            <a:ext cx="9143998" cy="6019801"/>
          </a:xfrm>
        </p:spPr>
        <p:txBody>
          <a:bodyPr lIns="64291" tIns="32146" rIns="64291" bIns="32146"/>
          <a:lstStyle/>
          <a:p>
            <a:pPr marL="255604" indent="-255604" defTabSz="335968">
              <a:spcBef>
                <a:spcPts val="2391"/>
              </a:spcBef>
              <a:buSzPct val="75000"/>
              <a:buFontTx/>
              <a:buChar char="•"/>
            </a:pPr>
            <a:r>
              <a:rPr lang="en-US" altLang="en-US" sz="2800" dirty="0"/>
              <a:t>King Iturbide was ousted as King of Mexico, and a Republic was created one year after he took the throne.</a:t>
            </a:r>
          </a:p>
          <a:p>
            <a:pPr marL="255604" indent="-255604" defTabSz="335968">
              <a:spcBef>
                <a:spcPts val="2391"/>
              </a:spcBef>
              <a:buSzPct val="75000"/>
              <a:buFontTx/>
              <a:buChar char="•"/>
            </a:pPr>
            <a:r>
              <a:rPr lang="en-US" altLang="en-US" sz="2800" dirty="0"/>
              <a:t>Popular sovereignty was victorious over the monarch, but it did not extend to the peasants or the other lower class citizens.</a:t>
            </a:r>
          </a:p>
          <a:p>
            <a:pPr marL="255604" indent="-255604" defTabSz="335968">
              <a:spcBef>
                <a:spcPts val="2391"/>
              </a:spcBef>
              <a:buSzPct val="75000"/>
              <a:buFontTx/>
              <a:buChar char="•"/>
            </a:pPr>
            <a:r>
              <a:rPr lang="en-US" altLang="en-US" sz="2800" dirty="0"/>
              <a:t>While women did help Mexico win its independence, women still were disenfranchised.</a:t>
            </a:r>
          </a:p>
          <a:p>
            <a:pPr marL="255604" indent="-255604" defTabSz="335968">
              <a:spcBef>
                <a:spcPts val="2391"/>
              </a:spcBef>
              <a:buSzPct val="75000"/>
              <a:buFontTx/>
              <a:buChar char="•"/>
            </a:pPr>
            <a:r>
              <a:rPr lang="en-US" altLang="en-US" sz="2800" dirty="0"/>
              <a:t>500,000 to 1,000,000 people were killed as a result</a:t>
            </a:r>
          </a:p>
          <a:p>
            <a:pPr marL="255604" indent="-255604" defTabSz="335968">
              <a:spcBef>
                <a:spcPts val="2391"/>
              </a:spcBef>
              <a:buSzPct val="75000"/>
              <a:buFontTx/>
              <a:buChar char="•"/>
            </a:pPr>
            <a:r>
              <a:rPr lang="en-US" altLang="en-US" sz="2800" dirty="0"/>
              <a:t>There were still many conflicts and wars even after the revolution was won.</a:t>
            </a:r>
            <a:endParaRPr lang="en-US" altLang="en-US" sz="4000" dirty="0" smtClean="0"/>
          </a:p>
        </p:txBody>
      </p:sp>
    </p:spTree>
    <p:extLst>
      <p:ext uri="{BB962C8B-B14F-4D97-AF65-F5344CB8AC3E}">
        <p14:creationId xmlns:p14="http://schemas.microsoft.com/office/powerpoint/2010/main" val="975066421"/>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hammer.wav"/>
          </p:stSnd>
        </p:sndAc>
      </p:transition>
    </mc:Choice>
    <mc:Fallback xmlns="">
      <p:transition spd="slow">
        <p:blinds dir="vert"/>
        <p:sndAc>
          <p:stSnd>
            <p:snd r:embed="rId3" name="hammer.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ltLang="en-US" smtClean="0"/>
              <a:t>Mexican Territorial Disputes</a:t>
            </a:r>
          </a:p>
        </p:txBody>
      </p:sp>
      <p:pic>
        <p:nvPicPr>
          <p:cNvPr id="23560" name="Territorial_Disputes_with_the_United_States.asf">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838200" y="1316038"/>
            <a:ext cx="7391400" cy="5040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366" fill="hold"/>
                                        <p:tgtEl>
                                          <p:spTgt spid="235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3560"/>
                </p:tgtEl>
              </p:cMediaNode>
            </p:video>
            <p:seq concurrent="1" nextAc="seek">
              <p:cTn id="8" restart="whenNotActive" fill="hold" evtFilter="cancelBubble" nodeType="interactiveSeq">
                <p:stCondLst>
                  <p:cond evt="onClick" delay="0">
                    <p:tgtEl>
                      <p:spTgt spid="2356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3560"/>
                                        </p:tgtEl>
                                      </p:cBhvr>
                                    </p:cmd>
                                  </p:childTnLst>
                                </p:cTn>
                              </p:par>
                            </p:childTnLst>
                          </p:cTn>
                        </p:par>
                      </p:childTnLst>
                    </p:cTn>
                  </p:par>
                </p:childTnLst>
              </p:cTn>
              <p:nextCondLst>
                <p:cond evt="onClick" delay="0">
                  <p:tgtEl>
                    <p:spTgt spid="2356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0"/>
            <a:ext cx="8229600" cy="990600"/>
          </a:xfrm>
        </p:spPr>
        <p:txBody>
          <a:bodyPr/>
          <a:lstStyle/>
          <a:p>
            <a:pPr eaLnBrk="1" hangingPunct="1"/>
            <a:r>
              <a:rPr lang="en-US" altLang="en-US" smtClean="0"/>
              <a:t>Mexican Revolution</a:t>
            </a:r>
          </a:p>
        </p:txBody>
      </p:sp>
      <p:pic>
        <p:nvPicPr>
          <p:cNvPr id="26632" name="The_Mexican_Revolution.asf">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85800" y="1212850"/>
            <a:ext cx="7696200" cy="5246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1966" fill="hold"/>
                                        <p:tgtEl>
                                          <p:spTgt spid="266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6632"/>
                </p:tgtEl>
              </p:cMediaNode>
            </p:video>
            <p:seq concurrent="1" nextAc="seek">
              <p:cTn id="8" restart="whenNotActive" fill="hold" evtFilter="cancelBubble" nodeType="interactiveSeq">
                <p:stCondLst>
                  <p:cond evt="onClick" delay="0">
                    <p:tgtEl>
                      <p:spTgt spid="2663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6632"/>
                                        </p:tgtEl>
                                      </p:cBhvr>
                                    </p:cmd>
                                  </p:childTnLst>
                                </p:cTn>
                              </p:par>
                            </p:childTnLst>
                          </p:cTn>
                        </p:par>
                      </p:childTnLst>
                    </p:cTn>
                  </p:par>
                </p:childTnLst>
              </p:cTn>
              <p:nextCondLst>
                <p:cond evt="onClick" delay="0">
                  <p:tgtEl>
                    <p:spTgt spid="2663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exico - Political Division of the Mexican Republic Federal Constitution of 1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325"/>
            <a:ext cx="86106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69727" y="312539"/>
            <a:ext cx="7803431" cy="1518047"/>
          </a:xfrm>
        </p:spPr>
        <p:txBody>
          <a:bodyPr lIns="64291" tIns="32146" rIns="64291" bIns="32146">
            <a:normAutofit fontScale="90000"/>
          </a:bodyPr>
          <a:lstStyle/>
          <a:p>
            <a:pPr algn="ctr" eaLnBrk="1"/>
            <a:r>
              <a:rPr lang="en-US" altLang="en-US" b="1" dirty="0" smtClean="0">
                <a:effectLst>
                  <a:outerShdw blurRad="38100" dist="38100" dir="2700000" algn="tl">
                    <a:srgbClr val="000000">
                      <a:alpha val="43137"/>
                    </a:srgbClr>
                  </a:outerShdw>
                </a:effectLst>
              </a:rPr>
              <a:t>Similarities between Mexican Revolution and American Revolution</a:t>
            </a:r>
          </a:p>
        </p:txBody>
      </p:sp>
      <p:sp>
        <p:nvSpPr>
          <p:cNvPr id="6147" name="Rectangle 2"/>
          <p:cNvSpPr>
            <a:spLocks noGrp="1" noChangeArrowheads="1"/>
          </p:cNvSpPr>
          <p:nvPr>
            <p:ph type="body" idx="1"/>
          </p:nvPr>
        </p:nvSpPr>
        <p:spPr>
          <a:xfrm>
            <a:off x="0" y="2209800"/>
            <a:ext cx="9142885" cy="4648200"/>
          </a:xfrm>
        </p:spPr>
        <p:txBody>
          <a:bodyPr lIns="64291" tIns="32146" rIns="64291" bIns="32146"/>
          <a:lstStyle/>
          <a:p>
            <a:pPr marL="312528" indent="-312528">
              <a:buSzPct val="75000"/>
              <a:buFontTx/>
              <a:buChar char="•"/>
            </a:pPr>
            <a:r>
              <a:rPr lang="en-US" altLang="en-US" sz="4000" dirty="0" smtClean="0"/>
              <a:t>Both fought against high taxes</a:t>
            </a:r>
          </a:p>
          <a:p>
            <a:pPr marL="312528" indent="-312528">
              <a:buSzPct val="75000"/>
              <a:buFontTx/>
              <a:buChar char="•"/>
            </a:pPr>
            <a:r>
              <a:rPr lang="en-US" altLang="en-US" sz="4000" dirty="0" smtClean="0"/>
              <a:t>Both did not grant women equal rights</a:t>
            </a:r>
          </a:p>
          <a:p>
            <a:pPr marL="312528" indent="-312528">
              <a:buSzPct val="75000"/>
              <a:buFontTx/>
              <a:buChar char="•"/>
            </a:pPr>
            <a:r>
              <a:rPr lang="en-US" altLang="en-US" sz="4000" dirty="0" smtClean="0"/>
              <a:t>Both did create a Republic</a:t>
            </a:r>
          </a:p>
          <a:p>
            <a:pPr marL="312528" indent="-312528">
              <a:buSzPct val="75000"/>
              <a:buFontTx/>
              <a:buChar char="•"/>
            </a:pPr>
            <a:r>
              <a:rPr lang="en-US" altLang="en-US" sz="4000" dirty="0" smtClean="0"/>
              <a:t>Both feared common citizens from ruling, only property owning men could vote.</a:t>
            </a:r>
          </a:p>
        </p:txBody>
      </p:sp>
    </p:spTree>
    <p:extLst>
      <p:ext uri="{BB962C8B-B14F-4D97-AF65-F5344CB8AC3E}">
        <p14:creationId xmlns:p14="http://schemas.microsoft.com/office/powerpoint/2010/main" val="1513623203"/>
      </p:ext>
    </p:extLst>
  </p:cSld>
  <p:clrMapOvr>
    <a:masterClrMapping/>
  </p:clrMapOvr>
  <p:transition spd="slow">
    <p:wheel spokes="1"/>
    <p:sndAc>
      <p:stSnd>
        <p:snd r:embed="rId2" name="laser.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669727" y="312539"/>
            <a:ext cx="7803431" cy="1518047"/>
          </a:xfrm>
        </p:spPr>
        <p:txBody>
          <a:bodyPr lIns="64291" tIns="32146" rIns="64291" bIns="32146">
            <a:normAutofit fontScale="90000"/>
          </a:bodyPr>
          <a:lstStyle/>
          <a:p>
            <a:pPr algn="ctr" eaLnBrk="1"/>
            <a:r>
              <a:rPr lang="en-US" altLang="en-US" b="1" dirty="0" smtClean="0">
                <a:effectLst>
                  <a:outerShdw blurRad="38100" dist="38100" dir="2700000" algn="tl">
                    <a:srgbClr val="000000">
                      <a:alpha val="43137"/>
                    </a:srgbClr>
                  </a:outerShdw>
                </a:effectLst>
              </a:rPr>
              <a:t>Differences between Mexican Revolution and American Revolution</a:t>
            </a:r>
          </a:p>
        </p:txBody>
      </p:sp>
      <p:sp>
        <p:nvSpPr>
          <p:cNvPr id="7171" name="Rectangle 2"/>
          <p:cNvSpPr>
            <a:spLocks noGrp="1" noChangeArrowheads="1"/>
          </p:cNvSpPr>
          <p:nvPr>
            <p:ph type="body" idx="1"/>
          </p:nvPr>
        </p:nvSpPr>
        <p:spPr>
          <a:xfrm>
            <a:off x="0" y="1830587"/>
            <a:ext cx="9144000" cy="5027414"/>
          </a:xfrm>
        </p:spPr>
        <p:txBody>
          <a:bodyPr lIns="64291" tIns="32146" rIns="64291" bIns="32146"/>
          <a:lstStyle/>
          <a:p>
            <a:pPr marL="286856" indent="-286856" defTabSz="377266">
              <a:spcBef>
                <a:spcPts val="2672"/>
              </a:spcBef>
              <a:buSzPct val="75000"/>
              <a:buFontTx/>
              <a:buChar char="•"/>
            </a:pPr>
            <a:r>
              <a:rPr lang="en-US" altLang="en-US" sz="2800" dirty="0"/>
              <a:t>Mexico did not weaken the power of the church, leaving the Catholic church a prominent power in government</a:t>
            </a:r>
          </a:p>
          <a:p>
            <a:pPr marL="286856" indent="-286856" defTabSz="377266">
              <a:spcBef>
                <a:spcPts val="2672"/>
              </a:spcBef>
              <a:buSzPct val="75000"/>
              <a:buFontTx/>
              <a:buChar char="•"/>
            </a:pPr>
            <a:r>
              <a:rPr lang="en-US" altLang="en-US" sz="2800" dirty="0"/>
              <a:t>The US had already created a shadow government before the start or the end of the war, while Mexico had to oust its new King of Mexico</a:t>
            </a:r>
          </a:p>
          <a:p>
            <a:pPr marL="286856" indent="-286856" defTabSz="377266">
              <a:spcBef>
                <a:spcPts val="2672"/>
              </a:spcBef>
              <a:buSzPct val="75000"/>
              <a:buFontTx/>
              <a:buChar char="•"/>
            </a:pPr>
            <a:r>
              <a:rPr lang="en-US" altLang="en-US" sz="2800" dirty="0"/>
              <a:t>Rather than diminishing its tax on mixed race people and Native Americans, Mexico continues to tax them for revenue, as the US removed the government’s ability to tax in the beginning.</a:t>
            </a:r>
            <a:endParaRPr lang="en-US" altLang="en-US" sz="4000" dirty="0" smtClean="0"/>
          </a:p>
        </p:txBody>
      </p:sp>
    </p:spTree>
    <p:extLst>
      <p:ext uri="{BB962C8B-B14F-4D97-AF65-F5344CB8AC3E}">
        <p14:creationId xmlns:p14="http://schemas.microsoft.com/office/powerpoint/2010/main" val="30386689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0"/>
            <a:ext cx="9144000" cy="5105400"/>
          </a:xfrm>
        </p:spPr>
        <p:txBody>
          <a:bodyPr>
            <a:normAutofit fontScale="85000" lnSpcReduction="10000"/>
          </a:bodyPr>
          <a:lstStyle/>
          <a:p>
            <a:r>
              <a:rPr lang="en-US" dirty="0" smtClean="0"/>
              <a:t>Haitians fought against French rule, South American revolutions were fought against Spanish rule</a:t>
            </a:r>
          </a:p>
          <a:p>
            <a:r>
              <a:rPr lang="en-US" dirty="0" smtClean="0"/>
              <a:t>Bolivar and the Spanish American revolutions did not just free Venezuela, but five other countries, did not unite together like the groups in the Haitian revolution</a:t>
            </a:r>
          </a:p>
          <a:p>
            <a:r>
              <a:rPr lang="en-US" dirty="0" smtClean="0"/>
              <a:t>Haitian revolution was primarily a slave revolt, Spanish American revolts were from the lower classes of society, such as African Americans and Native Americans</a:t>
            </a:r>
          </a:p>
          <a:p>
            <a:r>
              <a:rPr lang="en-US" dirty="0" smtClean="0"/>
              <a:t>Hidalgo and Mexican revolution also meant to achieve land lost by forefathers to Spanish, Haitians were slaves that wanted freedom</a:t>
            </a:r>
          </a:p>
          <a:p>
            <a:endParaRPr lang="en-US" dirty="0" smtClean="0"/>
          </a:p>
          <a:p>
            <a:endParaRPr lang="en-US" dirty="0"/>
          </a:p>
        </p:txBody>
      </p:sp>
      <p:sp>
        <p:nvSpPr>
          <p:cNvPr id="3" name="Title 2"/>
          <p:cNvSpPr>
            <a:spLocks noGrp="1"/>
          </p:cNvSpPr>
          <p:nvPr>
            <p:ph type="title"/>
          </p:nvPr>
        </p:nvSpPr>
        <p:spPr>
          <a:xfrm>
            <a:off x="0" y="152400"/>
            <a:ext cx="8991600" cy="1600200"/>
          </a:xfrm>
        </p:spPr>
        <p:txBody>
          <a:bodyPr>
            <a:normAutofit fontScale="90000"/>
          </a:bodyPr>
          <a:lstStyle/>
          <a:p>
            <a:pPr algn="ctr"/>
            <a:r>
              <a:rPr lang="en-US" b="1" dirty="0" smtClean="0">
                <a:effectLst>
                  <a:outerShdw blurRad="38100" dist="38100" dir="2700000" algn="tl">
                    <a:srgbClr val="000000">
                      <a:alpha val="43137"/>
                    </a:srgbClr>
                  </a:outerShdw>
                </a:effectLst>
              </a:rPr>
              <a:t>Differences between </a:t>
            </a:r>
            <a:r>
              <a:rPr lang="en-US" b="1" dirty="0">
                <a:effectLst>
                  <a:outerShdw blurRad="38100" dist="38100" dir="2700000" algn="tl">
                    <a:srgbClr val="000000">
                      <a:alpha val="43137"/>
                    </a:srgbClr>
                  </a:outerShdw>
                </a:effectLst>
              </a:rPr>
              <a:t>Spanish American Revolution and Haitian Revolution</a:t>
            </a:r>
          </a:p>
        </p:txBody>
      </p:sp>
    </p:spTree>
    <p:extLst>
      <p:ext uri="{BB962C8B-B14F-4D97-AF65-F5344CB8AC3E}">
        <p14:creationId xmlns:p14="http://schemas.microsoft.com/office/powerpoint/2010/main" val="1914295900"/>
      </p:ext>
    </p:extLst>
  </p:cSld>
  <p:clrMapOvr>
    <a:masterClrMapping/>
  </p:clrMapOvr>
  <p:transition spd="slow">
    <p:randomBar dir="vert"/>
    <p:sndAc>
      <p:stSnd>
        <p:snd r:embed="rId2" name="cashreg.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8991600" cy="4525963"/>
          </a:xfrm>
        </p:spPr>
        <p:txBody>
          <a:bodyPr/>
          <a:lstStyle/>
          <a:p>
            <a:r>
              <a:rPr lang="en-US" dirty="0" smtClean="0"/>
              <a:t>The lower classes were of peasants were suppressed by taxes</a:t>
            </a:r>
          </a:p>
          <a:p>
            <a:r>
              <a:rPr lang="en-US" dirty="0" smtClean="0"/>
              <a:t> Both inspired by the ideals of the American Revolution and Enlightenment</a:t>
            </a:r>
          </a:p>
          <a:p>
            <a:r>
              <a:rPr lang="en-US" dirty="0" smtClean="0"/>
              <a:t>Third Estate resented the upper Estates of social class in France, while African Americans, Mulattos, and Native Americans had little social status in Latin America</a:t>
            </a:r>
          </a:p>
          <a:p>
            <a:r>
              <a:rPr lang="en-US" dirty="0" smtClean="0"/>
              <a:t>Leaders of rebellion were killed during the revolution</a:t>
            </a:r>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Similarities of Spanish American Revolution and </a:t>
            </a:r>
            <a:r>
              <a:rPr lang="en-US" b="1" dirty="0" smtClean="0">
                <a:effectLst>
                  <a:outerShdw blurRad="38100" dist="38100" dir="2700000" algn="tl">
                    <a:srgbClr val="000000">
                      <a:alpha val="43137"/>
                    </a:srgbClr>
                  </a:outerShdw>
                </a:effectLst>
              </a:rPr>
              <a:t>French </a:t>
            </a:r>
            <a:r>
              <a:rPr lang="en-US" b="1" dirty="0">
                <a:effectLst>
                  <a:outerShdw blurRad="38100" dist="38100" dir="2700000" algn="tl">
                    <a:srgbClr val="000000">
                      <a:alpha val="43137"/>
                    </a:srgbClr>
                  </a:outerShdw>
                </a:effectLst>
              </a:rPr>
              <a:t>Revolution</a:t>
            </a:r>
          </a:p>
        </p:txBody>
      </p:sp>
    </p:spTree>
    <p:extLst>
      <p:ext uri="{BB962C8B-B14F-4D97-AF65-F5344CB8AC3E}">
        <p14:creationId xmlns:p14="http://schemas.microsoft.com/office/powerpoint/2010/main" val="152875295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4525963"/>
          </a:xfrm>
        </p:spPr>
        <p:txBody>
          <a:bodyPr/>
          <a:lstStyle/>
          <a:p>
            <a:r>
              <a:rPr lang="en-US" sz="2800" dirty="0" smtClean="0"/>
              <a:t>French Revolution was internal disagreement over leadership of the country, decide course of country’s policy, while Spanish American Revolutions were against foreign rule</a:t>
            </a:r>
          </a:p>
          <a:p>
            <a:r>
              <a:rPr lang="en-US" sz="2800" dirty="0" smtClean="0"/>
              <a:t>Initial leaders of the French Revolution were killed or replaced by further generations of French Revolutionaries, while Spanish American Revolution only sought to remove the Spanish from power</a:t>
            </a:r>
          </a:p>
          <a:p>
            <a:r>
              <a:rPr lang="en-US" sz="2800" dirty="0" smtClean="0"/>
              <a:t>France was strengthened by revolution, Spain was weakened by revolution</a:t>
            </a:r>
          </a:p>
          <a:p>
            <a:endParaRPr lang="en-US" dirty="0"/>
          </a:p>
        </p:txBody>
      </p:sp>
      <p:sp>
        <p:nvSpPr>
          <p:cNvPr id="3" name="Title 2"/>
          <p:cNvSpPr>
            <a:spLocks noGrp="1"/>
          </p:cNvSpPr>
          <p:nvPr>
            <p:ph type="title"/>
          </p:nvPr>
        </p:nvSpPr>
        <p:spPr>
          <a:xfrm>
            <a:off x="0" y="0"/>
            <a:ext cx="9144000" cy="1676400"/>
          </a:xfrm>
        </p:spPr>
        <p:txBody>
          <a:bodyPr>
            <a:normAutofit fontScale="90000"/>
          </a:bodyPr>
          <a:lstStyle/>
          <a:p>
            <a:pPr algn="ctr"/>
            <a:r>
              <a:rPr lang="en-US" b="1" dirty="0" smtClean="0">
                <a:effectLst>
                  <a:outerShdw blurRad="38100" dist="38100" dir="2700000" algn="tl">
                    <a:srgbClr val="000000">
                      <a:alpha val="43137"/>
                    </a:srgbClr>
                  </a:outerShdw>
                </a:effectLst>
              </a:rPr>
              <a:t>Differences between Spanish </a:t>
            </a:r>
            <a:r>
              <a:rPr lang="en-US" b="1" dirty="0">
                <a:effectLst>
                  <a:outerShdw blurRad="38100" dist="38100" dir="2700000" algn="tl">
                    <a:srgbClr val="000000">
                      <a:alpha val="43137"/>
                    </a:srgbClr>
                  </a:outerShdw>
                </a:effectLst>
              </a:rPr>
              <a:t>American </a:t>
            </a:r>
            <a:r>
              <a:rPr lang="en-US" b="1" dirty="0" smtClean="0">
                <a:effectLst>
                  <a:outerShdw blurRad="38100" dist="38100" dir="2700000" algn="tl">
                    <a:srgbClr val="000000">
                      <a:alpha val="43137"/>
                    </a:srgbClr>
                  </a:outerShdw>
                </a:effectLst>
              </a:rPr>
              <a:t>Revolutions </a:t>
            </a:r>
            <a:r>
              <a:rPr lang="en-US" b="1" dirty="0">
                <a:effectLst>
                  <a:outerShdw blurRad="38100" dist="38100" dir="2700000" algn="tl">
                    <a:srgbClr val="000000">
                      <a:alpha val="43137"/>
                    </a:srgbClr>
                  </a:outerShdw>
                </a:effectLst>
              </a:rPr>
              <a:t>and French Revolution</a:t>
            </a:r>
          </a:p>
        </p:txBody>
      </p:sp>
    </p:spTree>
    <p:extLst>
      <p:ext uri="{BB962C8B-B14F-4D97-AF65-F5344CB8AC3E}">
        <p14:creationId xmlns:p14="http://schemas.microsoft.com/office/powerpoint/2010/main" val="4177210096"/>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smtClean="0"/>
          </a:p>
        </p:txBody>
      </p:sp>
      <p:sp>
        <p:nvSpPr>
          <p:cNvPr id="8195" name="Content Placeholder 2"/>
          <p:cNvSpPr>
            <a:spLocks noGrp="1"/>
          </p:cNvSpPr>
          <p:nvPr>
            <p:ph idx="1"/>
          </p:nvPr>
        </p:nvSpPr>
        <p:spPr/>
        <p:txBody>
          <a:bodyPr/>
          <a:lstStyle/>
          <a:p>
            <a:endParaRPr lang="en-US" altLang="en-US" dirty="0" smtClean="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38125"/>
            <a:ext cx="850582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p:spPr>
        <p:txBody>
          <a:bodyPr/>
          <a:lstStyle/>
          <a:p>
            <a:pPr eaLnBrk="1" hangingPunct="1"/>
            <a:r>
              <a:rPr lang="en-US" altLang="en-US" sz="4000" b="1" smtClean="0"/>
              <a:t>Problems facing the New Nations</a:t>
            </a:r>
          </a:p>
        </p:txBody>
      </p:sp>
      <p:sp>
        <p:nvSpPr>
          <p:cNvPr id="33795" name="Rectangle 3"/>
          <p:cNvSpPr>
            <a:spLocks noGrp="1" noChangeArrowheads="1"/>
          </p:cNvSpPr>
          <p:nvPr>
            <p:ph type="body" idx="1"/>
          </p:nvPr>
        </p:nvSpPr>
        <p:spPr>
          <a:xfrm>
            <a:off x="0" y="533400"/>
            <a:ext cx="9144000" cy="6324600"/>
          </a:xfrm>
        </p:spPr>
        <p:txBody>
          <a:bodyPr/>
          <a:lstStyle/>
          <a:p>
            <a:pPr eaLnBrk="1" hangingPunct="1">
              <a:lnSpc>
                <a:spcPct val="80000"/>
              </a:lnSpc>
            </a:pPr>
            <a:r>
              <a:rPr lang="en-US" altLang="en-US" sz="3600" dirty="0" smtClean="0"/>
              <a:t>Social Inequalities – </a:t>
            </a:r>
            <a:r>
              <a:rPr lang="en-US" altLang="en-US" dirty="0" smtClean="0"/>
              <a:t>Creoles, Indians, Mestizos, Mulattoes, Slaves all equal? Women?</a:t>
            </a:r>
          </a:p>
          <a:p>
            <a:pPr eaLnBrk="1" hangingPunct="1">
              <a:lnSpc>
                <a:spcPct val="80000"/>
              </a:lnSpc>
            </a:pPr>
            <a:r>
              <a:rPr lang="en-US" altLang="en-US" sz="3600" dirty="0" smtClean="0"/>
              <a:t>The role of the Catholic Church – </a:t>
            </a:r>
            <a:r>
              <a:rPr lang="en-US" altLang="en-US" dirty="0" smtClean="0"/>
              <a:t>Inclusion of other religions? Control of church over society?</a:t>
            </a:r>
          </a:p>
          <a:p>
            <a:pPr eaLnBrk="1" hangingPunct="1">
              <a:lnSpc>
                <a:spcPct val="80000"/>
              </a:lnSpc>
            </a:pPr>
            <a:r>
              <a:rPr lang="en-US" altLang="en-US" sz="3600" dirty="0" smtClean="0"/>
              <a:t>Political Representation – </a:t>
            </a:r>
            <a:r>
              <a:rPr lang="en-US" altLang="en-US" dirty="0" smtClean="0"/>
              <a:t>Republic or not? Centralists, Federalists, Liberal, Conservative?</a:t>
            </a:r>
          </a:p>
          <a:p>
            <a:pPr eaLnBrk="1" hangingPunct="1">
              <a:lnSpc>
                <a:spcPct val="80000"/>
              </a:lnSpc>
            </a:pPr>
            <a:r>
              <a:rPr lang="en-US" altLang="en-US" sz="3600" dirty="0" smtClean="0"/>
              <a:t>Regionalism – </a:t>
            </a:r>
            <a:r>
              <a:rPr lang="en-US" altLang="en-US" dirty="0" smtClean="0"/>
              <a:t>18 Separate Nations</a:t>
            </a:r>
            <a:endParaRPr lang="en-US" altLang="en-US" sz="3600" dirty="0" smtClean="0"/>
          </a:p>
          <a:p>
            <a:pPr eaLnBrk="1" hangingPunct="1">
              <a:lnSpc>
                <a:spcPct val="80000"/>
              </a:lnSpc>
            </a:pPr>
            <a:r>
              <a:rPr lang="en-US" altLang="en-US" sz="3600" dirty="0" smtClean="0"/>
              <a:t>Economic Stagnation – </a:t>
            </a:r>
            <a:r>
              <a:rPr lang="en-US" altLang="en-US" dirty="0" smtClean="0"/>
              <a:t>Dependency upon foreign markets reinforcing colonial dependency? </a:t>
            </a:r>
          </a:p>
          <a:p>
            <a:pPr eaLnBrk="1" hangingPunct="1">
              <a:lnSpc>
                <a:spcPct val="80000"/>
              </a:lnSpc>
            </a:pPr>
            <a:r>
              <a:rPr lang="en-US" altLang="en-US" sz="3600" dirty="0" smtClean="0"/>
              <a:t>Foreign Intervention – </a:t>
            </a:r>
            <a:r>
              <a:rPr lang="en-US" altLang="en-US" dirty="0" smtClean="0"/>
              <a:t>Europeans and the United States? What were their reasons?</a:t>
            </a:r>
          </a:p>
          <a:p>
            <a:pPr eaLnBrk="1" hangingPunct="1">
              <a:lnSpc>
                <a:spcPct val="80000"/>
              </a:lnSpc>
              <a:buFontTx/>
              <a:buNone/>
            </a:pPr>
            <a:endParaRPr lang="en-US" altLang="en-US" sz="36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sp>
        <p:nvSpPr>
          <p:cNvPr id="34819" name="Content Placeholder 2"/>
          <p:cNvSpPr>
            <a:spLocks noGrp="1"/>
          </p:cNvSpPr>
          <p:nvPr>
            <p:ph idx="1"/>
          </p:nvPr>
        </p:nvSpPr>
        <p:spPr/>
        <p:txBody>
          <a:bodyPr/>
          <a:lstStyle/>
          <a:p>
            <a:endParaRPr lang="en-US" altLang="en-US" smtClean="0"/>
          </a:p>
        </p:txBody>
      </p:sp>
      <p:pic>
        <p:nvPicPr>
          <p:cNvPr id="348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304800"/>
            <a:ext cx="84867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TEA"/>
          <p:cNvPicPr>
            <a:picLocks noChangeAspect="1" noChangeArrowheads="1"/>
          </p:cNvPicPr>
          <p:nvPr/>
        </p:nvPicPr>
        <p:blipFill>
          <a:blip r:embed="rId2">
            <a:extLst>
              <a:ext uri="{28A0092B-C50C-407E-A947-70E740481C1C}">
                <a14:useLocalDpi xmlns:a14="http://schemas.microsoft.com/office/drawing/2010/main" val="0"/>
              </a:ext>
            </a:extLst>
          </a:blip>
          <a:srcRect l="4921" t="2361" r="3281" b="3542"/>
          <a:stretch>
            <a:fillRect/>
          </a:stretch>
        </p:blipFill>
        <p:spPr bwMode="auto">
          <a:xfrm>
            <a:off x="2362200" y="228600"/>
            <a:ext cx="4445000" cy="6324600"/>
          </a:xfrm>
          <a:prstGeom prst="rect">
            <a:avLst/>
          </a:prstGeom>
          <a:noFill/>
          <a:ln w="25400">
            <a:solidFill>
              <a:srgbClr val="045F9C"/>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5"/>
          <p:cNvSpPr txBox="1">
            <a:spLocks noChangeArrowheads="1"/>
          </p:cNvSpPr>
          <p:nvPr/>
        </p:nvSpPr>
        <p:spPr bwMode="auto">
          <a:xfrm>
            <a:off x="2667000" y="6324600"/>
            <a:ext cx="3810000" cy="304800"/>
          </a:xfrm>
          <a:prstGeom prst="rect">
            <a:avLst/>
          </a:prstGeom>
          <a:solidFill>
            <a:srgbClr val="045F9C"/>
          </a:solidFill>
          <a:ln>
            <a:noFill/>
          </a:ln>
          <a:effectLst/>
          <a:extLst>
            <a:ext uri="{91240B29-F687-4F45-9708-019B960494DF}">
              <a14:hiddenLine xmlns:a14="http://schemas.microsoft.com/office/drawing/2010/main" w="9525">
                <a:solidFill>
                  <a:srgbClr val="CB2E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a:solidFill>
                  <a:schemeClr val="bg1"/>
                </a:solidFill>
                <a:latin typeface="Times New Roman" panose="02020603050405020304" pitchFamily="18" charset="0"/>
              </a:rPr>
              <a:t>Independent States of Latin America in 1830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 name="Group 102"/>
          <p:cNvGraphicFramePr>
            <a:graphicFrameLocks noGrp="1"/>
          </p:cNvGraphicFramePr>
          <p:nvPr>
            <p:ph idx="1"/>
          </p:nvPr>
        </p:nvGraphicFramePr>
        <p:xfrm>
          <a:off x="0" y="533400"/>
          <a:ext cx="9144000" cy="5589588"/>
        </p:xfrm>
        <a:graphic>
          <a:graphicData uri="http://schemas.openxmlformats.org/drawingml/2006/table">
            <a:tbl>
              <a:tblPr/>
              <a:tblGrid>
                <a:gridCol w="1563688"/>
                <a:gridCol w="2265362"/>
                <a:gridCol w="2814638"/>
                <a:gridCol w="2500312"/>
              </a:tblGrid>
              <a:tr h="5381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Haiti</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Mexico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Brazil</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97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Political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Political upheaval and revolutionary model were disdained by all other Latin American colonies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Political Instability by caudillos and autocrats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Santa Anna, Benito Juarez, Emperor Maximilian (Austrian)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Warfare disrupts economy such as the Mexican American War</a:t>
                      </a:r>
                      <a:endParaRPr kumimoji="0" lang="en-US"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Liberalism to Monarchist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Regional revolts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Bloodless revolt in 1889 deposes Emperor to a republic</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Economic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Colonial economic dependency – cash crops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Misdistribution of land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Vast numbers of poor in the approx. 7 million people</a:t>
                      </a:r>
                      <a:endParaRPr kumimoji="0" lang="en-US"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Economic hardships in backlands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Misdistribution of land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Fazendas – coffee plantations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3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Social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Reversal of social class structure!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Social status of Indians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Problems with education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Power of the Catholic Church</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Intensification of slavery, not outlawed until 1888</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Immigration from Europe</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More and Less Developed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916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dirty="0" smtClean="0"/>
          </a:p>
        </p:txBody>
      </p:sp>
      <p:sp>
        <p:nvSpPr>
          <p:cNvPr id="9219" name="Content Placeholder 2"/>
          <p:cNvSpPr>
            <a:spLocks noGrp="1"/>
          </p:cNvSpPr>
          <p:nvPr>
            <p:ph idx="1"/>
          </p:nvPr>
        </p:nvSpPr>
        <p:spPr/>
        <p:txBody>
          <a:bodyPr/>
          <a:lstStyle/>
          <a:p>
            <a:endParaRPr lang="en-US" altLang="en-US" dirty="0" smtClean="0"/>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00025"/>
            <a:ext cx="8543925"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dirty="0" smtClean="0"/>
          </a:p>
        </p:txBody>
      </p:sp>
      <p:sp>
        <p:nvSpPr>
          <p:cNvPr id="10243" name="Content Placeholder 2"/>
          <p:cNvSpPr>
            <a:spLocks noGrp="1"/>
          </p:cNvSpPr>
          <p:nvPr>
            <p:ph idx="1"/>
          </p:nvPr>
        </p:nvSpPr>
        <p:spPr/>
        <p:txBody>
          <a:bodyPr/>
          <a:lstStyle/>
          <a:p>
            <a:endParaRPr lang="en-US" altLang="en-US" dirty="0" smtClean="0"/>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42888"/>
            <a:ext cx="848677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dirty="0" smtClean="0"/>
          </a:p>
        </p:txBody>
      </p:sp>
      <p:sp>
        <p:nvSpPr>
          <p:cNvPr id="11267" name="Content Placeholder 2"/>
          <p:cNvSpPr>
            <a:spLocks noGrp="1"/>
          </p:cNvSpPr>
          <p:nvPr>
            <p:ph idx="1"/>
          </p:nvPr>
        </p:nvSpPr>
        <p:spPr/>
        <p:txBody>
          <a:bodyPr/>
          <a:lstStyle/>
          <a:p>
            <a:endParaRPr lang="en-US" altLang="en-US" dirty="0" smtClean="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57175"/>
            <a:ext cx="8505825"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b="1" dirty="0" smtClean="0"/>
              <a:t>Why did Latin American colonies want independence?</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dirty="0" smtClean="0"/>
              <a:t>Creoles (American born whites in colonies) began to question European colonial policies.</a:t>
            </a:r>
          </a:p>
          <a:p>
            <a:pPr eaLnBrk="1" hangingPunct="1">
              <a:lnSpc>
                <a:spcPct val="90000"/>
              </a:lnSpc>
            </a:pPr>
            <a:r>
              <a:rPr lang="en-US" altLang="en-US" dirty="0" smtClean="0"/>
              <a:t>The non-Creole, non-European majority resented European colonial government.</a:t>
            </a:r>
          </a:p>
          <a:p>
            <a:pPr eaLnBrk="1" hangingPunct="1">
              <a:lnSpc>
                <a:spcPct val="90000"/>
              </a:lnSpc>
            </a:pPr>
            <a:r>
              <a:rPr lang="en-US" altLang="en-US" dirty="0" smtClean="0"/>
              <a:t>But due to class differences, actual movements in Latin America do not begin until movements in Europe prompt action in the colonies.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dirty="0" smtClean="0"/>
          </a:p>
        </p:txBody>
      </p:sp>
      <p:sp>
        <p:nvSpPr>
          <p:cNvPr id="13315" name="Content Placeholder 2"/>
          <p:cNvSpPr>
            <a:spLocks noGrp="1"/>
          </p:cNvSpPr>
          <p:nvPr>
            <p:ph idx="1"/>
          </p:nvPr>
        </p:nvSpPr>
        <p:spPr/>
        <p:txBody>
          <a:bodyPr/>
          <a:lstStyle/>
          <a:p>
            <a:endParaRPr lang="en-US" altLang="en-US" dirty="0"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38125"/>
            <a:ext cx="848677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1547</Words>
  <Application>Microsoft Office PowerPoint</Application>
  <PresentationFormat>On-screen Show (4:3)</PresentationFormat>
  <Paragraphs>126</Paragraphs>
  <Slides>44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 Latin American colonies want independence?</vt:lpstr>
      <vt:lpstr>PowerPoint Presentation</vt:lpstr>
      <vt:lpstr>Causes of Political Change</vt:lpstr>
      <vt:lpstr>PowerPoint Presentation</vt:lpstr>
      <vt:lpstr>Haiti</vt:lpstr>
      <vt:lpstr>PowerPoint Presentation</vt:lpstr>
      <vt:lpstr>Toussaint L’ouverture  </vt:lpstr>
      <vt:lpstr>Similarities of Spanish American Revolution and Haitian Revolution</vt:lpstr>
      <vt:lpstr>PowerPoint Presentation</vt:lpstr>
      <vt:lpstr>PowerPoint Presentation</vt:lpstr>
      <vt:lpstr>Simon Bolivar </vt:lpstr>
      <vt:lpstr>Francesco de Miranda</vt:lpstr>
      <vt:lpstr>Goals of the Venezuelan Revolutionaries</vt:lpstr>
      <vt:lpstr>Results of the Venezuelan Revolution</vt:lpstr>
      <vt:lpstr>Similarities between Venezuelan Revolution and American Revolution</vt:lpstr>
      <vt:lpstr>Differences between Venezuelan Revolution and American Revolution</vt:lpstr>
      <vt:lpstr>PowerPoint Presentation</vt:lpstr>
      <vt:lpstr>Brazil</vt:lpstr>
      <vt:lpstr>PowerPoint Presentation</vt:lpstr>
      <vt:lpstr>PowerPoint Presentation</vt:lpstr>
      <vt:lpstr>PowerPoint Presentation</vt:lpstr>
      <vt:lpstr>Mexico</vt:lpstr>
      <vt:lpstr>Mexican Independence</vt:lpstr>
      <vt:lpstr>Results of Mexican Revolution</vt:lpstr>
      <vt:lpstr>Mexican Territorial Disputes</vt:lpstr>
      <vt:lpstr>Mexican Revolution</vt:lpstr>
      <vt:lpstr>PowerPoint Presentation</vt:lpstr>
      <vt:lpstr>Similarities between Mexican Revolution and American Revolution</vt:lpstr>
      <vt:lpstr>Differences between Mexican Revolution and American Revolution</vt:lpstr>
      <vt:lpstr>Differences between Spanish American Revolution and Haitian Revolution</vt:lpstr>
      <vt:lpstr>Similarities of Spanish American Revolution and French Revolution</vt:lpstr>
      <vt:lpstr>Differences between Spanish American Revolutions and French Revolution</vt:lpstr>
      <vt:lpstr>Problems facing the New Nations</vt:lpstr>
      <vt:lpstr>PowerPoint Presentation</vt:lpstr>
      <vt:lpstr>PowerPoint Presentation</vt:lpstr>
      <vt:lpstr>PowerPoint Presentation</vt:lpstr>
      <vt:lpstr>PowerPoint Presentation</vt:lpstr>
    </vt:vector>
  </TitlesOfParts>
  <Company>Cypress Fairbanks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24 The Consolidation of Latin America</dc:title>
  <dc:creator>cfisd</dc:creator>
  <cp:lastModifiedBy>VERONICA OLIVER</cp:lastModifiedBy>
  <cp:revision>31</cp:revision>
  <cp:lastPrinted>2015-02-24T13:57:20Z</cp:lastPrinted>
  <dcterms:created xsi:type="dcterms:W3CDTF">2009-02-22T20:19:11Z</dcterms:created>
  <dcterms:modified xsi:type="dcterms:W3CDTF">2015-02-24T13:57:21Z</dcterms:modified>
</cp:coreProperties>
</file>