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9" autoAdjust="0"/>
    <p:restoredTop sz="94660"/>
  </p:normalViewPr>
  <p:slideViewPr>
    <p:cSldViewPr snapToGrid="0">
      <p:cViewPr varScale="1">
        <p:scale>
          <a:sx n="29" d="100"/>
          <a:sy n="29" d="100"/>
        </p:scale>
        <p:origin x="78" y="10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FA13F5-AAF1-40F8-B275-5C04B5CCDA6D}"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10CB9A0-731A-40F9-AA32-BA869FC6E285}" type="slidenum">
              <a:rPr lang="en-US" smtClean="0"/>
              <a:t>‹#›</a:t>
            </a:fld>
            <a:endParaRPr lang="en-US"/>
          </a:p>
        </p:txBody>
      </p:sp>
    </p:spTree>
    <p:extLst>
      <p:ext uri="{BB962C8B-B14F-4D97-AF65-F5344CB8AC3E}">
        <p14:creationId xmlns:p14="http://schemas.microsoft.com/office/powerpoint/2010/main" val="1315211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A13F5-AAF1-40F8-B275-5C04B5CCDA6D}"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264968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A13F5-AAF1-40F8-B275-5C04B5CCDA6D}"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4067190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FA13F5-AAF1-40F8-B275-5C04B5CCDA6D}" type="datetimeFigureOut">
              <a:rPr lang="en-US" smtClean="0"/>
              <a:t>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920322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98FA13F5-AAF1-40F8-B275-5C04B5CCDA6D}" type="datetimeFigureOut">
              <a:rPr lang="en-US" smtClean="0"/>
              <a:t>2/26/2015</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10CB9A0-731A-40F9-AA32-BA869FC6E285}" type="slidenum">
              <a:rPr lang="en-US" smtClean="0"/>
              <a:t>‹#›</a:t>
            </a:fld>
            <a:endParaRPr lang="en-US"/>
          </a:p>
        </p:txBody>
      </p:sp>
    </p:spTree>
    <p:extLst>
      <p:ext uri="{BB962C8B-B14F-4D97-AF65-F5344CB8AC3E}">
        <p14:creationId xmlns:p14="http://schemas.microsoft.com/office/powerpoint/2010/main" val="4045784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FA13F5-AAF1-40F8-B275-5C04B5CCDA6D}"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1898350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FA13F5-AAF1-40F8-B275-5C04B5CCDA6D}" type="datetimeFigureOut">
              <a:rPr lang="en-US" smtClean="0"/>
              <a:t>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295125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FA13F5-AAF1-40F8-B275-5C04B5CCDA6D}" type="datetimeFigureOut">
              <a:rPr lang="en-US" smtClean="0"/>
              <a:t>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807545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A13F5-AAF1-40F8-B275-5C04B5CCDA6D}" type="datetimeFigureOut">
              <a:rPr lang="en-US" smtClean="0"/>
              <a:t>2/26/2015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1171740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A13F5-AAF1-40F8-B275-5C04B5CCDA6D}" type="datetimeFigureOut">
              <a:rPr lang="en-US" smtClean="0"/>
              <a:t>2/26/2015</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3794222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FA13F5-AAF1-40F8-B275-5C04B5CCDA6D}" type="datetimeFigureOut">
              <a:rPr lang="en-US" smtClean="0"/>
              <a:t>2/26/2015</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10CB9A0-731A-40F9-AA32-BA869FC6E285}" type="slidenum">
              <a:rPr lang="en-US" smtClean="0"/>
              <a:t>‹#›</a:t>
            </a:fld>
            <a:endParaRPr lang="en-US"/>
          </a:p>
        </p:txBody>
      </p:sp>
    </p:spTree>
    <p:extLst>
      <p:ext uri="{BB962C8B-B14F-4D97-AF65-F5344CB8AC3E}">
        <p14:creationId xmlns:p14="http://schemas.microsoft.com/office/powerpoint/2010/main" val="322851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8FA13F5-AAF1-40F8-B275-5C04B5CCDA6D}" type="datetimeFigureOut">
              <a:rPr lang="en-US" smtClean="0"/>
              <a:t>2/26/2015</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10CB9A0-731A-40F9-AA32-BA869FC6E285}" type="slidenum">
              <a:rPr lang="en-US" smtClean="0"/>
              <a:t>‹#›</a:t>
            </a:fld>
            <a:endParaRPr lang="en-US"/>
          </a:p>
        </p:txBody>
      </p:sp>
    </p:spTree>
    <p:extLst>
      <p:ext uri="{BB962C8B-B14F-4D97-AF65-F5344CB8AC3E}">
        <p14:creationId xmlns:p14="http://schemas.microsoft.com/office/powerpoint/2010/main" val="3790714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Agriculture &amp; Industrialization</a:t>
            </a:r>
            <a:endParaRPr lang="en-US" dirty="0"/>
          </a:p>
        </p:txBody>
      </p:sp>
      <p:sp>
        <p:nvSpPr>
          <p:cNvPr id="5" name="Subtitle 4"/>
          <p:cNvSpPr>
            <a:spLocks noGrp="1"/>
          </p:cNvSpPr>
          <p:nvPr>
            <p:ph type="subTitle" idx="1"/>
          </p:nvPr>
        </p:nvSpPr>
        <p:spPr/>
        <p:txBody>
          <a:bodyPr/>
          <a:lstStyle/>
          <a:p>
            <a:r>
              <a:rPr lang="en-US" dirty="0" smtClean="0"/>
              <a:t>Cy - Ranch</a:t>
            </a:r>
            <a:endParaRPr lang="en-US" dirty="0"/>
          </a:p>
        </p:txBody>
      </p:sp>
    </p:spTree>
    <p:extLst>
      <p:ext uri="{BB962C8B-B14F-4D97-AF65-F5344CB8AC3E}">
        <p14:creationId xmlns:p14="http://schemas.microsoft.com/office/powerpoint/2010/main" val="3760900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35200" y="2608676"/>
            <a:ext cx="5960533" cy="1382437"/>
          </a:xfrm>
        </p:spPr>
        <p:txBody>
          <a:bodyPr>
            <a:normAutofit fontScale="90000"/>
          </a:bodyPr>
          <a:lstStyle/>
          <a:p>
            <a:r>
              <a:rPr lang="en-US" b="1" u="sng" dirty="0"/>
              <a:t>The Enclosure System</a:t>
            </a:r>
            <a:r>
              <a:rPr lang="en-US" b="1" dirty="0"/>
              <a:t>: </a:t>
            </a:r>
            <a:r>
              <a:rPr lang="en-US" dirty="0"/>
              <a:t/>
            </a:r>
            <a:br>
              <a:rPr lang="en-US" dirty="0"/>
            </a:br>
            <a:endParaRPr lang="en-US" dirty="0"/>
          </a:p>
        </p:txBody>
      </p:sp>
      <p:sp>
        <p:nvSpPr>
          <p:cNvPr id="5" name="Text Placeholder 4"/>
          <p:cNvSpPr>
            <a:spLocks noGrp="1"/>
          </p:cNvSpPr>
          <p:nvPr>
            <p:ph type="body" idx="1"/>
          </p:nvPr>
        </p:nvSpPr>
        <p:spPr>
          <a:xfrm>
            <a:off x="0" y="4876800"/>
            <a:ext cx="12192000" cy="1981200"/>
          </a:xfrm>
        </p:spPr>
        <p:txBody>
          <a:bodyPr>
            <a:noAutofit/>
          </a:bodyPr>
          <a:lstStyle/>
          <a:p>
            <a:r>
              <a:rPr lang="en-US" sz="3600" b="1" dirty="0" smtClean="0"/>
              <a:t>During </a:t>
            </a:r>
            <a:r>
              <a:rPr lang="en-US" sz="3600" b="1" dirty="0"/>
              <a:t>the 1700s, the open-field system of cultivation gave way to enclosed farms.  Fields were fenced off and planted with crops that could be sold for large profits.  Peasant farmers had less access to land. </a:t>
            </a:r>
            <a:endParaRPr lang="en-US" sz="3600" dirty="0"/>
          </a:p>
        </p:txBody>
      </p:sp>
      <p:pic>
        <p:nvPicPr>
          <p:cNvPr id="1026" name="Picture 1" descr="http://3.bp.blogspot.com/_QSpSsN5_pnI/ScV_lj2BKPI/AAAAAAAABGQ/NKY8VsY-dC4/s400/rockw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73067" y="1339604"/>
            <a:ext cx="2945871" cy="3148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5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1225296"/>
            <a:ext cx="5588339" cy="3520440"/>
          </a:xfrm>
        </p:spPr>
        <p:txBody>
          <a:bodyPr>
            <a:normAutofit fontScale="90000"/>
          </a:bodyPr>
          <a:lstStyle/>
          <a:p>
            <a:r>
              <a:rPr lang="en-US" b="1" u="sng" dirty="0"/>
              <a:t>No More Fallow Fields:</a:t>
            </a:r>
            <a:r>
              <a:rPr lang="en-US" dirty="0"/>
              <a:t/>
            </a:r>
            <a:br>
              <a:rPr lang="en-US" dirty="0"/>
            </a:br>
            <a:endParaRPr lang="en-US" dirty="0"/>
          </a:p>
        </p:txBody>
      </p:sp>
      <p:sp>
        <p:nvSpPr>
          <p:cNvPr id="3" name="Text Placeholder 2"/>
          <p:cNvSpPr>
            <a:spLocks noGrp="1"/>
          </p:cNvSpPr>
          <p:nvPr>
            <p:ph type="body" idx="1"/>
          </p:nvPr>
        </p:nvSpPr>
        <p:spPr>
          <a:xfrm>
            <a:off x="0" y="4745736"/>
            <a:ext cx="12192000" cy="2112264"/>
          </a:xfrm>
        </p:spPr>
        <p:txBody>
          <a:bodyPr>
            <a:normAutofit/>
          </a:bodyPr>
          <a:lstStyle/>
          <a:p>
            <a:pPr algn="ctr"/>
            <a:r>
              <a:rPr lang="en-US" sz="3600" b="1" dirty="0" smtClean="0"/>
              <a:t>When </a:t>
            </a:r>
            <a:r>
              <a:rPr lang="en-US" sz="3600" b="1" dirty="0"/>
              <a:t>turnips and clover were planted, the soil was replenished.  So, rather than letting a field lay fallow, farmers could periodically replace wheat and barley crops with turnips and clover. </a:t>
            </a:r>
            <a:endParaRPr lang="en-US" sz="3600" dirty="0"/>
          </a:p>
        </p:txBody>
      </p:sp>
      <p:pic>
        <p:nvPicPr>
          <p:cNvPr id="2051" name="Picture 7" descr="http://www.tinkersgardens.com/newweb/site_images/turnips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4266" y="695611"/>
            <a:ext cx="4469871" cy="37874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3912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1225296"/>
            <a:ext cx="4470739" cy="3520440"/>
          </a:xfrm>
        </p:spPr>
        <p:txBody>
          <a:bodyPr/>
          <a:lstStyle/>
          <a:p>
            <a:r>
              <a:rPr lang="en-US" b="1" u="sng" dirty="0"/>
              <a:t>The Seed Drill: </a:t>
            </a:r>
            <a:r>
              <a:rPr lang="en-US" dirty="0"/>
              <a:t/>
            </a:r>
            <a:br>
              <a:rPr lang="en-US" dirty="0"/>
            </a:br>
            <a:endParaRPr lang="en-US" dirty="0"/>
          </a:p>
        </p:txBody>
      </p:sp>
      <p:sp>
        <p:nvSpPr>
          <p:cNvPr id="3" name="Text Placeholder 2"/>
          <p:cNvSpPr>
            <a:spLocks noGrp="1"/>
          </p:cNvSpPr>
          <p:nvPr>
            <p:ph type="body" idx="1"/>
          </p:nvPr>
        </p:nvSpPr>
        <p:spPr>
          <a:xfrm>
            <a:off x="0" y="4745737"/>
            <a:ext cx="12192000" cy="2112264"/>
          </a:xfrm>
        </p:spPr>
        <p:txBody>
          <a:bodyPr>
            <a:noAutofit/>
          </a:bodyPr>
          <a:lstStyle/>
          <a:p>
            <a:r>
              <a:rPr lang="en-US" sz="3600" b="1" dirty="0" smtClean="0"/>
              <a:t>Scattering </a:t>
            </a:r>
            <a:r>
              <a:rPr lang="en-US" sz="3600" b="1" dirty="0"/>
              <a:t>seeds on the ground was wasteful.  Some seeds did not take root.  The seed drill was invented in 1701. It allowed farmers to sow seeds in well-spaced rows.  This invention led to the </a:t>
            </a:r>
            <a:endParaRPr lang="en-US" sz="3600" dirty="0"/>
          </a:p>
        </p:txBody>
      </p:sp>
      <p:pic>
        <p:nvPicPr>
          <p:cNvPr id="3074" name="Picture 13" descr="http://www.sciencemuseum.org.uk/images/object_images/535x535/103013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37867" y="643468"/>
            <a:ext cx="5351070" cy="386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814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7128" y="1225296"/>
            <a:ext cx="6502739" cy="3520440"/>
          </a:xfrm>
        </p:spPr>
        <p:txBody>
          <a:bodyPr/>
          <a:lstStyle/>
          <a:p>
            <a:r>
              <a:rPr lang="en-US" b="1" u="sng" dirty="0"/>
              <a:t>Stock Breeding:</a:t>
            </a:r>
            <a:r>
              <a:rPr lang="en-US" dirty="0"/>
              <a:t/>
            </a:r>
            <a:br>
              <a:rPr lang="en-US" dirty="0"/>
            </a:br>
            <a:endParaRPr lang="en-US" dirty="0"/>
          </a:p>
        </p:txBody>
      </p:sp>
      <p:sp>
        <p:nvSpPr>
          <p:cNvPr id="3" name="Text Placeholder 2"/>
          <p:cNvSpPr>
            <a:spLocks noGrp="1"/>
          </p:cNvSpPr>
          <p:nvPr>
            <p:ph type="body" idx="1"/>
          </p:nvPr>
        </p:nvSpPr>
        <p:spPr>
          <a:xfrm>
            <a:off x="0" y="4745736"/>
            <a:ext cx="12192000" cy="2112264"/>
          </a:xfrm>
        </p:spPr>
        <p:txBody>
          <a:bodyPr>
            <a:noAutofit/>
          </a:bodyPr>
          <a:lstStyle/>
          <a:p>
            <a:r>
              <a:rPr lang="en-US" sz="3600" b="1" dirty="0" smtClean="0"/>
              <a:t>Agriculturalists </a:t>
            </a:r>
            <a:r>
              <a:rPr lang="en-US" sz="3600" b="1" dirty="0"/>
              <a:t>wanted to improve the breeding of sheep and oxen.  By improving the breeding of animals, healthier animals were born.  This increased the production </a:t>
            </a:r>
            <a:r>
              <a:rPr lang="en-US" sz="3600" b="1" dirty="0" smtClean="0"/>
              <a:t>&amp; </a:t>
            </a:r>
            <a:r>
              <a:rPr lang="en-US" sz="3600" b="1" dirty="0"/>
              <a:t>quality of meat and wool.</a:t>
            </a:r>
            <a:endParaRPr lang="en-US" sz="3600" dirty="0"/>
          </a:p>
        </p:txBody>
      </p:sp>
      <p:pic>
        <p:nvPicPr>
          <p:cNvPr id="4098" name="Picture 2" descr="ballen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03587" y="303957"/>
            <a:ext cx="4166320" cy="4441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1419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3928" y="0"/>
            <a:ext cx="9281160" cy="3520440"/>
          </a:xfrm>
        </p:spPr>
        <p:txBody>
          <a:bodyPr>
            <a:noAutofit/>
          </a:bodyPr>
          <a:lstStyle/>
          <a:p>
            <a:r>
              <a:rPr lang="en-US" sz="5400" b="1" u="sng" dirty="0"/>
              <a:t>Increased Production and a Decreased Need for Agricultural Workers:</a:t>
            </a:r>
            <a:r>
              <a:rPr lang="en-US" sz="5400" dirty="0"/>
              <a:t/>
            </a:r>
            <a:br>
              <a:rPr lang="en-US" sz="5400" dirty="0"/>
            </a:br>
            <a:endParaRPr lang="en-US" sz="5400" dirty="0"/>
          </a:p>
        </p:txBody>
      </p:sp>
      <p:sp>
        <p:nvSpPr>
          <p:cNvPr id="3" name="Text Placeholder 2"/>
          <p:cNvSpPr>
            <a:spLocks noGrp="1"/>
          </p:cNvSpPr>
          <p:nvPr>
            <p:ph type="body" idx="1"/>
          </p:nvPr>
        </p:nvSpPr>
        <p:spPr>
          <a:xfrm>
            <a:off x="0" y="3217333"/>
            <a:ext cx="12192000" cy="3640668"/>
          </a:xfrm>
        </p:spPr>
        <p:txBody>
          <a:bodyPr>
            <a:noAutofit/>
          </a:bodyPr>
          <a:lstStyle/>
          <a:p>
            <a:r>
              <a:rPr lang="en-US" sz="3600" b="1" dirty="0"/>
              <a:t>As agricultural production increased due to new inventions and new methods of farming, the need for agricultural workers decreased. </a:t>
            </a:r>
            <a:endParaRPr lang="en-US" sz="3600" b="1" dirty="0" smtClean="0"/>
          </a:p>
          <a:p>
            <a:r>
              <a:rPr lang="en-US" sz="3600" b="1" dirty="0" smtClean="0"/>
              <a:t>New </a:t>
            </a:r>
            <a:r>
              <a:rPr lang="en-US" sz="3600" b="1" dirty="0"/>
              <a:t>inventions allowed machines to replace hand-made production.  With Great Britain’s raw materials, labor, and capital, a new day was dawning.</a:t>
            </a:r>
            <a:endParaRPr lang="en-US" sz="3600" dirty="0"/>
          </a:p>
        </p:txBody>
      </p:sp>
    </p:spTree>
    <p:extLst>
      <p:ext uri="{BB962C8B-B14F-4D97-AF65-F5344CB8AC3E}">
        <p14:creationId xmlns:p14="http://schemas.microsoft.com/office/powerpoint/2010/main" val="3214666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
  <TotalTime>121</TotalTime>
  <Words>225</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Agriculture &amp; Industrialization</vt:lpstr>
      <vt:lpstr>The Enclosure System:  </vt:lpstr>
      <vt:lpstr>No More Fallow Fields: </vt:lpstr>
      <vt:lpstr>The Seed Drill:  </vt:lpstr>
      <vt:lpstr>Stock Breeding: </vt:lpstr>
      <vt:lpstr>Increased Production and a Decreased Need for Agricultural Workers: </vt:lpstr>
    </vt:vector>
  </TitlesOfParts>
  <Company>Cy-Fair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3</cp:revision>
  <dcterms:created xsi:type="dcterms:W3CDTF">2015-02-26T13:51:40Z</dcterms:created>
  <dcterms:modified xsi:type="dcterms:W3CDTF">2015-02-26T15:53:32Z</dcterms:modified>
</cp:coreProperties>
</file>