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7" r:id="rId2"/>
    <p:sldId id="259" r:id="rId3"/>
    <p:sldId id="256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00"/>
    <a:srgbClr val="66FF33"/>
    <a:srgbClr val="FF00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6" y="84"/>
      </p:cViewPr>
      <p:guideLst>
        <p:guide orient="horz" pos="1344"/>
        <p:guide pos="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F1FC13-1C90-4649-872E-3931DCA9C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137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E6867E-A6BD-4444-9236-73396A6A8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55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DF1BD192-3D0E-46F5-85A1-4DB03D1512FA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1E43333-2876-427B-A1E7-AE2699DBA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2918-AA0D-4D46-9A10-8E19A0697A64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D8C69F4-9136-4FB5-9613-D9EC0AC43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E5F8-CF68-40DF-AC90-7A3B5801A8AD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D796BB8-A1A5-4F45-92C2-54846001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1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36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1F9E-4C62-44B3-B1F7-6D813A77CDF9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E4A9496-EEFC-489A-80EE-F42E72DA3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1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F175-0AA5-42E6-9ADC-DDC220994E55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C7D0DF2-A938-4176-953E-8B3283CA3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354E-27C3-4801-B9A4-27DFCD293B66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0B23880-451B-4085-A7BB-5A314BC05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9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7D39-C61C-4F4C-87AC-70912DA00967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2662EB3-DA8B-4E45-8848-CCD1F734D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4B32-E19C-4F85-B7D2-91C739322D5C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341E83A-2E17-4A3A-8B27-114C64B6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0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391743 h 2752"/>
              <a:gd name="T4" fmla="*/ 0 w 4960"/>
              <a:gd name="T5" fmla="*/ 2408496 h 2752"/>
              <a:gd name="T6" fmla="*/ 0 w 4960"/>
              <a:gd name="T7" fmla="*/ 3327400 h 2752"/>
              <a:gd name="T8" fmla="*/ 5997575 w 4960"/>
              <a:gd name="T9" fmla="*/ 3327400 h 2752"/>
              <a:gd name="T10" fmla="*/ 5997575 w 4960"/>
              <a:gd name="T11" fmla="*/ 2408496 h 2752"/>
              <a:gd name="T12" fmla="*/ 5997575 w 4960"/>
              <a:gd name="T13" fmla="*/ 391743 h 2752"/>
              <a:gd name="T14" fmla="*/ 5997575 w 4960"/>
              <a:gd name="T15" fmla="*/ 0 h 2752"/>
              <a:gd name="T16" fmla="*/ 5997575 w 4960"/>
              <a:gd name="T17" fmla="*/ 0 h 2752"/>
              <a:gd name="T18" fmla="*/ 5724298 w 4960"/>
              <a:gd name="T19" fmla="*/ 41109 h 2752"/>
              <a:gd name="T20" fmla="*/ 5453440 w 4960"/>
              <a:gd name="T21" fmla="*/ 77381 h 2752"/>
              <a:gd name="T22" fmla="*/ 5180164 w 4960"/>
              <a:gd name="T23" fmla="*/ 108818 h 2752"/>
              <a:gd name="T24" fmla="*/ 4909305 w 4960"/>
              <a:gd name="T25" fmla="*/ 137836 h 2752"/>
              <a:gd name="T26" fmla="*/ 4638447 w 4960"/>
              <a:gd name="T27" fmla="*/ 159599 h 2752"/>
              <a:gd name="T28" fmla="*/ 4370007 w 4960"/>
              <a:gd name="T29" fmla="*/ 176526 h 2752"/>
              <a:gd name="T30" fmla="*/ 4101567 w 4960"/>
              <a:gd name="T31" fmla="*/ 191035 h 2752"/>
              <a:gd name="T32" fmla="*/ 3837964 w 4960"/>
              <a:gd name="T33" fmla="*/ 200708 h 2752"/>
              <a:gd name="T34" fmla="*/ 3579198 w 4960"/>
              <a:gd name="T35" fmla="*/ 207963 h 2752"/>
              <a:gd name="T36" fmla="*/ 3322850 w 4960"/>
              <a:gd name="T37" fmla="*/ 210381 h 2752"/>
              <a:gd name="T38" fmla="*/ 3073757 w 4960"/>
              <a:gd name="T39" fmla="*/ 210381 h 2752"/>
              <a:gd name="T40" fmla="*/ 2827083 w 4960"/>
              <a:gd name="T41" fmla="*/ 210381 h 2752"/>
              <a:gd name="T42" fmla="*/ 2587663 w 4960"/>
              <a:gd name="T43" fmla="*/ 205544 h 2752"/>
              <a:gd name="T44" fmla="*/ 2355499 w 4960"/>
              <a:gd name="T45" fmla="*/ 198290 h 2752"/>
              <a:gd name="T46" fmla="*/ 2130590 w 4960"/>
              <a:gd name="T47" fmla="*/ 188617 h 2752"/>
              <a:gd name="T48" fmla="*/ 1912936 w 4960"/>
              <a:gd name="T49" fmla="*/ 178944 h 2752"/>
              <a:gd name="T50" fmla="*/ 1704956 w 4960"/>
              <a:gd name="T51" fmla="*/ 166854 h 2752"/>
              <a:gd name="T52" fmla="*/ 1504231 w 4960"/>
              <a:gd name="T53" fmla="*/ 154763 h 2752"/>
              <a:gd name="T54" fmla="*/ 1315597 w 4960"/>
              <a:gd name="T55" fmla="*/ 140254 h 2752"/>
              <a:gd name="T56" fmla="*/ 1134219 w 4960"/>
              <a:gd name="T57" fmla="*/ 125745 h 2752"/>
              <a:gd name="T58" fmla="*/ 807738 w 4960"/>
              <a:gd name="T59" fmla="*/ 94309 h 2752"/>
              <a:gd name="T60" fmla="*/ 529625 w 4960"/>
              <a:gd name="T61" fmla="*/ 65291 h 2752"/>
              <a:gd name="T62" fmla="*/ 307134 w 4960"/>
              <a:gd name="T63" fmla="*/ 41109 h 2752"/>
              <a:gd name="T64" fmla="*/ 140266 w 4960"/>
              <a:gd name="T65" fmla="*/ 19345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6858000 h 4320"/>
              <a:gd name="T4" fmla="*/ 9144000 w 5760"/>
              <a:gd name="T5" fmla="*/ 6858000 h 4320"/>
              <a:gd name="T6" fmla="*/ 9144000 w 5760"/>
              <a:gd name="T7" fmla="*/ 0 h 4320"/>
              <a:gd name="T8" fmla="*/ 0 w 5760"/>
              <a:gd name="T9" fmla="*/ 0 h 4320"/>
              <a:gd name="T10" fmla="*/ 8642350 w 5760"/>
              <a:gd name="T11" fmla="*/ 6356350 h 4320"/>
              <a:gd name="T12" fmla="*/ 514350 w 5760"/>
              <a:gd name="T13" fmla="*/ 6356350 h 4320"/>
              <a:gd name="T14" fmla="*/ 514350 w 5760"/>
              <a:gd name="T15" fmla="*/ 514350 h 4320"/>
              <a:gd name="T16" fmla="*/ 8642350 w 5760"/>
              <a:gd name="T17" fmla="*/ 514350 h 4320"/>
              <a:gd name="T18" fmla="*/ 8642350 w 5760"/>
              <a:gd name="T19" fmla="*/ 6356350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F89F-ADB9-4A23-BA0B-BD13DC01BCC4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131B023-32C1-4596-89F1-5A58F591A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EB99-F66D-46AF-8DFC-5E25DA432535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3038-35E7-42F3-A318-7D4697EE4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6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C9F7-4C4C-4628-8CDB-6375837102D1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AAB5460-5626-4985-B1BF-B220E8FE8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3DBA-B4D1-4119-BD07-AF26AF6E4154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724E-3754-4775-8C5B-2A8143D62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753F-E3AA-4DDA-8E03-AA18DD3DAB8D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5521-E253-47B0-B0D6-7E01DD421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3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A619-D28B-49B9-A16B-4C894DE97602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7831-1859-48F0-BCBA-3443A01C6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5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F877-70D6-4F5A-86AE-DD1D8A5BB0BC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6E50295-345D-438A-93C9-3AEB439F9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2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8322-4427-4589-82AE-9618D62892BE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71E44FE-158D-458F-AE52-5D9664E44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62F1-C9CE-45E2-9EED-FE531AE6A043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9E1640D-F38F-4C1C-B052-24849ED10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533944 h 2752"/>
                <a:gd name="T4" fmla="*/ 0 w 4960"/>
                <a:gd name="T5" fmla="*/ 3282765 h 2752"/>
                <a:gd name="T6" fmla="*/ 0 w 4960"/>
                <a:gd name="T7" fmla="*/ 4535226 h 2752"/>
                <a:gd name="T8" fmla="*/ 8173954 w 4960"/>
                <a:gd name="T9" fmla="*/ 4535226 h 2752"/>
                <a:gd name="T10" fmla="*/ 8173954 w 4960"/>
                <a:gd name="T11" fmla="*/ 3282765 h 2752"/>
                <a:gd name="T12" fmla="*/ 8173954 w 4960"/>
                <a:gd name="T13" fmla="*/ 533944 h 2752"/>
                <a:gd name="T14" fmla="*/ 8173954 w 4960"/>
                <a:gd name="T15" fmla="*/ 0 h 2752"/>
                <a:gd name="T16" fmla="*/ 8173954 w 4960"/>
                <a:gd name="T17" fmla="*/ 0 h 2752"/>
                <a:gd name="T18" fmla="*/ 7801512 w 4960"/>
                <a:gd name="T19" fmla="*/ 56031 h 2752"/>
                <a:gd name="T20" fmla="*/ 7432365 w 4960"/>
                <a:gd name="T21" fmla="*/ 105470 h 2752"/>
                <a:gd name="T22" fmla="*/ 7059923 w 4960"/>
                <a:gd name="T23" fmla="*/ 148318 h 2752"/>
                <a:gd name="T24" fmla="*/ 6690777 w 4960"/>
                <a:gd name="T25" fmla="*/ 187869 h 2752"/>
                <a:gd name="T26" fmla="*/ 6321631 w 4960"/>
                <a:gd name="T27" fmla="*/ 217533 h 2752"/>
                <a:gd name="T28" fmla="*/ 5955780 w 4960"/>
                <a:gd name="T29" fmla="*/ 240604 h 2752"/>
                <a:gd name="T30" fmla="*/ 5589930 w 4960"/>
                <a:gd name="T31" fmla="*/ 260380 h 2752"/>
                <a:gd name="T32" fmla="*/ 5230671 w 4960"/>
                <a:gd name="T33" fmla="*/ 273564 h 2752"/>
                <a:gd name="T34" fmla="*/ 4878005 w 4960"/>
                <a:gd name="T35" fmla="*/ 283452 h 2752"/>
                <a:gd name="T36" fmla="*/ 4528634 w 4960"/>
                <a:gd name="T37" fmla="*/ 286748 h 2752"/>
                <a:gd name="T38" fmla="*/ 4189151 w 4960"/>
                <a:gd name="T39" fmla="*/ 286748 h 2752"/>
                <a:gd name="T40" fmla="*/ 3852965 w 4960"/>
                <a:gd name="T41" fmla="*/ 286748 h 2752"/>
                <a:gd name="T42" fmla="*/ 3526666 w 4960"/>
                <a:gd name="T43" fmla="*/ 280156 h 2752"/>
                <a:gd name="T44" fmla="*/ 3210255 w 4960"/>
                <a:gd name="T45" fmla="*/ 270268 h 2752"/>
                <a:gd name="T46" fmla="*/ 2903731 w 4960"/>
                <a:gd name="T47" fmla="*/ 257084 h 2752"/>
                <a:gd name="T48" fmla="*/ 2607096 w 4960"/>
                <a:gd name="T49" fmla="*/ 243900 h 2752"/>
                <a:gd name="T50" fmla="*/ 2323644 w 4960"/>
                <a:gd name="T51" fmla="*/ 227420 h 2752"/>
                <a:gd name="T52" fmla="*/ 2050080 w 4960"/>
                <a:gd name="T53" fmla="*/ 210941 h 2752"/>
                <a:gd name="T54" fmla="*/ 1792996 w 4960"/>
                <a:gd name="T55" fmla="*/ 191165 h 2752"/>
                <a:gd name="T56" fmla="*/ 1545800 w 4960"/>
                <a:gd name="T57" fmla="*/ 171389 h 2752"/>
                <a:gd name="T58" fmla="*/ 1100847 w 4960"/>
                <a:gd name="T59" fmla="*/ 128542 h 2752"/>
                <a:gd name="T60" fmla="*/ 721813 w 4960"/>
                <a:gd name="T61" fmla="*/ 88991 h 2752"/>
                <a:gd name="T62" fmla="*/ 418586 w 4960"/>
                <a:gd name="T63" fmla="*/ 56031 h 2752"/>
                <a:gd name="T64" fmla="*/ 191165 w 4960"/>
                <a:gd name="T65" fmla="*/ 26368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1CC3EBC-3379-4729-9914-32F361DA3D74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eaLnBrk="1" hangingPunct="1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074703-6620-4DA9-A04A-00D171A57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1" r:id="rId2"/>
    <p:sldLayoutId id="2147483726" r:id="rId3"/>
    <p:sldLayoutId id="2147483722" r:id="rId4"/>
    <p:sldLayoutId id="2147483723" r:id="rId5"/>
    <p:sldLayoutId id="2147483724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47371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4"/>
          <p:cNvSpPr>
            <a:spLocks/>
          </p:cNvSpPr>
          <p:nvPr/>
        </p:nvSpPr>
        <p:spPr bwMode="auto">
          <a:xfrm>
            <a:off x="5410200" y="3325813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900" i="1">
                <a:solidFill>
                  <a:schemeClr val="bg1"/>
                </a:solidFill>
                <a:latin typeface="Century Schoolbook" panose="02040604050505020304" pitchFamily="18" charset="0"/>
              </a:rPr>
              <a:t>The</a:t>
            </a:r>
            <a:r>
              <a:rPr lang="en-US" altLang="en-US" sz="290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en-US" sz="2900" i="1">
                <a:solidFill>
                  <a:schemeClr val="bg1"/>
                </a:solidFill>
                <a:latin typeface="Century Schoolbook" panose="02040604050505020304" pitchFamily="18" charset="0"/>
              </a:rPr>
              <a:t>Anatomy Lesson of Dr. Nicolaes Tulp</a:t>
            </a:r>
            <a:r>
              <a:rPr lang="en-US" altLang="en-US" sz="2900">
                <a:solidFill>
                  <a:schemeClr val="bg1"/>
                </a:solidFill>
                <a:latin typeface="Century Schoolbook" panose="02040604050505020304" pitchFamily="18" charset="0"/>
              </a:rPr>
              <a:t>, </a:t>
            </a:r>
            <a:r>
              <a:rPr lang="en-US" altLang="en-US" sz="2500">
                <a:solidFill>
                  <a:schemeClr val="bg1"/>
                </a:solidFill>
                <a:latin typeface="Century Schoolbook" panose="02040604050505020304" pitchFamily="18" charset="0"/>
              </a:rPr>
              <a:t>Rembrandt</a:t>
            </a:r>
            <a:endParaRPr lang="en-US" altLang="en-US" sz="280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838200" y="533400"/>
            <a:ext cx="7467600" cy="646113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</a:rPr>
              <a:t>Autopsy of the Gunpowder Empires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609600"/>
            <a:ext cx="8153400" cy="1738313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u="sng"/>
              <a:t>Autopsy</a:t>
            </a:r>
          </a:p>
          <a:p>
            <a:pPr algn="ctr" eaLnBrk="1" hangingPunct="1"/>
            <a:r>
              <a:rPr lang="en-US" altLang="en-US"/>
              <a:t>Inspection and dissection of a body after death, as for determination of the cause of death; postmortem examination. </a:t>
            </a:r>
          </a:p>
        </p:txBody>
      </p:sp>
      <p:pic>
        <p:nvPicPr>
          <p:cNvPr id="18435" name="Picture 5" descr="115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315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6"/>
          <p:cNvSpPr>
            <a:spLocks noChangeArrowheads="1"/>
          </p:cNvSpPr>
          <p:nvPr/>
        </p:nvSpPr>
        <p:spPr bwMode="auto">
          <a:xfrm>
            <a:off x="152400" y="582613"/>
            <a:ext cx="8839200" cy="569277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47688" indent="-411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8363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One feature of this unit is the decline and fall of the Gunpowder Empires. You will do the autopsy on </a:t>
            </a:r>
            <a:r>
              <a:rPr lang="en-US" altLang="en-US" sz="2800" b="1" u="sng">
                <a:solidFill>
                  <a:schemeClr val="bg1"/>
                </a:solidFill>
              </a:rPr>
              <a:t>one</a:t>
            </a:r>
            <a:r>
              <a:rPr lang="en-US" altLang="en-US" sz="2800">
                <a:solidFill>
                  <a:schemeClr val="bg1"/>
                </a:solidFill>
              </a:rPr>
              <a:t>. </a:t>
            </a:r>
          </a:p>
          <a:p>
            <a:pPr algn="ctr" eaLnBrk="1" hangingPunct="1"/>
            <a:endParaRPr lang="en-US" altLang="en-US" sz="280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In your “Medical Examiner’s Notes” you’ll explain on the various “causes of death” of your “individual.”</a:t>
            </a:r>
          </a:p>
          <a:p>
            <a:pPr algn="ctr" eaLnBrk="1" hangingPunct="1"/>
            <a:endParaRPr lang="en-US" altLang="en-US" sz="2800">
              <a:solidFill>
                <a:schemeClr val="bg1"/>
              </a:solidFill>
            </a:endParaRPr>
          </a:p>
          <a:p>
            <a:pPr lvl="1" algn="ctr" eaLnBrk="1" hangingPunct="1"/>
            <a:r>
              <a:rPr lang="en-US" altLang="en-US" sz="2800">
                <a:solidFill>
                  <a:schemeClr val="bg1"/>
                </a:solidFill>
              </a:rPr>
              <a:t>Outline one of your partners on the paper.</a:t>
            </a:r>
          </a:p>
          <a:p>
            <a:pPr lvl="1" algn="ctr" eaLnBrk="1" hangingPunct="1"/>
            <a:r>
              <a:rPr lang="en-US" altLang="en-US" sz="2800">
                <a:solidFill>
                  <a:schemeClr val="bg1"/>
                </a:solidFill>
              </a:rPr>
              <a:t>Name the individual on the poster (be creative and appropriate).</a:t>
            </a:r>
          </a:p>
          <a:p>
            <a:pPr lvl="1" algn="ctr" eaLnBrk="1" hangingPunct="1"/>
            <a:r>
              <a:rPr lang="en-US" altLang="en-US" sz="2800">
                <a:solidFill>
                  <a:schemeClr val="bg1"/>
                </a:solidFill>
              </a:rPr>
              <a:t>What weakened the individual?  What led to their demise?  Internal and external characteristics.</a:t>
            </a:r>
          </a:p>
          <a:p>
            <a:pPr lvl="1" algn="ctr" eaLnBrk="1" hangingPunct="1"/>
            <a:r>
              <a:rPr lang="en-US" altLang="en-US" sz="2800">
                <a:solidFill>
                  <a:schemeClr val="bg1"/>
                </a:solidFill>
              </a:rPr>
              <a:t>Is there a connection between our empires?  </a:t>
            </a:r>
          </a:p>
          <a:p>
            <a:pPr lvl="1" algn="ctr" eaLnBrk="1" hangingPunct="1"/>
            <a:r>
              <a:rPr lang="en-US" altLang="en-US" sz="2800">
                <a:solidFill>
                  <a:schemeClr val="bg1"/>
                </a:solidFill>
              </a:rPr>
              <a:t>Address each part of SPEC as appropriate.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33400"/>
            <a:ext cx="399573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533400"/>
            <a:ext cx="39973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762000" y="5514975"/>
            <a:ext cx="7620000" cy="646113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</a:rPr>
              <a:t>Examples </a:t>
            </a:r>
            <a:r>
              <a:rPr lang="en-US" altLang="en-US">
                <a:solidFill>
                  <a:schemeClr val="bg1"/>
                </a:solidFill>
              </a:rPr>
              <a:t>(note the modesty)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2167</TotalTime>
  <Words>141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Arial</vt:lpstr>
      <vt:lpstr>Century Gothic</vt:lpstr>
      <vt:lpstr>Wingdings 3</vt:lpstr>
      <vt:lpstr>Century Schoolbook</vt:lpstr>
      <vt:lpstr>Ion Boardroom</vt:lpstr>
      <vt:lpstr>PowerPoint Presentation</vt:lpstr>
      <vt:lpstr>PowerPoint Presentation</vt:lpstr>
      <vt:lpstr>PowerPoint Presentation</vt:lpstr>
      <vt:lpstr>PowerPoint Presentation</vt:lpstr>
    </vt:vector>
  </TitlesOfParts>
  <Company>Albemarle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Renaissance and Reformation: 1300-1600</dc:title>
  <dc:creator>School Technology</dc:creator>
  <cp:lastModifiedBy>VERONICA OLIVER</cp:lastModifiedBy>
  <cp:revision>87</cp:revision>
  <dcterms:created xsi:type="dcterms:W3CDTF">2002-06-04T18:36:25Z</dcterms:created>
  <dcterms:modified xsi:type="dcterms:W3CDTF">2015-01-14T23:28:16Z</dcterms:modified>
</cp:coreProperties>
</file>