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DA79C-3181-400E-AAF2-3198A83B8CF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48866-776E-45C3-B286-B3C16928D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43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48866-776E-45C3-B286-B3C16928D5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2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57C58-AE72-4EBC-AA29-1A22DCA47743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1EAA9F0C-D4F8-4BFC-A24B-7BBF2956DC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42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1E1C-B2F1-4478-9433-19D6B4CDF31D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FFCBD-1168-4F8F-9B27-F2642DCC8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15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1CC1-6C46-4789-9859-FDD5C965FF19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14EAB-98A5-49CA-B445-7E6232FBFB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48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22DC4-DDB9-4D93-A98B-555ACE58DB3B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033FD272-A9E3-4AAA-8F15-22E946FF68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4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4FD4-2ABB-44F8-A240-9983DEB9839B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1223D-8ED0-42DE-9785-8EEA2DF3A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925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68864-73E2-4684-BF7B-333B6EB005BC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02605-6911-4EF5-A4E0-769B5DD5C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04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8BDA1-7750-4E2C-80E4-C1693F5EB94A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5140B137-45BA-44CF-8B52-63286ADB5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63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7563C-8386-4F0D-B019-410AB9237B26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30EDE-3A5E-4A51-B2BF-B671FF755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33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ADB6-36BA-4336-851C-E64C9FEAA3BF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6E596-D61F-4D3F-937C-BCD2BCC28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8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F91DB-03AC-4300-AF54-ADC6B101CBBA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FEEAC-8C5B-43B9-B706-A98DB1AB9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74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204FF-B4D3-4D06-AF1C-81621CA83151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341E9-3846-4891-B771-295C3C0D3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81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4458B0-1B43-4366-B9DC-236964178C5E}" type="datetime1">
              <a:rPr lang="en-US" smtClean="0"/>
              <a:t>4/20/2015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E0752F"/>
                </a:solidFill>
                <a:latin typeface="Franklin Gothic Book" panose="020B0503020102020204" pitchFamily="34" charset="0"/>
              </a:defRPr>
            </a:lvl1pPr>
          </a:lstStyle>
          <a:p>
            <a:fld id="{8757E0AF-A90D-4799-9745-0C6F6DF00D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brazza.culture.fr/img/missions/iconos/conference_berlin/al_conf_berlin_99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95425"/>
            <a:ext cx="57150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0" y="0"/>
            <a:ext cx="32766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en-US" altLang="en-US" sz="4800"/>
              <a:t>The Berlin Conference of 1884 –1885 </a:t>
            </a:r>
          </a:p>
          <a:p>
            <a:pPr algn="ctr"/>
            <a:r>
              <a:rPr lang="en-US" altLang="en-US" sz="4800"/>
              <a:t>established</a:t>
            </a:r>
          </a:p>
          <a:p>
            <a:pPr algn="ctr"/>
            <a:r>
              <a:rPr lang="en-US" altLang="en-US" sz="4800"/>
              <a:t>rules for </a:t>
            </a:r>
          </a:p>
          <a:p>
            <a:pPr algn="ctr"/>
            <a:r>
              <a:rPr lang="en-US" altLang="en-US" sz="4800"/>
              <a:t>the conquest of</a:t>
            </a:r>
          </a:p>
          <a:p>
            <a:pPr algn="ctr"/>
            <a:r>
              <a:rPr lang="en-US" altLang="en-US" sz="4800"/>
              <a:t>Africa.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0" y="228600"/>
            <a:ext cx="732631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The old colonial boundaries</a:t>
            </a:r>
          </a:p>
          <a:p>
            <a:r>
              <a:rPr lang="en-US" altLang="en-US" sz="4800"/>
              <a:t>became the boundaries of</a:t>
            </a:r>
          </a:p>
          <a:p>
            <a:r>
              <a:rPr lang="en-US" altLang="en-US" sz="4800"/>
              <a:t>the newly independent</a:t>
            </a:r>
          </a:p>
          <a:p>
            <a:r>
              <a:rPr lang="en-US" altLang="en-US" sz="4800"/>
              <a:t>nations.</a:t>
            </a:r>
          </a:p>
        </p:txBody>
      </p:sp>
      <p:pic>
        <p:nvPicPr>
          <p:cNvPr id="19459" name="Picture 2" descr="http://www.learnnc.org/lp/media/uploads/2008/07/nigeria_linguistic_19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78088"/>
            <a:ext cx="5257800" cy="437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0" y="228600"/>
            <a:ext cx="54102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en-US" altLang="en-US" sz="4800"/>
              <a:t>Borders created tensions. </a:t>
            </a:r>
          </a:p>
          <a:p>
            <a:pPr algn="ctr"/>
            <a:r>
              <a:rPr lang="en-US" altLang="en-US" sz="4800"/>
              <a:t>Sometimes hostile ethnic groups</a:t>
            </a:r>
          </a:p>
          <a:p>
            <a:pPr algn="ctr"/>
            <a:r>
              <a:rPr lang="en-US" altLang="en-US" sz="4800"/>
              <a:t>shared the same nation. </a:t>
            </a:r>
          </a:p>
          <a:p>
            <a:pPr algn="ctr"/>
            <a:r>
              <a:rPr lang="en-US" altLang="en-US" sz="4800"/>
              <a:t>Civil Wars resulted.</a:t>
            </a:r>
          </a:p>
        </p:txBody>
      </p:sp>
      <p:pic>
        <p:nvPicPr>
          <p:cNvPr id="20483" name="Picture 4" descr="http://news.bbc.co.uk/nol/shared/spl/hi/pop_ups/04/africa_sierra_leone0s_civil_war/img/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95600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85800" y="381000"/>
            <a:ext cx="81248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Ethnic tensions sometimes led</a:t>
            </a:r>
          </a:p>
          <a:p>
            <a:r>
              <a:rPr lang="en-US" altLang="en-US" sz="4800"/>
              <a:t>to human rights violations and</a:t>
            </a:r>
          </a:p>
          <a:p>
            <a:r>
              <a:rPr lang="en-US" altLang="en-US" sz="4800"/>
              <a:t>even genocide.</a:t>
            </a:r>
          </a:p>
        </p:txBody>
      </p:sp>
      <p:pic>
        <p:nvPicPr>
          <p:cNvPr id="21507" name="Picture 2" descr="http://www.usm.maine.edu/~kuzma/security/projects/2002/carnes/sku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43200"/>
            <a:ext cx="5124450" cy="38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762000" y="381000"/>
            <a:ext cx="72326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Yes, independence brought</a:t>
            </a:r>
          </a:p>
          <a:p>
            <a:r>
              <a:rPr lang="en-US" altLang="en-US" sz="4800"/>
              <a:t>its own set of problems but</a:t>
            </a:r>
          </a:p>
          <a:p>
            <a:r>
              <a:rPr lang="en-US" altLang="en-US" sz="4800"/>
              <a:t>it also brought possibilities.</a:t>
            </a:r>
          </a:p>
        </p:txBody>
      </p:sp>
      <p:pic>
        <p:nvPicPr>
          <p:cNvPr id="22531" name="Picture 2" descr="http://www.panafricanvisions.com/tp-images/Image/african_flag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1047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2" descr="http://www.panafricanvisions.com/tp-images/Image/african_flag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1047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2" descr="http://www.panafricanvisions.com/tp-images/Image/african_flag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29000"/>
            <a:ext cx="1047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" descr="http://www.panafricanvisions.com/tp-images/Image/african_flag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257800"/>
            <a:ext cx="1047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2" descr="http://www.panafricanvisions.com/tp-images/Image/african_flag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257800"/>
            <a:ext cx="1047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609600" y="381000"/>
            <a:ext cx="7874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en-US" altLang="en-US" sz="4800"/>
              <a:t>Founded in 1963, the </a:t>
            </a:r>
          </a:p>
          <a:p>
            <a:pPr algn="ctr"/>
            <a:r>
              <a:rPr lang="en-US" altLang="en-US" sz="4800"/>
              <a:t>Organization Of African Unity </a:t>
            </a:r>
          </a:p>
          <a:p>
            <a:pPr algn="ctr"/>
            <a:r>
              <a:rPr lang="en-US" altLang="en-US" sz="4800"/>
              <a:t>promoted cooperation among</a:t>
            </a:r>
          </a:p>
          <a:p>
            <a:pPr algn="ctr"/>
            <a:r>
              <a:rPr lang="en-US" altLang="en-US" sz="4800"/>
              <a:t>all African states and sought </a:t>
            </a:r>
          </a:p>
          <a:p>
            <a:pPr algn="ctr"/>
            <a:r>
              <a:rPr lang="en-US" altLang="en-US" sz="4800"/>
              <a:t>to eradicate all forms of </a:t>
            </a:r>
          </a:p>
          <a:p>
            <a:pPr algn="ctr"/>
            <a:r>
              <a:rPr lang="en-US" altLang="en-US" sz="4800"/>
              <a:t>colonialism.</a:t>
            </a:r>
          </a:p>
        </p:txBody>
      </p:sp>
      <p:pic>
        <p:nvPicPr>
          <p:cNvPr id="23555" name="Picture 2" descr="http://www2.winthrop.edu/modelun/African%20Un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73550"/>
            <a:ext cx="28194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2" descr="http://www2.winthrop.edu/modelun/African%20Un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73550"/>
            <a:ext cx="28194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762000" y="304800"/>
            <a:ext cx="795813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The road to freedom was not</a:t>
            </a:r>
          </a:p>
          <a:p>
            <a:r>
              <a:rPr lang="en-US" altLang="en-US" sz="4800"/>
              <a:t>an easy one but with the</a:t>
            </a:r>
          </a:p>
          <a:p>
            <a:r>
              <a:rPr lang="en-US" altLang="en-US" sz="4800"/>
              <a:t>talent and resources of the</a:t>
            </a:r>
            <a:br>
              <a:rPr lang="en-US" altLang="en-US" sz="4800"/>
            </a:br>
            <a:r>
              <a:rPr lang="en-US" altLang="en-US" sz="4800"/>
              <a:t>African people and continent, </a:t>
            </a:r>
          </a:p>
          <a:p>
            <a:r>
              <a:rPr lang="en-US" altLang="en-US" sz="4800"/>
              <a:t>freedom was gained.</a:t>
            </a:r>
          </a:p>
        </p:txBody>
      </p:sp>
      <p:pic>
        <p:nvPicPr>
          <p:cNvPr id="24579" name="Picture 2" descr="http://www.panafricanvisions.com/tp-images/Image/african_flag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3400"/>
            <a:ext cx="1047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2" descr="http://www.panafricanvisions.com/tp-images/Image/african_flag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86400"/>
            <a:ext cx="1047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2" descr="http://www.panafricanvisions.com/tp-images/Image/african_flag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0"/>
            <a:ext cx="1047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2" descr="http://www.panafricanvisions.com/tp-images/Image/african_flag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334000"/>
            <a:ext cx="1047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2" descr="http://www.panafricanvisions.com/tp-images/Image/african_flag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19600"/>
            <a:ext cx="10477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fps.k12.mt.us/teachers/carmichaelg/new_p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7672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4267200" y="1066800"/>
            <a:ext cx="41433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en-US" altLang="en-US" sz="4800"/>
              <a:t>The Berlin </a:t>
            </a:r>
          </a:p>
          <a:p>
            <a:pPr algn="ctr"/>
            <a:r>
              <a:rPr lang="en-US" altLang="en-US" sz="4800"/>
              <a:t>Conference led</a:t>
            </a:r>
          </a:p>
          <a:p>
            <a:pPr algn="ctr"/>
            <a:r>
              <a:rPr lang="en-US" altLang="en-US" sz="4800"/>
              <a:t>to a Scramble</a:t>
            </a:r>
          </a:p>
          <a:p>
            <a:pPr algn="ctr"/>
            <a:r>
              <a:rPr lang="en-US" altLang="en-US" sz="4800"/>
              <a:t>for Africa as</a:t>
            </a:r>
          </a:p>
          <a:p>
            <a:pPr algn="ctr"/>
            <a:r>
              <a:rPr lang="en-US" altLang="en-US" sz="4800"/>
              <a:t>European </a:t>
            </a:r>
          </a:p>
          <a:p>
            <a:pPr algn="ctr"/>
            <a:r>
              <a:rPr lang="en-US" altLang="en-US" sz="4800"/>
              <a:t>nations rushed</a:t>
            </a:r>
          </a:p>
          <a:p>
            <a:pPr algn="ctr"/>
            <a:r>
              <a:rPr lang="en-US" altLang="en-US" sz="4800"/>
              <a:t>to claim land.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sun.menloschool.org/~sportman/modernworld/chapter8/2005/dblock/mowen/leopol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3" y="0"/>
            <a:ext cx="42878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28600" y="1219200"/>
            <a:ext cx="4529138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en-US" altLang="en-US" sz="4800"/>
              <a:t>European</a:t>
            </a:r>
          </a:p>
          <a:p>
            <a:pPr algn="ctr"/>
            <a:r>
              <a:rPr lang="en-US" altLang="en-US" sz="4800"/>
              <a:t>imperialism </a:t>
            </a:r>
          </a:p>
          <a:p>
            <a:pPr algn="ctr"/>
            <a:r>
              <a:rPr lang="en-US" altLang="en-US" sz="4800"/>
              <a:t>harmed</a:t>
            </a:r>
          </a:p>
          <a:p>
            <a:pPr algn="ctr"/>
            <a:r>
              <a:rPr lang="en-US" altLang="en-US" sz="4800"/>
              <a:t>Africans as</a:t>
            </a:r>
          </a:p>
          <a:p>
            <a:pPr algn="ctr"/>
            <a:r>
              <a:rPr lang="en-US" altLang="en-US" sz="4800"/>
              <a:t>Europeans</a:t>
            </a:r>
          </a:p>
          <a:p>
            <a:pPr algn="ctr"/>
            <a:r>
              <a:rPr lang="en-US" altLang="en-US" sz="4800"/>
              <a:t>exploited the</a:t>
            </a:r>
          </a:p>
          <a:p>
            <a:pPr algn="ctr"/>
            <a:r>
              <a:rPr lang="en-US" altLang="en-US" sz="4800"/>
              <a:t>people and land.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457200" y="304800"/>
            <a:ext cx="83312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Africans wanted independence.</a:t>
            </a:r>
          </a:p>
          <a:p>
            <a:r>
              <a:rPr lang="en-US" altLang="en-US" sz="4800"/>
              <a:t>They wanted to benefit from</a:t>
            </a:r>
          </a:p>
          <a:p>
            <a:r>
              <a:rPr lang="en-US" altLang="en-US" sz="4800"/>
              <a:t>their land and resources.  They</a:t>
            </a:r>
          </a:p>
          <a:p>
            <a:r>
              <a:rPr lang="en-US" altLang="en-US" sz="4800"/>
              <a:t>wanted to control their own</a:t>
            </a:r>
          </a:p>
          <a:p>
            <a:r>
              <a:rPr lang="en-US" altLang="en-US" sz="4800"/>
              <a:t>destinies.</a:t>
            </a:r>
          </a:p>
        </p:txBody>
      </p:sp>
      <p:pic>
        <p:nvPicPr>
          <p:cNvPr id="13315" name="Picture 2" descr="http://www.crwflags.com/FOTW/images/f/fic_hfrm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4572000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ghana-pedia.org/org/images/stories/nkrumah%20-%20pic%2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688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4476750" y="1295400"/>
            <a:ext cx="46672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en-US" altLang="en-US" sz="4800"/>
              <a:t>Kwame Nkurmah</a:t>
            </a:r>
          </a:p>
          <a:p>
            <a:pPr algn="ctr"/>
            <a:r>
              <a:rPr lang="en-US" altLang="en-US" sz="4800"/>
              <a:t>was an African</a:t>
            </a:r>
          </a:p>
          <a:p>
            <a:pPr algn="ctr"/>
            <a:r>
              <a:rPr lang="en-US" altLang="en-US" sz="4800"/>
              <a:t>nationalist.  He</a:t>
            </a:r>
          </a:p>
          <a:p>
            <a:pPr algn="ctr"/>
            <a:r>
              <a:rPr lang="en-US" altLang="en-US" sz="4800"/>
              <a:t>led the people </a:t>
            </a:r>
          </a:p>
          <a:p>
            <a:pPr algn="ctr"/>
            <a:r>
              <a:rPr lang="en-US" altLang="en-US" sz="4800"/>
              <a:t>of the Gold </a:t>
            </a:r>
            <a:br>
              <a:rPr lang="en-US" altLang="en-US" sz="4800"/>
            </a:br>
            <a:r>
              <a:rPr lang="en-US" altLang="en-US" sz="4800"/>
              <a:t>Coast to</a:t>
            </a:r>
          </a:p>
          <a:p>
            <a:pPr algn="ctr"/>
            <a:r>
              <a:rPr lang="en-US" altLang="en-US" sz="4800"/>
              <a:t>freedom.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tholyoke.edu/org/mhacasa/mhacasa_08-09/images/ghana%20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499100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3581400"/>
            <a:ext cx="9144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In 1957, the Gold Coast was the first African colony to gain its freedom.  With freedom came an </a:t>
            </a:r>
          </a:p>
          <a:p>
            <a:r>
              <a:rPr lang="en-US" altLang="en-US" sz="4800"/>
              <a:t>African name: Ghana!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0" y="304800"/>
            <a:ext cx="5257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en-US" altLang="en-US" sz="4800"/>
              <a:t>Nkrumah promoted the idea of</a:t>
            </a:r>
          </a:p>
          <a:p>
            <a:pPr algn="ctr"/>
            <a:r>
              <a:rPr lang="en-US" altLang="en-US" sz="4800"/>
              <a:t>African unity or Pan-Africanism.</a:t>
            </a:r>
          </a:p>
          <a:p>
            <a:pPr algn="ctr"/>
            <a:r>
              <a:rPr lang="en-US" altLang="en-US" sz="4800"/>
              <a:t>Africans needed</a:t>
            </a:r>
          </a:p>
          <a:p>
            <a:pPr algn="ctr"/>
            <a:r>
              <a:rPr lang="en-US" altLang="en-US" sz="4800"/>
              <a:t> to work together for the benefit of Africa. </a:t>
            </a:r>
          </a:p>
        </p:txBody>
      </p:sp>
      <p:pic>
        <p:nvPicPr>
          <p:cNvPr id="16387" name="Picture 4" descr="http://regentsprep.org/regents/global/themes/change/images/j01290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1447800"/>
            <a:ext cx="440690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762000" y="381000"/>
            <a:ext cx="77247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Jomo Kenyatta was another</a:t>
            </a:r>
          </a:p>
          <a:p>
            <a:r>
              <a:rPr lang="en-US" altLang="en-US" sz="4800"/>
              <a:t>important African nationalist.</a:t>
            </a:r>
          </a:p>
          <a:p>
            <a:r>
              <a:rPr lang="en-US" altLang="en-US" sz="4800"/>
              <a:t>He led Kenya to freedom in</a:t>
            </a:r>
          </a:p>
          <a:p>
            <a:r>
              <a:rPr lang="en-US" altLang="en-US" sz="4800"/>
              <a:t>1963.</a:t>
            </a:r>
          </a:p>
        </p:txBody>
      </p:sp>
      <p:pic>
        <p:nvPicPr>
          <p:cNvPr id="17411" name="Picture 2" descr="http://www.abeingo.org/images_news/kenyattaJo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46363"/>
            <a:ext cx="2933700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762000" y="381000"/>
            <a:ext cx="74549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r>
              <a:rPr lang="en-US" altLang="en-US" sz="4800"/>
              <a:t>While independence solved </a:t>
            </a:r>
          </a:p>
          <a:p>
            <a:r>
              <a:rPr lang="en-US" altLang="en-US" sz="4800"/>
              <a:t>some problems, it created</a:t>
            </a:r>
          </a:p>
          <a:p>
            <a:r>
              <a:rPr lang="en-US" altLang="en-US" sz="4800"/>
              <a:t>other problems.</a:t>
            </a:r>
          </a:p>
        </p:txBody>
      </p:sp>
      <p:pic>
        <p:nvPicPr>
          <p:cNvPr id="18435" name="Picture 2" descr="Tigers_Vorwarts.jpg image by D_R_Layers_Up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0"/>
            <a:ext cx="6286500" cy="391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 -Ranch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298</Words>
  <Application>Microsoft Office PowerPoint</Application>
  <PresentationFormat>On-screen Show (4:3)</PresentationFormat>
  <Paragraphs>83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Franklin Gothic Book</vt:lpstr>
      <vt:lpstr>Arial</vt:lpstr>
      <vt:lpstr>Franklin Gothic Medium</vt:lpstr>
      <vt:lpstr>Wingdings 2</vt:lpstr>
      <vt:lpstr>Calibri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VERONICA OLIVER</dc:creator>
  <cp:lastModifiedBy>VERONICA OLIVER</cp:lastModifiedBy>
  <cp:revision>14</cp:revision>
  <dcterms:created xsi:type="dcterms:W3CDTF">2010-01-11T12:21:34Z</dcterms:created>
  <dcterms:modified xsi:type="dcterms:W3CDTF">2015-04-20T19:48:44Z</dcterms:modified>
</cp:coreProperties>
</file>