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howGuides="1">
      <p:cViewPr varScale="1">
        <p:scale>
          <a:sx n="61" d="100"/>
          <a:sy n="61" d="100"/>
        </p:scale>
        <p:origin x="72" y="3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3/23/2015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3/23/2015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3/23/2015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3/23/2015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3/23/2015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3/23/2015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3/23/2015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3/23/2015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3/23/2015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3/23/2015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3/23/2015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3/23/2015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DPM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to hel</a:t>
            </a:r>
            <a:r>
              <a:rPr lang="en-US" dirty="0" smtClean="0"/>
              <a:t>p prepare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658600" cy="16256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What did ships transport on the “middle passage” of the Triangular Trade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3845" lvl="1" indent="-457200">
              <a:buFont typeface="+mj-lt"/>
              <a:buAutoNum type="alphaUcPeriod"/>
            </a:pPr>
            <a:r>
              <a:rPr lang="en-US" sz="4000" dirty="0" smtClean="0"/>
              <a:t>Coins</a:t>
            </a:r>
            <a:r>
              <a:rPr lang="en-US" sz="4000" dirty="0"/>
              <a:t>, enslaved Africans, and sugar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000" dirty="0"/>
              <a:t>Gold and enslaved Africans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000" dirty="0"/>
              <a:t>Rum, trade goods, and currency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000" dirty="0"/>
              <a:t>Sugar, molasses, and enslaved Africans</a:t>
            </a:r>
          </a:p>
        </p:txBody>
      </p:sp>
    </p:spTree>
    <p:extLst>
      <p:ext uri="{BB962C8B-B14F-4D97-AF65-F5344CB8AC3E}">
        <p14:creationId xmlns:p14="http://schemas.microsoft.com/office/powerpoint/2010/main" val="304511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809413" cy="1524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Which explanation for the Spanish conquest of the Aztec Empire is the most accurate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701800"/>
            <a:ext cx="10742851" cy="4851400"/>
          </a:xfrm>
        </p:spPr>
        <p:txBody>
          <a:bodyPr>
            <a:normAutofit/>
          </a:bodyPr>
          <a:lstStyle/>
          <a:p>
            <a:pPr marL="1169595" lvl="1" indent="-742950">
              <a:buFont typeface="+mj-lt"/>
              <a:buAutoNum type="alphaUcPeriod"/>
            </a:pPr>
            <a:r>
              <a:rPr lang="en-US" sz="3600" dirty="0" smtClean="0"/>
              <a:t>The </a:t>
            </a:r>
            <a:r>
              <a:rPr lang="en-US" sz="3600" dirty="0"/>
              <a:t>Aztec religion encouraged nonviolence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The nations of Europe allied with the Spanish against the Aztec rulers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The conquistadors were defending their homeland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Spanish technology was a major factor in the defeat of the Aztecs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9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"/>
            <a:ext cx="11430000" cy="14478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Which society does NOT match the civilization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3845" lvl="1" indent="-457200">
              <a:buFont typeface="+mj-lt"/>
              <a:buAutoNum type="alphaUcPeriod"/>
            </a:pPr>
            <a:r>
              <a:rPr lang="en-US" sz="4400" dirty="0" err="1" smtClean="0"/>
              <a:t>Chichen</a:t>
            </a:r>
            <a:r>
              <a:rPr lang="en-US" sz="4400" dirty="0" smtClean="0"/>
              <a:t> </a:t>
            </a:r>
            <a:r>
              <a:rPr lang="en-US" sz="4400" dirty="0"/>
              <a:t>Itza = Mayans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400" dirty="0"/>
              <a:t>Teotihuacan = Aztecs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400" dirty="0"/>
              <a:t>Toltec = Olmec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400" dirty="0"/>
              <a:t>Machu Picchu = Inca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5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734800" cy="27432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Chinampas were farm plots located on the marshy fringes of a lake and were extremely productive.  What major city were these plots located near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3124200"/>
            <a:ext cx="10157354" cy="3048000"/>
          </a:xfrm>
        </p:spPr>
        <p:txBody>
          <a:bodyPr>
            <a:normAutofit/>
          </a:bodyPr>
          <a:lstStyle/>
          <a:p>
            <a:pPr marL="1169595" lvl="1" indent="-742950">
              <a:buFont typeface="+mj-lt"/>
              <a:buAutoNum type="alphaUcPeriod"/>
            </a:pPr>
            <a:r>
              <a:rPr lang="en-US" sz="3600" dirty="0" smtClean="0"/>
              <a:t>Teotihuacan</a:t>
            </a:r>
            <a:endParaRPr lang="en-US" sz="3600" dirty="0"/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Aztec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 err="1"/>
              <a:t>Chihen</a:t>
            </a:r>
            <a:r>
              <a:rPr lang="en-US" sz="3600" dirty="0"/>
              <a:t> Itza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Inca </a:t>
            </a:r>
          </a:p>
          <a:p>
            <a:pPr marL="742950" indent="-742950">
              <a:buFont typeface="+mj-lt"/>
              <a:buAutoNum type="alpha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86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81000"/>
            <a:ext cx="11961813" cy="1320800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Which statement is a true fact about Elizabeth I Queen of England and Wales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01800"/>
            <a:ext cx="11353800" cy="4927600"/>
          </a:xfrm>
        </p:spPr>
        <p:txBody>
          <a:bodyPr/>
          <a:lstStyle/>
          <a:p>
            <a:pPr lvl="0"/>
            <a:r>
              <a:rPr lang="en-US" dirty="0" smtClean="0"/>
              <a:t>Elizabeth </a:t>
            </a:r>
            <a:r>
              <a:rPr lang="en-US" dirty="0"/>
              <a:t>defended the French King against the Huguenots</a:t>
            </a:r>
          </a:p>
          <a:p>
            <a:pPr lvl="0"/>
            <a:r>
              <a:rPr lang="en-US" dirty="0"/>
              <a:t>Elizabeth the virgin Queen ruled only 5 years before </a:t>
            </a:r>
            <a:r>
              <a:rPr lang="en-US" dirty="0" err="1"/>
              <a:t>dieing</a:t>
            </a:r>
            <a:r>
              <a:rPr lang="en-US" dirty="0"/>
              <a:t> of cancer.</a:t>
            </a:r>
          </a:p>
          <a:p>
            <a:pPr lvl="0"/>
            <a:r>
              <a:rPr lang="en-US" dirty="0"/>
              <a:t>Elizabeth became head of the Church of England, strengthening the Protestant faith her father had begun.</a:t>
            </a:r>
          </a:p>
          <a:p>
            <a:r>
              <a:rPr lang="en-US" dirty="0"/>
              <a:t>Elizabeth wrote many plays that Shakespeare presented as his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0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658600" cy="1625600"/>
          </a:xfrm>
        </p:spPr>
        <p:txBody>
          <a:bodyPr/>
          <a:lstStyle/>
          <a:p>
            <a:pPr lvl="0"/>
            <a:r>
              <a:rPr lang="en-US" b="1" dirty="0"/>
              <a:t>What was a direct result of the Atlantic slave trade on West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457200" lvl="0" indent="-457200">
              <a:buFont typeface="+mj-lt"/>
              <a:buAutoNum type="alphaUcPeriod"/>
            </a:pPr>
            <a:r>
              <a:rPr lang="en-US" sz="3600" dirty="0"/>
              <a:t>Animism was no longer practiced in Africa.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3600" dirty="0"/>
              <a:t>Many West African communities faced population losses.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3600" dirty="0"/>
              <a:t>European industrial factories were established throughout Africa.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3600" dirty="0"/>
              <a:t>Africans across the continent hired Europeans to train their military.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6586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Which quotation would most likely be made by and absolute monarch?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lphaUcPeriod"/>
            </a:pPr>
            <a:r>
              <a:rPr lang="en-US" sz="2800" dirty="0"/>
              <a:t>“It is the parliament that must make the laws.”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800" dirty="0"/>
              <a:t>“The government must be based on a sound constitution.”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800" dirty="0"/>
              <a:t>“The rights and prohibitions of the nation are joined with my body and reside in my hands alone. Public order in its entirety comes from me.”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800" dirty="0"/>
              <a:t>“People in a state of nature are solitary, poor, nasty, brutish and short.”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4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6200"/>
            <a:ext cx="11047651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Scientific Revolution and the Enlightenment share which of the following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lvl="0" indent="-742950">
              <a:buFont typeface="+mj-lt"/>
              <a:buAutoNum type="alphaUcPeriod"/>
            </a:pPr>
            <a:r>
              <a:rPr lang="en-US" sz="3600" dirty="0" smtClean="0"/>
              <a:t>The </a:t>
            </a:r>
            <a:r>
              <a:rPr lang="en-US" sz="3600" dirty="0"/>
              <a:t>approval and support of the Catholic Church.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/>
              <a:t>The design of new systems of government.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/>
              <a:t>The process of critical thinking and experimentation.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/>
              <a:t>The invention of new solutions to major social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8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734800" cy="13716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The Enlightenment was the intellectual movement in </a:t>
            </a:r>
            <a:r>
              <a:rPr lang="en-US" b="1" dirty="0" smtClean="0"/>
              <a:t>which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95400"/>
            <a:ext cx="11582400" cy="55626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the methods and questions of the scientific revolution were applied to human society</a:t>
            </a:r>
            <a:endParaRPr lang="en-US" sz="2800" dirty="0"/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the methods and questions of Confucian examination system were applied to human society</a:t>
            </a:r>
            <a:endParaRPr lang="en-US" sz="2800" dirty="0"/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the methods and ideology of the Protestant Reformation were applied to society</a:t>
            </a:r>
            <a:endParaRPr lang="en-US" sz="2800" dirty="0"/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the ideas of the Renaissance were applied to society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5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11887200" cy="20574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-Maintained </a:t>
            </a:r>
            <a:r>
              <a:rPr lang="en-US" sz="3600" b="1" dirty="0"/>
              <a:t>an agriculturally based society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-</a:t>
            </a:r>
            <a:r>
              <a:rPr lang="en-US" sz="3600" b="1" dirty="0" smtClean="0"/>
              <a:t>Art </a:t>
            </a:r>
            <a:r>
              <a:rPr lang="en-US" sz="3600" b="1" dirty="0"/>
              <a:t>decorated the sides of temples and </a:t>
            </a:r>
            <a:r>
              <a:rPr lang="en-US" sz="3600" b="1" dirty="0" smtClean="0"/>
              <a:t>palaces </a:t>
            </a:r>
            <a:br>
              <a:rPr lang="en-US" sz="3600" b="1" dirty="0" smtClean="0"/>
            </a:br>
            <a:r>
              <a:rPr lang="en-US" sz="3600" b="1" dirty="0"/>
              <a:t>-</a:t>
            </a:r>
            <a:r>
              <a:rPr lang="en-US" sz="3600" b="1" dirty="0" smtClean="0"/>
              <a:t>Possessed </a:t>
            </a:r>
            <a:r>
              <a:rPr lang="en-US" sz="3600" b="1" dirty="0"/>
              <a:t>superb engineering and construction </a:t>
            </a:r>
            <a:r>
              <a:rPr lang="en-US" sz="3600" b="1" dirty="0" smtClean="0"/>
              <a:t>skills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33600"/>
            <a:ext cx="12188825" cy="4706007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The attributes of the Incas were most similar to those of the —</a:t>
            </a:r>
            <a:endParaRPr lang="en-US" sz="4000" dirty="0"/>
          </a:p>
          <a:p>
            <a:pPr marL="457200" lvl="0" indent="-457200">
              <a:buFont typeface="+mj-lt"/>
              <a:buAutoNum type="alphaUcPeriod"/>
            </a:pPr>
            <a:r>
              <a:rPr lang="en-US" sz="4000" dirty="0"/>
              <a:t>Mayans</a:t>
            </a:r>
            <a:endParaRPr lang="en-US" sz="4000" dirty="0"/>
          </a:p>
          <a:p>
            <a:pPr marL="457200" lvl="0" indent="-457200">
              <a:buFont typeface="+mj-lt"/>
              <a:buAutoNum type="alphaUcPeriod"/>
            </a:pPr>
            <a:r>
              <a:rPr lang="en-US" sz="4000" dirty="0"/>
              <a:t>French</a:t>
            </a:r>
            <a:endParaRPr lang="en-US" sz="4000" dirty="0"/>
          </a:p>
          <a:p>
            <a:pPr marL="457200" lvl="0" indent="-457200">
              <a:buFont typeface="+mj-lt"/>
              <a:buAutoNum type="alphaUcPeriod"/>
            </a:pPr>
            <a:r>
              <a:rPr lang="en-US" sz="4000" dirty="0"/>
              <a:t>Spaniards</a:t>
            </a:r>
            <a:endParaRPr lang="en-US" sz="4000" dirty="0"/>
          </a:p>
          <a:p>
            <a:pPr marL="457200" lvl="0" indent="-457200">
              <a:buFont typeface="+mj-lt"/>
              <a:buAutoNum type="alphaUcPeriod"/>
            </a:pPr>
            <a:r>
              <a:rPr lang="en-US" sz="4000" dirty="0"/>
              <a:t>Ottomans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253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14478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One major characteristic of the Renaissance was that the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3845" lvl="1" indent="-457200">
              <a:buFont typeface="+mj-lt"/>
              <a:buAutoNum type="alphaUcPeriod"/>
            </a:pPr>
            <a:r>
              <a:rPr lang="en-US" sz="3200" dirty="0" smtClean="0"/>
              <a:t>Manor </a:t>
            </a:r>
            <a:r>
              <a:rPr lang="en-US" sz="3200" dirty="0"/>
              <a:t>became the main center of economic activity.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Catholic Church lost all its influence in Europe.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Classical cultures of Greece and Rome were studied and imitated.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Major language of the common people was Latin.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4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Suez Canal was essential for?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466" y="1676400"/>
            <a:ext cx="10157354" cy="4470400"/>
          </a:xfrm>
        </p:spPr>
        <p:txBody>
          <a:bodyPr/>
          <a:lstStyle/>
          <a:p>
            <a:pPr marL="1169595" lvl="1" indent="-742950">
              <a:buFont typeface="+mj-lt"/>
              <a:buAutoNum type="alphaUcPeriod"/>
            </a:pPr>
            <a:r>
              <a:rPr lang="en-US" sz="4000" dirty="0" smtClean="0"/>
              <a:t>Facilitating </a:t>
            </a:r>
            <a:r>
              <a:rPr lang="en-US" sz="4000" dirty="0"/>
              <a:t>trade between both U.S. Coasts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4000" dirty="0"/>
              <a:t>British control over India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4000" dirty="0"/>
              <a:t>Dutch control over Vietnam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4000" dirty="0"/>
              <a:t>The maintenance of the Ottoman Empire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Crucial to industrialization was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40995" lvl="1" indent="-514350">
              <a:buFont typeface="+mj-lt"/>
              <a:buAutoNum type="alphaUcPeriod"/>
            </a:pPr>
            <a:r>
              <a:rPr lang="en-US" sz="3200" dirty="0" smtClean="0"/>
              <a:t>The </a:t>
            </a:r>
            <a:r>
              <a:rPr lang="en-US" sz="3200" dirty="0"/>
              <a:t>leadership role take by the luddites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3200" dirty="0"/>
              <a:t>The willing support of the major industrial unions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3200" dirty="0"/>
              <a:t>The leading role that Russia provided in technology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3200" dirty="0"/>
              <a:t>The replacement of human and animal power with inanimate sources of energy such as steam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Marx and the communists believed that private </a:t>
            </a:r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600" dirty="0" smtClean="0"/>
              <a:t>Would </a:t>
            </a:r>
            <a:r>
              <a:rPr lang="en-US" sz="3600" dirty="0"/>
              <a:t>be the only aspect of industrial society which would survive the revolution</a:t>
            </a:r>
          </a:p>
          <a:p>
            <a:pPr lvl="1"/>
            <a:r>
              <a:rPr lang="en-US" sz="3600" dirty="0"/>
              <a:t>Should be divided up on a more equitable basis</a:t>
            </a:r>
          </a:p>
          <a:p>
            <a:pPr lvl="1"/>
            <a:r>
              <a:rPr lang="en-US" sz="3600" dirty="0"/>
              <a:t>Should be abolished</a:t>
            </a:r>
          </a:p>
          <a:p>
            <a:pPr lvl="1"/>
            <a:r>
              <a:rPr lang="en-US" sz="3600" dirty="0"/>
              <a:t>Should pass into the ownership of the workers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9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On a global scale, </a:t>
            </a:r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69595" lvl="1" indent="-742950">
              <a:buFont typeface="+mj-lt"/>
              <a:buAutoNum type="alphaUcPeriod"/>
            </a:pPr>
            <a:r>
              <a:rPr lang="en-US" sz="3600" dirty="0" smtClean="0"/>
              <a:t>Led </a:t>
            </a:r>
            <a:r>
              <a:rPr lang="en-US" sz="3600" dirty="0"/>
              <a:t>all nations to industrialize in the same way at the same time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Actually reduced international trade because of competing tariffs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Reduced the importance of colonies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3600" dirty="0"/>
              <a:t>Promoted a new international division of 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76200"/>
            <a:ext cx="10666651" cy="1752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Which of the following was the first area to undergo major industrialization? 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lphaUcPeriod"/>
            </a:pPr>
            <a:r>
              <a:rPr lang="en-US" sz="4400" dirty="0" smtClean="0"/>
              <a:t>banking </a:t>
            </a:r>
            <a:endParaRPr lang="en-US" sz="4400" dirty="0"/>
          </a:p>
          <a:p>
            <a:pPr marL="742950" lvl="0" indent="-742950">
              <a:buFont typeface="+mj-lt"/>
              <a:buAutoNum type="alphaUcPeriod"/>
            </a:pPr>
            <a:r>
              <a:rPr lang="en-US" sz="4400" dirty="0"/>
              <a:t>railroads 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400" dirty="0"/>
              <a:t>coal mining 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400" dirty="0"/>
              <a:t>textile production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5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76200"/>
            <a:ext cx="11049000" cy="1625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What was the impact of the steam engine on the production of British goods?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sz="3200" dirty="0" smtClean="0"/>
              <a:t>It </a:t>
            </a:r>
            <a:r>
              <a:rPr lang="en-US" sz="3200" dirty="0"/>
              <a:t>enabled the mining industry to work more efficiently without the need for workers.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200" dirty="0"/>
              <a:t>It allowed small ferries to monopolize the transport of raw materials through English canals.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200" dirty="0"/>
              <a:t>It launched the railway age that brought the transportation of people and materials to a new level.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200" dirty="0"/>
              <a:t>All of the above are true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865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In what way did Leonardo de Vinci represent the Renaissance Man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752600"/>
            <a:ext cx="11733213" cy="4876800"/>
          </a:xfrm>
        </p:spPr>
        <p:txBody>
          <a:bodyPr>
            <a:noAutofit/>
          </a:bodyPr>
          <a:lstStyle/>
          <a:p>
            <a:pPr marL="883845" lvl="1" indent="-457200">
              <a:buFont typeface="+mj-lt"/>
              <a:buAutoNum type="alphaUcPeriod"/>
            </a:pPr>
            <a:r>
              <a:rPr lang="en-US" sz="3200" dirty="0" smtClean="0"/>
              <a:t>He </a:t>
            </a:r>
            <a:r>
              <a:rPr lang="en-US" sz="3200" dirty="0"/>
              <a:t>was a painter, sculptor, inventor, and scientist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He painted the </a:t>
            </a:r>
            <a:r>
              <a:rPr lang="en-US" sz="3200" i="1" dirty="0"/>
              <a:t>“Mona Lisa”</a:t>
            </a:r>
            <a:r>
              <a:rPr lang="en-US" sz="3200" dirty="0"/>
              <a:t> and used scientific knowledge to create the famous smile.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He was famous and lived in Italy during the 1500s.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3200" dirty="0"/>
              <a:t>He invented perspective drawings and wrote in code which could only be read through a mirror.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7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76200"/>
            <a:ext cx="11200051" cy="1447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intellectual and cultural movement known as humanism arose from the study of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2" y="1676400"/>
            <a:ext cx="12028050" cy="5105400"/>
          </a:xfrm>
        </p:spPr>
        <p:txBody>
          <a:bodyPr/>
          <a:lstStyle/>
          <a:p>
            <a:pPr marL="1169595" lvl="1" indent="-742950">
              <a:buFont typeface="+mj-lt"/>
              <a:buAutoNum type="alphaUcPeriod"/>
            </a:pPr>
            <a:r>
              <a:rPr lang="en-US" sz="4400" dirty="0" smtClean="0"/>
              <a:t>A </a:t>
            </a:r>
            <a:r>
              <a:rPr lang="en-US" sz="4400" dirty="0"/>
              <a:t>medieval scholarship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4400" dirty="0"/>
              <a:t>Original Christian writings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4400" dirty="0"/>
              <a:t>Classical Greek and Roman culture</a:t>
            </a:r>
          </a:p>
          <a:p>
            <a:pPr marL="1169595" lvl="1" indent="-742950">
              <a:buFont typeface="+mj-lt"/>
              <a:buAutoNum type="alphaUcPeriod"/>
            </a:pPr>
            <a:r>
              <a:rPr lang="en-US" sz="4400" dirty="0"/>
              <a:t>Articles written by the writers of the Reformation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24384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What was the major factor that caused Luther to continue to protest against the Roman Catholic Church and push forth what became known as the Reformation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514600"/>
            <a:ext cx="10157354" cy="3657600"/>
          </a:xfrm>
        </p:spPr>
        <p:txBody>
          <a:bodyPr>
            <a:normAutofit lnSpcReduction="10000"/>
          </a:bodyPr>
          <a:lstStyle/>
          <a:p>
            <a:pPr marL="940995" lvl="1" indent="-514350">
              <a:buFont typeface="+mj-lt"/>
              <a:buAutoNum type="alphaUcPeriod"/>
            </a:pPr>
            <a:r>
              <a:rPr lang="en-US" sz="2800" dirty="0" smtClean="0"/>
              <a:t>German </a:t>
            </a:r>
            <a:r>
              <a:rPr lang="en-US" sz="2800" dirty="0"/>
              <a:t>merchants resented paying taxes to the Church in Rome.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2800" dirty="0"/>
              <a:t>The Pope had excommunicated Luther and would not let him return.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2800" dirty="0"/>
              <a:t>The Pope refused to allow the Bible to be printed in vernacular tongue.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2800" dirty="0"/>
              <a:t>Luther interpreted the Bible different then the Church of Rome.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0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6200"/>
            <a:ext cx="11047651" cy="1625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Renaissance marked the end of which of the following?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en-US" sz="4400" dirty="0" smtClean="0"/>
              <a:t>The </a:t>
            </a:r>
            <a:r>
              <a:rPr lang="en-US" sz="4400" dirty="0"/>
              <a:t>Plague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4400" dirty="0"/>
              <a:t>Feudalism and the Middle Ages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4400" dirty="0"/>
              <a:t>The Catholic church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4400" dirty="0"/>
              <a:t>Islamic control of trade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6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809413" cy="23114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In the 1500s, Martin Luther’s Ninety-Five Theses, Henry VIII’s “Act of Supremacy,” and John Calvin’s </a:t>
            </a:r>
            <a:r>
              <a:rPr lang="en-US" b="1" i="1" dirty="0"/>
              <a:t>Institutes of the Christian Religion</a:t>
            </a:r>
            <a:r>
              <a:rPr lang="en-US" b="1" dirty="0"/>
              <a:t> contributed to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387600"/>
            <a:ext cx="10157354" cy="44704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en-US" sz="3200" dirty="0" smtClean="0"/>
              <a:t>A </a:t>
            </a:r>
            <a:r>
              <a:rPr lang="en-US" sz="3200" dirty="0"/>
              <a:t>decline in the power of the Catholic Church.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3200" dirty="0"/>
              <a:t>An increased sense of nationalism in Tudor England.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3200" dirty="0"/>
              <a:t>The growing power of the feudal nobility in Europe.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3200" dirty="0"/>
              <a:t>A major conflict with Eastern Orthodox Christians.</a:t>
            </a:r>
          </a:p>
        </p:txBody>
      </p:sp>
    </p:spTree>
    <p:extLst>
      <p:ext uri="{BB962C8B-B14F-4D97-AF65-F5344CB8AC3E}">
        <p14:creationId xmlns:p14="http://schemas.microsoft.com/office/powerpoint/2010/main" val="29242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23" y="152400"/>
            <a:ext cx="11712502" cy="15494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journeys of Vasco da Gama, Ferdinand Magellan, and Christopher Columbus were possible in the late 1400s because of the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83845" lvl="1" indent="-457200">
              <a:buFont typeface="+mj-lt"/>
              <a:buAutoNum type="alphaUcPeriod"/>
            </a:pPr>
            <a:r>
              <a:rPr lang="en-US" sz="4400" dirty="0" smtClean="0"/>
              <a:t>Development </a:t>
            </a:r>
            <a:r>
              <a:rPr lang="en-US" sz="4400" dirty="0"/>
              <a:t>of new navigational technology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400" dirty="0"/>
              <a:t>Effects of the Atlantic Slave trade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400" dirty="0"/>
              <a:t>Trade connections made with the Middle East</a:t>
            </a:r>
          </a:p>
          <a:p>
            <a:pPr marL="883845" lvl="1" indent="-457200">
              <a:buFont typeface="+mj-lt"/>
              <a:buAutoNum type="alphaUcPeriod"/>
            </a:pPr>
            <a:r>
              <a:rPr lang="en-US" sz="4400" dirty="0"/>
              <a:t>Support of the English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6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809413" cy="1447800"/>
          </a:xfrm>
        </p:spPr>
        <p:txBody>
          <a:bodyPr>
            <a:noAutofit/>
          </a:bodyPr>
          <a:lstStyle/>
          <a:p>
            <a:pPr marL="304747" lvl="0" indent="-304747">
              <a:lnSpc>
                <a:spcPct val="95000"/>
              </a:lnSpc>
              <a:spcBef>
                <a:spcPts val="1866"/>
              </a:spcBef>
            </a:pPr>
            <a:r>
              <a:rPr lang="en-US" sz="3600" b="1" dirty="0">
                <a:solidFill>
                  <a:srgbClr val="374C81"/>
                </a:solidFill>
                <a:ea typeface="+mn-ea"/>
                <a:cs typeface="+mn-cs"/>
              </a:rPr>
              <a:t>Changes to the Americas brought by Europeans included which of the following</a:t>
            </a:r>
            <a:r>
              <a:rPr lang="en-US" sz="3600" b="1" dirty="0" smtClean="0">
                <a:solidFill>
                  <a:srgbClr val="374C81"/>
                </a:solidFill>
                <a:ea typeface="+mn-ea"/>
                <a:cs typeface="+mn-cs"/>
              </a:rPr>
              <a:t>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40995" lvl="1" indent="-514350">
              <a:buFont typeface="+mj-lt"/>
              <a:buAutoNum type="alphaUcPeriod"/>
            </a:pPr>
            <a:r>
              <a:rPr lang="en-US" sz="3200" dirty="0" smtClean="0"/>
              <a:t>The </a:t>
            </a:r>
            <a:r>
              <a:rPr lang="en-US" sz="3200" dirty="0"/>
              <a:t>introduction of livestock like horses and cows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3200" dirty="0"/>
              <a:t>The closure of Native American gold and silver mines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3200" dirty="0"/>
              <a:t>The establishment of an absolute monarchy government for the Aztecs</a:t>
            </a:r>
          </a:p>
          <a:p>
            <a:pPr marL="940995" lvl="1" indent="-514350">
              <a:buFont typeface="+mj-lt"/>
              <a:buAutoNum type="alphaUcPeriod"/>
            </a:pPr>
            <a:r>
              <a:rPr lang="en-US" sz="3200" dirty="0"/>
              <a:t>The diffusion of the Islamic religion and Spanish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1115</Words>
  <Application>Microsoft Office PowerPoint</Application>
  <PresentationFormat>Custom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Books 16x9</vt:lpstr>
      <vt:lpstr>DPM 2</vt:lpstr>
      <vt:lpstr>One major characteristic of the Renaissance was that the:</vt:lpstr>
      <vt:lpstr>In what way did Leonardo de Vinci represent the Renaissance Man?</vt:lpstr>
      <vt:lpstr>The intellectual and cultural movement known as humanism arose from the study of </vt:lpstr>
      <vt:lpstr>What was the major factor that caused Luther to continue to protest against the Roman Catholic Church and push forth what became known as the Reformation?</vt:lpstr>
      <vt:lpstr>The Renaissance marked the end of which of the following? </vt:lpstr>
      <vt:lpstr>In the 1500s, Martin Luther’s Ninety-Five Theses, Henry VIII’s “Act of Supremacy,” and John Calvin’s Institutes of the Christian Religion contributed to:</vt:lpstr>
      <vt:lpstr>The journeys of Vasco da Gama, Ferdinand Magellan, and Christopher Columbus were possible in the late 1400s because of the </vt:lpstr>
      <vt:lpstr>Changes to the Americas brought by Europeans included which of the following?</vt:lpstr>
      <vt:lpstr>What did ships transport on the “middle passage” of the Triangular Trade?</vt:lpstr>
      <vt:lpstr>Which explanation for the Spanish conquest of the Aztec Empire is the most accurate?</vt:lpstr>
      <vt:lpstr>Which society does NOT match the civilization?</vt:lpstr>
      <vt:lpstr>Chinampas were farm plots located on the marshy fringes of a lake and were extremely productive.  What major city were these plots located near?</vt:lpstr>
      <vt:lpstr>Which statement is a true fact about Elizabeth I Queen of England and Wales?</vt:lpstr>
      <vt:lpstr>What was a direct result of the Atlantic slave trade on West Africa?</vt:lpstr>
      <vt:lpstr>Which quotation would most likely be made by and absolute monarch? </vt:lpstr>
      <vt:lpstr>The Scientific Revolution and the Enlightenment share which of the following?</vt:lpstr>
      <vt:lpstr>The Enlightenment was the intellectual movement in which</vt:lpstr>
      <vt:lpstr>-Maintained an agriculturally based society -Art decorated the sides of temples and palaces  -Possessed superb engineering and construction skills</vt:lpstr>
      <vt:lpstr>The Suez Canal was essential for? </vt:lpstr>
      <vt:lpstr>Crucial to industrialization was  </vt:lpstr>
      <vt:lpstr>Marx and the communists believed that private property</vt:lpstr>
      <vt:lpstr>On a global scale, industrialization</vt:lpstr>
      <vt:lpstr>Which of the following was the first area to undergo major industrialization?   </vt:lpstr>
      <vt:lpstr>What was the impact of the steam engine on the production of British goods? 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2015-03-23T11:48:54Z</dcterms:created>
  <dcterms:modified xsi:type="dcterms:W3CDTF">2015-03-23T20:29:02Z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