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3" r:id="rId1"/>
  </p:sldMasterIdLst>
  <p:notesMasterIdLst>
    <p:notesMasterId r:id="rId32"/>
  </p:notesMasterIdLst>
  <p:handoutMasterIdLst>
    <p:handoutMasterId r:id="rId33"/>
  </p:handoutMasterIdLst>
  <p:sldIdLst>
    <p:sldId id="256" r:id="rId2"/>
    <p:sldId id="278" r:id="rId3"/>
    <p:sldId id="281" r:id="rId4"/>
    <p:sldId id="279" r:id="rId5"/>
    <p:sldId id="301" r:id="rId6"/>
    <p:sldId id="302" r:id="rId7"/>
    <p:sldId id="303" r:id="rId8"/>
    <p:sldId id="304" r:id="rId9"/>
    <p:sldId id="305" r:id="rId10"/>
    <p:sldId id="273" r:id="rId11"/>
    <p:sldId id="271" r:id="rId12"/>
    <p:sldId id="272" r:id="rId13"/>
    <p:sldId id="288" r:id="rId14"/>
    <p:sldId id="259" r:id="rId15"/>
    <p:sldId id="294" r:id="rId16"/>
    <p:sldId id="289" r:id="rId17"/>
    <p:sldId id="260" r:id="rId18"/>
    <p:sldId id="291" r:id="rId19"/>
    <p:sldId id="293" r:id="rId20"/>
    <p:sldId id="290" r:id="rId21"/>
    <p:sldId id="262" r:id="rId22"/>
    <p:sldId id="292" r:id="rId23"/>
    <p:sldId id="299" r:id="rId24"/>
    <p:sldId id="295" r:id="rId25"/>
    <p:sldId id="306" r:id="rId26"/>
    <p:sldId id="307" r:id="rId27"/>
    <p:sldId id="308" r:id="rId28"/>
    <p:sldId id="309" r:id="rId29"/>
    <p:sldId id="310" r:id="rId30"/>
    <p:sldId id="282" r:id="rId3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9" autoAdjust="0"/>
    <p:restoredTop sz="94660" autoAdjust="0"/>
  </p:normalViewPr>
  <p:slideViewPr>
    <p:cSldViewPr>
      <p:cViewPr varScale="1">
        <p:scale>
          <a:sx n="72" d="100"/>
          <a:sy n="72" d="100"/>
        </p:scale>
        <p:origin x="55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41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smtClean="0">
                <a:latin typeface="Arial" charset="0"/>
                <a:ea typeface="ＭＳ Ｐゴシック" pitchFamily="1" charset="-128"/>
              </a:defRPr>
            </a:lvl1pPr>
          </a:lstStyle>
          <a:p>
            <a:pPr>
              <a:defRPr/>
            </a:pPr>
            <a:endParaRPr lang="en-US"/>
          </a:p>
        </p:txBody>
      </p:sp>
      <p:sp>
        <p:nvSpPr>
          <p:cNvPr id="81923"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smtClean="0">
                <a:latin typeface="Arial" charset="0"/>
                <a:ea typeface="ＭＳ Ｐゴシック" pitchFamily="1" charset="-128"/>
              </a:defRPr>
            </a:lvl1pPr>
          </a:lstStyle>
          <a:p>
            <a:pPr>
              <a:defRPr/>
            </a:pPr>
            <a:endParaRPr lang="en-US"/>
          </a:p>
        </p:txBody>
      </p:sp>
      <p:sp>
        <p:nvSpPr>
          <p:cNvPr id="81924"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smtClean="0">
                <a:latin typeface="Arial" charset="0"/>
                <a:ea typeface="ＭＳ Ｐゴシック" pitchFamily="1" charset="-128"/>
              </a:defRPr>
            </a:lvl1pPr>
          </a:lstStyle>
          <a:p>
            <a:pPr>
              <a:defRPr/>
            </a:pPr>
            <a:endParaRPr lang="en-US"/>
          </a:p>
        </p:txBody>
      </p:sp>
      <p:sp>
        <p:nvSpPr>
          <p:cNvPr id="81925"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5C357F4D-EBEC-4179-9410-09932CE6C428}" type="slidenum">
              <a:rPr lang="en-US" altLang="en-US"/>
              <a:pPr/>
              <a:t>‹#›</a:t>
            </a:fld>
            <a:endParaRPr lang="en-US" altLang="en-US"/>
          </a:p>
        </p:txBody>
      </p:sp>
    </p:spTree>
    <p:extLst>
      <p:ext uri="{BB962C8B-B14F-4D97-AF65-F5344CB8AC3E}">
        <p14:creationId xmlns:p14="http://schemas.microsoft.com/office/powerpoint/2010/main" val="2099486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defTabSz="931863">
              <a:defRPr sz="1200" smtClean="0">
                <a:latin typeface="Arial" charset="0"/>
                <a:ea typeface="ＭＳ Ｐゴシック" pitchFamily="1" charset="-128"/>
              </a:defRPr>
            </a:lvl1pPr>
          </a:lstStyle>
          <a:p>
            <a:pPr>
              <a:defRPr/>
            </a:pPr>
            <a:endParaRPr lang="en-US"/>
          </a:p>
        </p:txBody>
      </p:sp>
      <p:sp>
        <p:nvSpPr>
          <p:cNvPr id="12291" name="Rectangle 3"/>
          <p:cNvSpPr>
            <a:spLocks noGrp="1" noChangeArrowheads="1"/>
          </p:cNvSpPr>
          <p:nvPr>
            <p:ph type="dt" idx="1"/>
          </p:nvPr>
        </p:nvSpPr>
        <p:spPr bwMode="auto">
          <a:xfrm>
            <a:off x="3971925" y="0"/>
            <a:ext cx="3038475" cy="465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lgn="r" defTabSz="931863">
              <a:defRPr sz="1200" smtClean="0">
                <a:latin typeface="Arial" charset="0"/>
                <a:ea typeface="ＭＳ Ｐゴシック" pitchFamily="1" charset="-128"/>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935038" y="4416425"/>
            <a:ext cx="5140325" cy="4183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31263"/>
            <a:ext cx="3038475" cy="46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defTabSz="931863">
              <a:defRPr sz="1200" smtClean="0">
                <a:latin typeface="Arial" charset="0"/>
                <a:ea typeface="ＭＳ Ｐゴシック" pitchFamily="1" charset="-128"/>
              </a:defRPr>
            </a:lvl1pPr>
          </a:lstStyle>
          <a:p>
            <a:pPr>
              <a:defRPr/>
            </a:pPr>
            <a:endParaRPr lang="en-US"/>
          </a:p>
        </p:txBody>
      </p:sp>
      <p:sp>
        <p:nvSpPr>
          <p:cNvPr id="12295" name="Rectangle 7"/>
          <p:cNvSpPr>
            <a:spLocks noGrp="1" noChangeArrowheads="1"/>
          </p:cNvSpPr>
          <p:nvPr>
            <p:ph type="sldNum" sz="quarter" idx="5"/>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lgn="r" defTabSz="931863">
              <a:defRPr sz="1200"/>
            </a:lvl1pPr>
          </a:lstStyle>
          <a:p>
            <a:fld id="{0E4BF53B-3E99-41CA-8AEA-5F87CA34047F}" type="slidenum">
              <a:rPr lang="en-US" altLang="en-US"/>
              <a:pPr/>
              <a:t>‹#›</a:t>
            </a:fld>
            <a:endParaRPr lang="en-US" altLang="en-US"/>
          </a:p>
        </p:txBody>
      </p:sp>
    </p:spTree>
    <p:extLst>
      <p:ext uri="{BB962C8B-B14F-4D97-AF65-F5344CB8AC3E}">
        <p14:creationId xmlns:p14="http://schemas.microsoft.com/office/powerpoint/2010/main" val="4244809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FDA208BB-8954-4C1A-BD44-7A115D81BC8E}" type="slidenum">
              <a:rPr lang="en-US" altLang="en-US"/>
              <a:pPr/>
              <a:t>1</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449680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2C36383-62F4-476B-9AFE-C8BC4CF60EEC}" type="slidenum">
              <a:rPr lang="en-US" altLang="en-US"/>
              <a:pPr/>
              <a:t>24</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733216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FCEA929-1AD8-413D-8A91-1D93F5DB34E9}" type="slidenum">
              <a:rPr lang="en-US" altLang="en-US"/>
              <a:pPr/>
              <a:t>10</a:t>
            </a:fld>
            <a:endParaRPr lang="en-US" alt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739223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0C91D9F-5F1A-4F58-B427-C7636A7777D2}" type="slidenum">
              <a:rPr lang="en-US" altLang="en-US"/>
              <a:pPr/>
              <a:t>11</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454555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56A5DB7-447F-4122-8A3E-955FE7DB02D9}" type="slidenum">
              <a:rPr lang="en-US" altLang="en-US"/>
              <a:pPr/>
              <a:t>12</a:t>
            </a:fld>
            <a:endParaRPr lang="en-US" alt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985795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810FC76A-B232-4E10-865C-3AB6F9655948}" type="slidenum">
              <a:rPr lang="en-US" altLang="en-US"/>
              <a:pPr/>
              <a:t>14</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206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554176B-95B0-454D-94B5-F47B7B03094E}" type="slidenum">
              <a:rPr lang="en-US" altLang="en-US"/>
              <a:pPr/>
              <a:t>15</a:t>
            </a:fld>
            <a:endParaRPr lang="en-US" alt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253194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00B2E32-7A44-4A16-B267-10EE70C9395C}" type="slidenum">
              <a:rPr lang="en-US" altLang="en-US"/>
              <a:pPr/>
              <a:t>17</a:t>
            </a:fld>
            <a:endParaRPr lang="en-US" alt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321954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8F7D718-14CD-485C-82BE-5E6BB5D153A2}" type="slidenum">
              <a:rPr lang="en-US" altLang="en-US"/>
              <a:pPr/>
              <a:t>19</a:t>
            </a:fld>
            <a:endParaRPr lang="en-US" alt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52155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31863">
              <a:defRPr>
                <a:solidFill>
                  <a:schemeClr val="tx1"/>
                </a:solidFill>
                <a:latin typeface="Arial" panose="020B0604020202020204" pitchFamily="34" charset="0"/>
                <a:ea typeface="ＭＳ Ｐゴシック" panose="020B0600070205080204" pitchFamily="34" charset="-128"/>
              </a:defRPr>
            </a:lvl1pPr>
            <a:lvl2pPr marL="742950" indent="-285750" defTabSz="931863">
              <a:defRPr>
                <a:solidFill>
                  <a:schemeClr val="tx1"/>
                </a:solidFill>
                <a:latin typeface="Arial" panose="020B0604020202020204" pitchFamily="34" charset="0"/>
                <a:ea typeface="ＭＳ Ｐゴシック" panose="020B0600070205080204" pitchFamily="34" charset="-128"/>
              </a:defRPr>
            </a:lvl2pPr>
            <a:lvl3pPr marL="1143000" indent="-228600" defTabSz="931863">
              <a:defRPr>
                <a:solidFill>
                  <a:schemeClr val="tx1"/>
                </a:solidFill>
                <a:latin typeface="Arial" panose="020B0604020202020204" pitchFamily="34" charset="0"/>
                <a:ea typeface="ＭＳ Ｐゴシック" panose="020B0600070205080204" pitchFamily="34" charset="-128"/>
              </a:defRPr>
            </a:lvl3pPr>
            <a:lvl4pPr marL="1600200" indent="-228600" defTabSz="931863">
              <a:defRPr>
                <a:solidFill>
                  <a:schemeClr val="tx1"/>
                </a:solidFill>
                <a:latin typeface="Arial" panose="020B0604020202020204" pitchFamily="34" charset="0"/>
                <a:ea typeface="ＭＳ Ｐゴシック" panose="020B0600070205080204" pitchFamily="34" charset="-128"/>
              </a:defRPr>
            </a:lvl4pPr>
            <a:lvl5pPr marL="2057400" indent="-228600" defTabSz="931863">
              <a:defRPr>
                <a:solidFill>
                  <a:schemeClr val="tx1"/>
                </a:solidFill>
                <a:latin typeface="Arial" panose="020B0604020202020204" pitchFamily="34" charset="0"/>
                <a:ea typeface="ＭＳ Ｐゴシック" panose="020B0600070205080204" pitchFamily="34" charset="-128"/>
              </a:defRPr>
            </a:lvl5pPr>
            <a:lvl6pPr marL="25146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1863"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D24A593-F70C-491C-BF50-B162FC2710F7}" type="slidenum">
              <a:rPr lang="en-US" altLang="en-US"/>
              <a:pPr/>
              <a:t>21</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374554482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AB68CD68-BE83-40D7-AF3F-2A4E03F42381}" type="slidenum">
              <a:rPr lang="en-US" altLang="en-US" smtClean="0"/>
              <a:pPr/>
              <a:t>‹#›</a:t>
            </a:fld>
            <a:endParaRPr lang="en-US" altLang="en-US"/>
          </a:p>
        </p:txBody>
      </p:sp>
    </p:spTree>
    <p:extLst>
      <p:ext uri="{BB962C8B-B14F-4D97-AF65-F5344CB8AC3E}">
        <p14:creationId xmlns:p14="http://schemas.microsoft.com/office/powerpoint/2010/main" val="1362619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D0D5A491-F984-4B47-9984-B150115E289A}" type="slidenum">
              <a:rPr lang="en-US" altLang="en-US" smtClean="0"/>
              <a:pPr/>
              <a:t>‹#›</a:t>
            </a:fld>
            <a:endParaRPr lang="en-US" altLang="en-US"/>
          </a:p>
        </p:txBody>
      </p:sp>
    </p:spTree>
    <p:extLst>
      <p:ext uri="{BB962C8B-B14F-4D97-AF65-F5344CB8AC3E}">
        <p14:creationId xmlns:p14="http://schemas.microsoft.com/office/powerpoint/2010/main" val="360340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04479A0A-1DD6-44A2-A76F-80EE8949203A}" type="slidenum">
              <a:rPr lang="en-US" altLang="en-US" smtClean="0"/>
              <a:pPr/>
              <a:t>‹#›</a:t>
            </a:fld>
            <a:endParaRPr lang="en-US" altLang="en-US"/>
          </a:p>
        </p:txBody>
      </p:sp>
    </p:spTree>
    <p:extLst>
      <p:ext uri="{BB962C8B-B14F-4D97-AF65-F5344CB8AC3E}">
        <p14:creationId xmlns:p14="http://schemas.microsoft.com/office/powerpoint/2010/main" val="1966007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AE8C7917-DA9F-454B-8F3C-8128B12236F2}" type="slidenum">
              <a:rPr lang="en-US" altLang="en-US" smtClean="0"/>
              <a:pPr/>
              <a:t>‹#›</a:t>
            </a:fld>
            <a:endParaRPr lang="en-US" altLang="en-US"/>
          </a:p>
        </p:txBody>
      </p:sp>
    </p:spTree>
    <p:extLst>
      <p:ext uri="{BB962C8B-B14F-4D97-AF65-F5344CB8AC3E}">
        <p14:creationId xmlns:p14="http://schemas.microsoft.com/office/powerpoint/2010/main" val="2429669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5A03CFB4-25E1-40B9-9199-06C8345E7C94}" type="slidenum">
              <a:rPr lang="en-US" altLang="en-US" smtClean="0"/>
              <a:pPr/>
              <a:t>‹#›</a:t>
            </a:fld>
            <a:endParaRPr lang="en-US" altLang="en-US"/>
          </a:p>
        </p:txBody>
      </p:sp>
    </p:spTree>
    <p:extLst>
      <p:ext uri="{BB962C8B-B14F-4D97-AF65-F5344CB8AC3E}">
        <p14:creationId xmlns:p14="http://schemas.microsoft.com/office/powerpoint/2010/main" val="2087728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01B1F16-0C28-4CC0-9555-80CA0775AFFD}" type="slidenum">
              <a:rPr lang="en-US" altLang="en-US" smtClean="0"/>
              <a:pPr/>
              <a:t>‹#›</a:t>
            </a:fld>
            <a:endParaRPr lang="en-US" altLang="en-US"/>
          </a:p>
        </p:txBody>
      </p:sp>
    </p:spTree>
    <p:extLst>
      <p:ext uri="{BB962C8B-B14F-4D97-AF65-F5344CB8AC3E}">
        <p14:creationId xmlns:p14="http://schemas.microsoft.com/office/powerpoint/2010/main" val="459193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EC89DFF-54C9-48FB-86DD-B501B92BE820}" type="slidenum">
              <a:rPr lang="en-US" altLang="en-US" smtClean="0"/>
              <a:pPr/>
              <a:t>‹#›</a:t>
            </a:fld>
            <a:endParaRPr lang="en-US" altLang="en-US"/>
          </a:p>
        </p:txBody>
      </p:sp>
    </p:spTree>
    <p:extLst>
      <p:ext uri="{BB962C8B-B14F-4D97-AF65-F5344CB8AC3E}">
        <p14:creationId xmlns:p14="http://schemas.microsoft.com/office/powerpoint/2010/main" val="2326028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fld id="{DF6212A5-F19C-4779-89A4-B6B757601396}" type="slidenum">
              <a:rPr lang="en-US" altLang="en-US" smtClean="0"/>
              <a:pPr/>
              <a:t>‹#›</a:t>
            </a:fld>
            <a:endParaRPr lang="en-US" altLang="en-US"/>
          </a:p>
        </p:txBody>
      </p:sp>
    </p:spTree>
    <p:extLst>
      <p:ext uri="{BB962C8B-B14F-4D97-AF65-F5344CB8AC3E}">
        <p14:creationId xmlns:p14="http://schemas.microsoft.com/office/powerpoint/2010/main" val="536958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73588CFD-A5BD-45E5-9E37-D5D75952676D}" type="slidenum">
              <a:rPr lang="en-US" altLang="en-US" smtClean="0"/>
              <a:pPr/>
              <a:t>‹#›</a:t>
            </a:fld>
            <a:endParaRPr lang="en-US" altLang="en-US"/>
          </a:p>
        </p:txBody>
      </p:sp>
    </p:spTree>
    <p:extLst>
      <p:ext uri="{BB962C8B-B14F-4D97-AF65-F5344CB8AC3E}">
        <p14:creationId xmlns:p14="http://schemas.microsoft.com/office/powerpoint/2010/main" val="3814531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fld id="{D625C863-A833-45D9-AFF0-8B7AAFFE5154}" type="slidenum">
              <a:rPr lang="en-US" altLang="en-US" smtClean="0"/>
              <a:pPr/>
              <a:t>‹#›</a:t>
            </a:fld>
            <a:endParaRPr lang="en-US" altLang="en-US"/>
          </a:p>
        </p:txBody>
      </p:sp>
    </p:spTree>
    <p:extLst>
      <p:ext uri="{BB962C8B-B14F-4D97-AF65-F5344CB8AC3E}">
        <p14:creationId xmlns:p14="http://schemas.microsoft.com/office/powerpoint/2010/main" val="757340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fld id="{1F9A1CB3-0814-4421-9E69-86B5A575525D}" type="slidenum">
              <a:rPr lang="en-US" altLang="en-US" smtClean="0"/>
              <a:pPr/>
              <a:t>‹#›</a:t>
            </a:fld>
            <a:endParaRPr lang="en-US" altLang="en-US"/>
          </a:p>
        </p:txBody>
      </p:sp>
    </p:spTree>
    <p:extLst>
      <p:ext uri="{BB962C8B-B14F-4D97-AF65-F5344CB8AC3E}">
        <p14:creationId xmlns:p14="http://schemas.microsoft.com/office/powerpoint/2010/main" val="240314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D064051E-11E2-40A9-8CF9-154B3ECAF022}" type="slidenum">
              <a:rPr lang="en-US" altLang="en-US" smtClean="0"/>
              <a:pPr/>
              <a:t>‹#›</a:t>
            </a:fld>
            <a:endParaRPr lang="en-US" altLang="en-US"/>
          </a:p>
        </p:txBody>
      </p:sp>
    </p:spTree>
    <p:extLst>
      <p:ext uri="{BB962C8B-B14F-4D97-AF65-F5344CB8AC3E}">
        <p14:creationId xmlns:p14="http://schemas.microsoft.com/office/powerpoint/2010/main" val="229358023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YIPDJ1Cc_uw"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Economic_Systems__Regulating_the_Exchange_of_Goods_and_Services.asf" TargetMode="Externa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Free_Market_vs__Command_Economies.asf"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02386" y="1793875"/>
            <a:ext cx="7655814" cy="1420813"/>
          </a:xfrm>
        </p:spPr>
        <p:txBody>
          <a:bodyPr/>
          <a:lstStyle/>
          <a:p>
            <a:pPr algn="ctr" eaLnBrk="1" hangingPunct="1">
              <a:defRPr/>
            </a:pPr>
            <a:r>
              <a:rPr lang="en-US" sz="5400" dirty="0" smtClean="0">
                <a:latin typeface="Comic Sans MS" pitchFamily="66" charset="0"/>
              </a:rPr>
              <a:t>Economic Systems</a:t>
            </a:r>
            <a:br>
              <a:rPr lang="en-US" sz="5400" dirty="0" smtClean="0">
                <a:latin typeface="Comic Sans MS" pitchFamily="66" charset="0"/>
              </a:rPr>
            </a:br>
            <a:r>
              <a:rPr lang="en-US" sz="5400" dirty="0" smtClean="0">
                <a:latin typeface="Comic Sans MS" pitchFamily="66" charset="0"/>
              </a:rPr>
              <a:t>&amp; Ideologies </a:t>
            </a:r>
            <a:br>
              <a:rPr lang="en-US" sz="5400" dirty="0" smtClean="0">
                <a:latin typeface="Comic Sans MS" pitchFamily="66" charset="0"/>
              </a:rPr>
            </a:br>
            <a:endParaRPr lang="en-US" sz="5400" dirty="0" smtClean="0">
              <a:latin typeface="Comic Sans MS" pitchFamily="66" charset="0"/>
            </a:endParaRPr>
          </a:p>
        </p:txBody>
      </p:sp>
      <p:sp>
        <p:nvSpPr>
          <p:cNvPr id="2051" name="Rectangle 3"/>
          <p:cNvSpPr>
            <a:spLocks noGrp="1" noChangeArrowheads="1"/>
          </p:cNvSpPr>
          <p:nvPr>
            <p:ph type="subTitle" idx="1"/>
          </p:nvPr>
        </p:nvSpPr>
        <p:spPr/>
        <p:txBody>
          <a:bodyPr/>
          <a:lstStyle/>
          <a:p>
            <a:pPr eaLnBrk="1" hangingPunct="1">
              <a:defRPr/>
            </a:pPr>
            <a:endParaRPr lang="en-US" sz="2000"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457200" y="1793875"/>
            <a:ext cx="8229600" cy="2320925"/>
          </a:xfrm>
        </p:spPr>
        <p:txBody>
          <a:bodyPr/>
          <a:lstStyle/>
          <a:p>
            <a:pPr algn="ctr" eaLnBrk="1" hangingPunct="1">
              <a:defRPr/>
            </a:pPr>
            <a:r>
              <a:rPr lang="en-US" sz="4800" b="1" dirty="0" smtClean="0">
                <a:solidFill>
                  <a:schemeClr val="tx1"/>
                </a:solidFill>
                <a:latin typeface="Comic Sans MS" pitchFamily="66" charset="0"/>
              </a:rPr>
              <a:t>HISTORICAL ORIGINS OF </a:t>
            </a:r>
            <a:br>
              <a:rPr lang="en-US" sz="4800" b="1" dirty="0" smtClean="0">
                <a:solidFill>
                  <a:schemeClr val="tx1"/>
                </a:solidFill>
                <a:latin typeface="Comic Sans MS" pitchFamily="66" charset="0"/>
              </a:rPr>
            </a:br>
            <a:r>
              <a:rPr lang="en-US" sz="4800" b="1" dirty="0" smtClean="0">
                <a:solidFill>
                  <a:schemeClr val="tx1"/>
                </a:solidFill>
                <a:latin typeface="Comic Sans MS" pitchFamily="66" charset="0"/>
              </a:rPr>
              <a:t>ECONOMIC SYSTEMS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dirty="0" smtClean="0">
                <a:latin typeface="Comic Sans MS" pitchFamily="66" charset="0"/>
              </a:rPr>
              <a:t>Background</a:t>
            </a:r>
          </a:p>
        </p:txBody>
      </p:sp>
      <p:sp>
        <p:nvSpPr>
          <p:cNvPr id="28675" name="Rectangle 3"/>
          <p:cNvSpPr>
            <a:spLocks noGrp="1" noChangeArrowheads="1"/>
          </p:cNvSpPr>
          <p:nvPr>
            <p:ph idx="1"/>
          </p:nvPr>
        </p:nvSpPr>
        <p:spPr>
          <a:xfrm>
            <a:off x="228600" y="1600200"/>
            <a:ext cx="8763000" cy="4050792"/>
          </a:xfrm>
        </p:spPr>
        <p:txBody>
          <a:bodyPr>
            <a:noAutofit/>
          </a:bodyPr>
          <a:lstStyle/>
          <a:p>
            <a:pPr eaLnBrk="1" hangingPunct="1">
              <a:defRPr/>
            </a:pPr>
            <a:r>
              <a:rPr lang="en-US" sz="3600" dirty="0" smtClean="0">
                <a:latin typeface="Comic Sans MS" pitchFamily="66" charset="0"/>
              </a:rPr>
              <a:t>Global trade increases due to Columbian Exchange &amp; Industrial Revolution</a:t>
            </a:r>
          </a:p>
          <a:p>
            <a:pPr eaLnBrk="1" hangingPunct="1">
              <a:defRPr/>
            </a:pPr>
            <a:r>
              <a:rPr lang="en-US" sz="3600" dirty="0" smtClean="0">
                <a:latin typeface="Comic Sans MS" pitchFamily="66" charset="0"/>
              </a:rPr>
              <a:t>Gap between rich and poor widens</a:t>
            </a:r>
          </a:p>
          <a:p>
            <a:pPr eaLnBrk="1" hangingPunct="1">
              <a:defRPr/>
            </a:pPr>
            <a:r>
              <a:rPr lang="en-US" sz="3600" dirty="0" smtClean="0">
                <a:latin typeface="Comic Sans MS" pitchFamily="66" charset="0"/>
              </a:rPr>
              <a:t>Business leaders want governments to stay out of economic affairs</a:t>
            </a:r>
          </a:p>
          <a:p>
            <a:pPr eaLnBrk="1" hangingPunct="1">
              <a:defRPr/>
            </a:pPr>
            <a:r>
              <a:rPr lang="en-US" sz="3600" dirty="0" smtClean="0">
                <a:latin typeface="Comic Sans MS" pitchFamily="66" charset="0"/>
              </a:rPr>
              <a:t>Reformers believe governments should improve conditions for the poor</a:t>
            </a:r>
          </a:p>
          <a:p>
            <a:pPr eaLnBrk="1" hangingPunct="1">
              <a:defRPr/>
            </a:pPr>
            <a:endParaRPr lang="en-US" sz="3600" dirty="0"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algn="ctr" eaLnBrk="1" hangingPunct="1">
              <a:defRPr/>
            </a:pPr>
            <a:r>
              <a:rPr lang="en-US" dirty="0" smtClean="0">
                <a:latin typeface="Comic Sans MS" pitchFamily="66" charset="0"/>
              </a:rPr>
              <a:t>Abuses of Industrial Revolution</a:t>
            </a:r>
            <a:br>
              <a:rPr lang="en-US" dirty="0" smtClean="0">
                <a:latin typeface="Comic Sans MS" pitchFamily="66" charset="0"/>
              </a:rPr>
            </a:br>
            <a:endParaRPr lang="en-US" dirty="0" smtClean="0">
              <a:latin typeface="Comic Sans MS" pitchFamily="66" charset="0"/>
            </a:endParaRPr>
          </a:p>
        </p:txBody>
      </p:sp>
      <p:sp>
        <p:nvSpPr>
          <p:cNvPr id="29699" name="Rectangle 3"/>
          <p:cNvSpPr>
            <a:spLocks noGrp="1" noChangeArrowheads="1"/>
          </p:cNvSpPr>
          <p:nvPr>
            <p:ph idx="1"/>
          </p:nvPr>
        </p:nvSpPr>
        <p:spPr>
          <a:xfrm>
            <a:off x="38100" y="1524000"/>
            <a:ext cx="9067800" cy="4308475"/>
          </a:xfrm>
        </p:spPr>
        <p:txBody>
          <a:bodyPr>
            <a:noAutofit/>
          </a:bodyPr>
          <a:lstStyle/>
          <a:p>
            <a:pPr eaLnBrk="1" hangingPunct="1">
              <a:defRPr/>
            </a:pPr>
            <a:r>
              <a:rPr lang="en-US" sz="5400" dirty="0" smtClean="0">
                <a:latin typeface="Comic Sans MS" pitchFamily="66" charset="0"/>
              </a:rPr>
              <a:t>Unequal distribution of Wealth</a:t>
            </a:r>
          </a:p>
          <a:p>
            <a:pPr eaLnBrk="1" hangingPunct="1">
              <a:defRPr/>
            </a:pPr>
            <a:r>
              <a:rPr lang="en-US" sz="5400" dirty="0" smtClean="0">
                <a:latin typeface="Comic Sans MS" pitchFamily="66" charset="0"/>
              </a:rPr>
              <a:t>Long Hours</a:t>
            </a:r>
          </a:p>
          <a:p>
            <a:pPr eaLnBrk="1" hangingPunct="1">
              <a:defRPr/>
            </a:pPr>
            <a:r>
              <a:rPr lang="en-US" sz="5400" dirty="0" smtClean="0">
                <a:latin typeface="Comic Sans MS" pitchFamily="66" charset="0"/>
              </a:rPr>
              <a:t>Unsafe Working Conditions</a:t>
            </a:r>
          </a:p>
          <a:p>
            <a:pPr eaLnBrk="1" hangingPunct="1">
              <a:defRPr/>
            </a:pPr>
            <a:r>
              <a:rPr lang="en-US" sz="5400" dirty="0" smtClean="0">
                <a:latin typeface="Comic Sans MS" pitchFamily="66" charset="0"/>
              </a:rPr>
              <a:t>No Worker’s Compensation</a:t>
            </a:r>
          </a:p>
          <a:p>
            <a:pPr eaLnBrk="1" hangingPunct="1">
              <a:defRPr/>
            </a:pPr>
            <a:endParaRPr lang="en-US" sz="5400" dirty="0" smtClean="0">
              <a:latin typeface="Comic Sans MS" pitchFamily="66" charset="0"/>
            </a:endParaRPr>
          </a:p>
        </p:txBody>
      </p:sp>
      <p:sp>
        <p:nvSpPr>
          <p:cNvPr id="29700" name="Rectangle 4"/>
          <p:cNvSpPr>
            <a:spLocks noChangeArrowheads="1"/>
          </p:cNvSpPr>
          <p:nvPr/>
        </p:nvSpPr>
        <p:spPr bwMode="auto">
          <a:xfrm>
            <a:off x="0" y="550863"/>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defRPr/>
            </a:pPr>
            <a:endParaRPr lang="en-US" sz="3600">
              <a:solidFill>
                <a:srgbClr val="292929"/>
              </a:solidFill>
              <a:effectLst>
                <a:outerShdw blurRad="38100" dist="38100" dir="2700000" algn="tl">
                  <a:srgbClr val="000000"/>
                </a:outerShdw>
              </a:effectLst>
              <a:latin typeface="Arial" charset="0"/>
              <a:ea typeface="ＭＳ Ｐゴシック" pitchFamily="1" charset="-128"/>
            </a:endParaRPr>
          </a:p>
        </p:txBody>
      </p:sp>
      <p:sp>
        <p:nvSpPr>
          <p:cNvPr id="10245" name="Rectangle 16"/>
          <p:cNvSpPr>
            <a:spLocks noChangeArrowheads="1"/>
          </p:cNvSpPr>
          <p:nvPr/>
        </p:nvSpPr>
        <p:spPr bwMode="auto">
          <a:xfrm>
            <a:off x="3429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defRPr/>
            </a:pPr>
            <a:r>
              <a:rPr lang="en-US" smtClean="0"/>
              <a:t>Socialism</a:t>
            </a:r>
          </a:p>
        </p:txBody>
      </p:sp>
      <p:sp>
        <p:nvSpPr>
          <p:cNvPr id="91139" name="Rectangle 3"/>
          <p:cNvSpPr>
            <a:spLocks noGrp="1" noChangeArrowheads="1"/>
          </p:cNvSpPr>
          <p:nvPr>
            <p:ph type="body" idx="1"/>
          </p:nvPr>
        </p:nvSpPr>
        <p:spPr>
          <a:xfrm>
            <a:off x="0" y="5029200"/>
            <a:ext cx="9144000" cy="1752600"/>
          </a:xfrm>
        </p:spPr>
        <p:txBody>
          <a:bodyPr>
            <a:normAutofit fontScale="92500"/>
          </a:bodyPr>
          <a:lstStyle/>
          <a:p>
            <a:pPr eaLnBrk="1" hangingPunct="1">
              <a:defRPr/>
            </a:pPr>
            <a:r>
              <a:rPr lang="en-US" sz="3600" dirty="0" smtClean="0"/>
              <a:t>An economic system in which the factors of production are owned by the public. All major industries owned by the government.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248400" y="0"/>
            <a:ext cx="2895600" cy="762000"/>
          </a:xfrm>
        </p:spPr>
        <p:txBody>
          <a:bodyPr>
            <a:normAutofit/>
          </a:bodyPr>
          <a:lstStyle/>
          <a:p>
            <a:pPr eaLnBrk="1" hangingPunct="1">
              <a:defRPr/>
            </a:pPr>
            <a:r>
              <a:rPr lang="en-US" sz="3200" dirty="0" smtClean="0">
                <a:latin typeface="Comic Sans MS" pitchFamily="66" charset="0"/>
              </a:rPr>
              <a:t>Socialism</a:t>
            </a:r>
          </a:p>
        </p:txBody>
      </p:sp>
      <p:sp>
        <p:nvSpPr>
          <p:cNvPr id="7171" name="Rectangle 3"/>
          <p:cNvSpPr>
            <a:spLocks noGrp="1" noChangeArrowheads="1"/>
          </p:cNvSpPr>
          <p:nvPr>
            <p:ph idx="1"/>
          </p:nvPr>
        </p:nvSpPr>
        <p:spPr>
          <a:xfrm>
            <a:off x="0" y="0"/>
            <a:ext cx="6248400" cy="6858000"/>
          </a:xfrm>
        </p:spPr>
        <p:txBody>
          <a:bodyPr>
            <a:normAutofit/>
          </a:bodyPr>
          <a:lstStyle/>
          <a:p>
            <a:pPr eaLnBrk="1" hangingPunct="1">
              <a:lnSpc>
                <a:spcPct val="80000"/>
              </a:lnSpc>
              <a:defRPr/>
            </a:pPr>
            <a:r>
              <a:rPr lang="en-US" sz="3600" b="1" dirty="0" smtClean="0">
                <a:latin typeface="Comic Sans MS" pitchFamily="66" charset="0"/>
              </a:rPr>
              <a:t>Basic Ideas</a:t>
            </a:r>
            <a:r>
              <a:rPr lang="en-US" sz="3600" dirty="0" smtClean="0">
                <a:latin typeface="Comic Sans MS" pitchFamily="66" charset="0"/>
              </a:rPr>
              <a:t>:</a:t>
            </a:r>
          </a:p>
          <a:p>
            <a:pPr lvl="1" eaLnBrk="1" hangingPunct="1">
              <a:lnSpc>
                <a:spcPct val="80000"/>
              </a:lnSpc>
              <a:defRPr/>
            </a:pPr>
            <a:r>
              <a:rPr lang="en-US" sz="3600" dirty="0" smtClean="0">
                <a:latin typeface="Comic Sans MS" pitchFamily="66" charset="0"/>
              </a:rPr>
              <a:t>All major means of production are owned by the government and run for the good of the people</a:t>
            </a:r>
          </a:p>
          <a:p>
            <a:pPr lvl="1" eaLnBrk="1" hangingPunct="1">
              <a:lnSpc>
                <a:spcPct val="80000"/>
              </a:lnSpc>
              <a:defRPr/>
            </a:pPr>
            <a:r>
              <a:rPr lang="en-US" sz="3600" dirty="0" smtClean="0">
                <a:latin typeface="Comic Sans MS" pitchFamily="66" charset="0"/>
              </a:rPr>
              <a:t>Small businesses can be privately owned but major businesses are owned by the government</a:t>
            </a:r>
          </a:p>
          <a:p>
            <a:pPr eaLnBrk="1" hangingPunct="1">
              <a:lnSpc>
                <a:spcPct val="80000"/>
              </a:lnSpc>
              <a:defRPr/>
            </a:pPr>
            <a:endParaRPr lang="en-US" sz="3600" b="1" dirty="0" smtClean="0">
              <a:latin typeface="Comic Sans MS" pitchFamily="66" charset="0"/>
            </a:endParaRPr>
          </a:p>
          <a:p>
            <a:pPr eaLnBrk="1" hangingPunct="1">
              <a:lnSpc>
                <a:spcPct val="80000"/>
              </a:lnSpc>
              <a:defRPr/>
            </a:pPr>
            <a:r>
              <a:rPr lang="en-US" sz="3600" b="1" dirty="0" smtClean="0">
                <a:latin typeface="Comic Sans MS" pitchFamily="66" charset="0"/>
              </a:rPr>
              <a:t>Mixed Economy</a:t>
            </a:r>
          </a:p>
          <a:p>
            <a:pPr eaLnBrk="1" hangingPunct="1">
              <a:lnSpc>
                <a:spcPct val="80000"/>
              </a:lnSpc>
              <a:defRPr/>
            </a:pPr>
            <a:r>
              <a:rPr lang="en-US" sz="3600" b="1" dirty="0" smtClean="0">
                <a:latin typeface="Comic Sans MS" pitchFamily="66" charset="0"/>
              </a:rPr>
              <a:t>Modern Examples</a:t>
            </a:r>
            <a:r>
              <a:rPr lang="en-US" sz="3600" dirty="0" smtClean="0">
                <a:latin typeface="Comic Sans MS" pitchFamily="66" charset="0"/>
              </a:rPr>
              <a:t>: France, Canada and Britain</a:t>
            </a:r>
            <a:endParaRPr lang="en-US" sz="3600" b="1" dirty="0" smtClean="0">
              <a:latin typeface="Comic Sans MS" pitchFamily="66" charset="0"/>
            </a:endParaRPr>
          </a:p>
          <a:p>
            <a:pPr eaLnBrk="1" hangingPunct="1">
              <a:lnSpc>
                <a:spcPct val="80000"/>
              </a:lnSpc>
              <a:defRPr/>
            </a:pPr>
            <a:endParaRPr lang="en-US" sz="3600" dirty="0" smtClean="0">
              <a:latin typeface="Comic Sans MS" pitchFamily="66" charset="0"/>
            </a:endParaRPr>
          </a:p>
        </p:txBody>
      </p:sp>
      <p:sp>
        <p:nvSpPr>
          <p:cNvPr id="2" name="Text Placeholder 1"/>
          <p:cNvSpPr>
            <a:spLocks noGrp="1"/>
          </p:cNvSpPr>
          <p:nvPr>
            <p:ph type="body" sz="half" idx="2"/>
          </p:nvPr>
        </p:nvSpPr>
        <p:spPr>
          <a:xfrm>
            <a:off x="6248400" y="762000"/>
            <a:ext cx="2895600" cy="5410200"/>
          </a:xfrm>
        </p:spPr>
        <p:txBody>
          <a:bodyPr>
            <a:noAutofit/>
          </a:bodyPr>
          <a:lstStyle/>
          <a:p>
            <a:r>
              <a:rPr lang="en-US" sz="2800" b="1" dirty="0"/>
              <a:t>Pure Socialism</a:t>
            </a:r>
            <a:endParaRPr lang="en-US" sz="2800" dirty="0"/>
          </a:p>
          <a:p>
            <a:r>
              <a:rPr lang="en-US" sz="2800" dirty="0"/>
              <a:t>You have two cows.  The government takes them and puts them in a barn with everyone else’s cows.  You have to take care of all the cows.  The government gives you all the milk you need.</a:t>
            </a:r>
          </a:p>
          <a:p>
            <a:endParaRPr lang="en-US" sz="28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77418" y="0"/>
            <a:ext cx="7772400" cy="810768"/>
          </a:xfrm>
        </p:spPr>
        <p:txBody>
          <a:bodyPr>
            <a:normAutofit/>
          </a:bodyPr>
          <a:lstStyle/>
          <a:p>
            <a:pPr algn="ctr" eaLnBrk="1" hangingPunct="1">
              <a:defRPr/>
            </a:pPr>
            <a:r>
              <a:rPr lang="en-US" sz="3200" dirty="0" smtClean="0">
                <a:latin typeface="Comic Sans MS" pitchFamily="66" charset="0"/>
              </a:rPr>
              <a:t>Socialism Statements</a:t>
            </a:r>
          </a:p>
        </p:txBody>
      </p:sp>
      <p:sp>
        <p:nvSpPr>
          <p:cNvPr id="6147" name="Rectangle 3"/>
          <p:cNvSpPr>
            <a:spLocks noGrp="1" noChangeArrowheads="1"/>
          </p:cNvSpPr>
          <p:nvPr>
            <p:ph sz="half" idx="1"/>
          </p:nvPr>
        </p:nvSpPr>
        <p:spPr>
          <a:xfrm>
            <a:off x="152400" y="810768"/>
            <a:ext cx="4639818" cy="6047232"/>
          </a:xfrm>
        </p:spPr>
        <p:txBody>
          <a:bodyPr>
            <a:noAutofit/>
          </a:bodyPr>
          <a:lstStyle/>
          <a:p>
            <a:pPr lvl="2" eaLnBrk="1" hangingPunct="1">
              <a:defRPr/>
            </a:pPr>
            <a:r>
              <a:rPr lang="en-US" sz="2800" b="1" dirty="0" smtClean="0">
                <a:latin typeface="Comic Sans MS" pitchFamily="66" charset="0"/>
              </a:rPr>
              <a:t>Free medical care, but you are not allowed to pick your doctor</a:t>
            </a:r>
          </a:p>
          <a:p>
            <a:pPr lvl="2" eaLnBrk="1" hangingPunct="1">
              <a:defRPr/>
            </a:pPr>
            <a:r>
              <a:rPr lang="en-US" sz="2800" b="1" dirty="0" smtClean="0">
                <a:latin typeface="Comic Sans MS" pitchFamily="66" charset="0"/>
              </a:rPr>
              <a:t>Leaders at all levels of government are subject to recall and they are only paid an average workers wage</a:t>
            </a:r>
          </a:p>
          <a:p>
            <a:pPr lvl="2" eaLnBrk="1" hangingPunct="1">
              <a:defRPr/>
            </a:pPr>
            <a:r>
              <a:rPr lang="en-US" sz="2800" b="1" dirty="0" smtClean="0">
                <a:latin typeface="Comic Sans MS" pitchFamily="66" charset="0"/>
              </a:rPr>
              <a:t>Prices of products are low, but you will have very few choices of different products</a:t>
            </a:r>
          </a:p>
          <a:p>
            <a:pPr eaLnBrk="1" hangingPunct="1">
              <a:defRPr/>
            </a:pPr>
            <a:endParaRPr lang="en-US" sz="2800" dirty="0" smtClean="0">
              <a:latin typeface="Comic Sans MS" pitchFamily="66" charset="0"/>
            </a:endParaRPr>
          </a:p>
        </p:txBody>
      </p:sp>
      <p:sp>
        <p:nvSpPr>
          <p:cNvPr id="2" name="Content Placeholder 1"/>
          <p:cNvSpPr>
            <a:spLocks noGrp="1"/>
          </p:cNvSpPr>
          <p:nvPr>
            <p:ph sz="half" idx="2"/>
          </p:nvPr>
        </p:nvSpPr>
        <p:spPr>
          <a:xfrm>
            <a:off x="5181600" y="820706"/>
            <a:ext cx="3657600" cy="6037294"/>
          </a:xfrm>
        </p:spPr>
        <p:txBody>
          <a:bodyPr>
            <a:noAutofit/>
          </a:bodyPr>
          <a:lstStyle/>
          <a:p>
            <a:r>
              <a:rPr lang="en-US" sz="2800" b="1" dirty="0"/>
              <a:t>Bureaucratic Socialism</a:t>
            </a:r>
            <a:endParaRPr lang="en-US" sz="2800" dirty="0"/>
          </a:p>
          <a:p>
            <a:r>
              <a:rPr lang="en-US" sz="2800" dirty="0"/>
              <a:t>Your cows are cared for by ex-chicken farmers.  You have to take care of the chickens the government took from the chicken farmers.  The government gives you as much milk and eggs the regulations say you should need.</a:t>
            </a:r>
          </a:p>
          <a:p>
            <a:endParaRPr lang="en-US" sz="2800" dirty="0"/>
          </a:p>
        </p:txBody>
      </p:sp>
    </p:spTree>
    <p:extLst>
      <p:ext uri="{BB962C8B-B14F-4D97-AF65-F5344CB8AC3E}">
        <p14:creationId xmlns:p14="http://schemas.microsoft.com/office/powerpoint/2010/main" val="6000356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defRPr/>
            </a:pPr>
            <a:r>
              <a:rPr lang="en-US" smtClean="0"/>
              <a:t>Capitalism</a:t>
            </a:r>
          </a:p>
        </p:txBody>
      </p:sp>
      <p:sp>
        <p:nvSpPr>
          <p:cNvPr id="92163" name="Rectangle 3"/>
          <p:cNvSpPr>
            <a:spLocks noGrp="1" noChangeArrowheads="1"/>
          </p:cNvSpPr>
          <p:nvPr>
            <p:ph type="body" idx="1"/>
          </p:nvPr>
        </p:nvSpPr>
        <p:spPr>
          <a:xfrm>
            <a:off x="0" y="4953000"/>
            <a:ext cx="9144000" cy="1828800"/>
          </a:xfrm>
        </p:spPr>
        <p:txBody>
          <a:bodyPr>
            <a:normAutofit fontScale="92500" lnSpcReduction="20000"/>
          </a:bodyPr>
          <a:lstStyle/>
          <a:p>
            <a:pPr eaLnBrk="1" hangingPunct="1">
              <a:defRPr/>
            </a:pPr>
            <a:r>
              <a:rPr lang="en-US" sz="4000" b="1" dirty="0" smtClean="0"/>
              <a:t>An economic system based on individuals owning the factors of production and all major industries. </a:t>
            </a:r>
          </a:p>
          <a:p>
            <a:pPr lvl="1" eaLnBrk="1" hangingPunct="1">
              <a:defRPr/>
            </a:pPr>
            <a:r>
              <a:rPr lang="en-US" sz="3600" b="1" dirty="0" smtClean="0"/>
              <a:t>Private property, profit motive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defRPr/>
            </a:pPr>
            <a:r>
              <a:rPr lang="en-US" sz="2400" dirty="0" smtClean="0">
                <a:latin typeface="Comic Sans MS" pitchFamily="66" charset="0"/>
              </a:rPr>
              <a:t>Capitalism</a:t>
            </a:r>
          </a:p>
        </p:txBody>
      </p:sp>
      <p:sp>
        <p:nvSpPr>
          <p:cNvPr id="8195" name="Rectangle 3"/>
          <p:cNvSpPr>
            <a:spLocks noGrp="1" noChangeArrowheads="1"/>
          </p:cNvSpPr>
          <p:nvPr>
            <p:ph idx="1"/>
          </p:nvPr>
        </p:nvSpPr>
        <p:spPr>
          <a:xfrm>
            <a:off x="36442" y="23190"/>
            <a:ext cx="6211957" cy="6834809"/>
          </a:xfrm>
        </p:spPr>
        <p:txBody>
          <a:bodyPr>
            <a:noAutofit/>
          </a:bodyPr>
          <a:lstStyle/>
          <a:p>
            <a:pPr eaLnBrk="1" hangingPunct="1">
              <a:defRPr/>
            </a:pPr>
            <a:r>
              <a:rPr lang="en-US" sz="3600" b="1" dirty="0" err="1" smtClean="0">
                <a:latin typeface="Comic Sans MS" pitchFamily="66" charset="0"/>
              </a:rPr>
              <a:t>When</a:t>
            </a:r>
            <a:r>
              <a:rPr lang="en-US" sz="3600" dirty="0" err="1" smtClean="0">
                <a:latin typeface="Comic Sans MS" pitchFamily="66" charset="0"/>
              </a:rPr>
              <a:t>:During</a:t>
            </a:r>
            <a:r>
              <a:rPr lang="en-US" sz="3600" dirty="0" smtClean="0">
                <a:latin typeface="Comic Sans MS" pitchFamily="66" charset="0"/>
              </a:rPr>
              <a:t> </a:t>
            </a:r>
            <a:r>
              <a:rPr lang="en-US" sz="3200" dirty="0" smtClean="0">
                <a:latin typeface="Comic Sans MS" pitchFamily="66" charset="0"/>
              </a:rPr>
              <a:t>the</a:t>
            </a:r>
            <a:r>
              <a:rPr lang="en-US" sz="3600" dirty="0" smtClean="0">
                <a:latin typeface="Comic Sans MS" pitchFamily="66" charset="0"/>
              </a:rPr>
              <a:t> Age of Exploration</a:t>
            </a:r>
          </a:p>
          <a:p>
            <a:pPr eaLnBrk="1" hangingPunct="1">
              <a:defRPr/>
            </a:pPr>
            <a:r>
              <a:rPr lang="en-US" sz="3600" b="1" dirty="0" err="1" smtClean="0">
                <a:latin typeface="Comic Sans MS" pitchFamily="66" charset="0"/>
              </a:rPr>
              <a:t>Reason</a:t>
            </a:r>
            <a:r>
              <a:rPr lang="en-US" sz="3600" dirty="0" err="1" smtClean="0">
                <a:latin typeface="Comic Sans MS" pitchFamily="66" charset="0"/>
              </a:rPr>
              <a:t>:Began</a:t>
            </a:r>
            <a:r>
              <a:rPr lang="en-US" sz="3600" dirty="0" smtClean="0">
                <a:latin typeface="Comic Sans MS" pitchFamily="66" charset="0"/>
              </a:rPr>
              <a:t> as a result of the Columbian Exchange</a:t>
            </a:r>
          </a:p>
          <a:p>
            <a:pPr eaLnBrk="1" hangingPunct="1">
              <a:defRPr/>
            </a:pPr>
            <a:r>
              <a:rPr lang="en-US" sz="3600" b="1" dirty="0" smtClean="0">
                <a:latin typeface="Comic Sans MS" pitchFamily="66" charset="0"/>
              </a:rPr>
              <a:t>Who: </a:t>
            </a:r>
            <a:r>
              <a:rPr lang="en-US" sz="3600" dirty="0" smtClean="0">
                <a:latin typeface="Comic Sans MS" pitchFamily="66" charset="0"/>
              </a:rPr>
              <a:t>Adam Smith – first to describe the basic ideas in </a:t>
            </a:r>
            <a:r>
              <a:rPr lang="en-US" sz="3600" u="sng" dirty="0" smtClean="0">
                <a:latin typeface="Comic Sans MS" pitchFamily="66" charset="0"/>
              </a:rPr>
              <a:t>Wealth of Nations</a:t>
            </a:r>
          </a:p>
          <a:p>
            <a:pPr>
              <a:defRPr/>
            </a:pPr>
            <a:r>
              <a:rPr lang="en-US" sz="3600" b="1" dirty="0">
                <a:latin typeface="Comic Sans MS" pitchFamily="66" charset="0"/>
              </a:rPr>
              <a:t>Type</a:t>
            </a:r>
            <a:r>
              <a:rPr lang="en-US" sz="3600" dirty="0">
                <a:latin typeface="Comic Sans MS" pitchFamily="66" charset="0"/>
              </a:rPr>
              <a:t>: Market Economy (Mixed)</a:t>
            </a:r>
          </a:p>
          <a:p>
            <a:pPr>
              <a:defRPr/>
            </a:pPr>
            <a:r>
              <a:rPr lang="en-US" sz="3600" b="1" dirty="0">
                <a:latin typeface="Comic Sans MS" pitchFamily="66" charset="0"/>
              </a:rPr>
              <a:t>Modern Examples</a:t>
            </a:r>
            <a:r>
              <a:rPr lang="en-US" sz="3600" dirty="0">
                <a:latin typeface="Comic Sans MS" pitchFamily="66" charset="0"/>
              </a:rPr>
              <a:t>: USA and Japan</a:t>
            </a:r>
          </a:p>
          <a:p>
            <a:pPr eaLnBrk="1" hangingPunct="1">
              <a:defRPr/>
            </a:pPr>
            <a:endParaRPr lang="en-US" sz="3600" dirty="0" smtClean="0">
              <a:latin typeface="Comic Sans MS" pitchFamily="66" charset="0"/>
            </a:endParaRPr>
          </a:p>
          <a:p>
            <a:pPr eaLnBrk="1" hangingPunct="1">
              <a:defRPr/>
            </a:pPr>
            <a:endParaRPr lang="en-US" sz="3600" dirty="0" smtClean="0">
              <a:latin typeface="Comic Sans MS" pitchFamily="66" charset="0"/>
            </a:endParaRPr>
          </a:p>
        </p:txBody>
      </p:sp>
      <p:sp>
        <p:nvSpPr>
          <p:cNvPr id="2" name="Text Placeholder 1"/>
          <p:cNvSpPr>
            <a:spLocks noGrp="1"/>
          </p:cNvSpPr>
          <p:nvPr>
            <p:ph type="body" sz="half" idx="2"/>
          </p:nvPr>
        </p:nvSpPr>
        <p:spPr>
          <a:xfrm>
            <a:off x="6412230" y="2423160"/>
            <a:ext cx="2579370" cy="3291840"/>
          </a:xfrm>
        </p:spPr>
        <p:txBody>
          <a:bodyPr>
            <a:noAutofit/>
          </a:bodyPr>
          <a:lstStyle/>
          <a:p>
            <a:r>
              <a:rPr lang="en-US" sz="3200" b="1" dirty="0"/>
              <a:t>Pure Capitalism</a:t>
            </a:r>
            <a:endParaRPr lang="en-US" sz="3200" dirty="0"/>
          </a:p>
          <a:p>
            <a:r>
              <a:rPr lang="en-US" sz="3200" dirty="0"/>
              <a:t>You have two cows.  You sell one and buy a bull.</a:t>
            </a:r>
          </a:p>
          <a:p>
            <a:endParaRPr lang="en-US" sz="32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400300" cy="822960"/>
          </a:xfrm>
        </p:spPr>
        <p:txBody>
          <a:bodyPr/>
          <a:lstStyle/>
          <a:p>
            <a:r>
              <a:rPr lang="en-US" dirty="0" smtClean="0"/>
              <a:t>Capitalism</a:t>
            </a:r>
            <a:endParaRPr lang="en-US" dirty="0"/>
          </a:p>
        </p:txBody>
      </p:sp>
      <p:sp>
        <p:nvSpPr>
          <p:cNvPr id="3" name="Content Placeholder 2"/>
          <p:cNvSpPr>
            <a:spLocks noGrp="1"/>
          </p:cNvSpPr>
          <p:nvPr>
            <p:ph idx="1"/>
          </p:nvPr>
        </p:nvSpPr>
        <p:spPr>
          <a:xfrm>
            <a:off x="3312" y="0"/>
            <a:ext cx="6168887" cy="6858000"/>
          </a:xfrm>
        </p:spPr>
        <p:txBody>
          <a:bodyPr>
            <a:noAutofit/>
          </a:bodyPr>
          <a:lstStyle/>
          <a:p>
            <a:pPr>
              <a:defRPr/>
            </a:pPr>
            <a:r>
              <a:rPr lang="en-US" sz="2800" b="1" dirty="0">
                <a:latin typeface="Comic Sans MS" pitchFamily="66" charset="0"/>
              </a:rPr>
              <a:t>Basic Ideas </a:t>
            </a:r>
          </a:p>
          <a:p>
            <a:pPr lvl="1">
              <a:defRPr/>
            </a:pPr>
            <a:r>
              <a:rPr lang="en-US" sz="2800" dirty="0">
                <a:latin typeface="Comic Sans MS" pitchFamily="66" charset="0"/>
              </a:rPr>
              <a:t>Law of Supply and Demand-</a:t>
            </a:r>
            <a:r>
              <a:rPr lang="en-US" sz="2800" b="1" dirty="0">
                <a:latin typeface="Comic Sans MS" pitchFamily="66" charset="0"/>
              </a:rPr>
              <a:t>real price is set by consumers</a:t>
            </a:r>
          </a:p>
          <a:p>
            <a:pPr lvl="1">
              <a:defRPr/>
            </a:pPr>
            <a:r>
              <a:rPr lang="en-US" sz="2800" dirty="0">
                <a:latin typeface="Comic Sans MS" pitchFamily="66" charset="0"/>
              </a:rPr>
              <a:t>Individuals own the factors of production </a:t>
            </a:r>
          </a:p>
          <a:p>
            <a:pPr lvl="1">
              <a:defRPr/>
            </a:pPr>
            <a:r>
              <a:rPr lang="en-US" sz="2800" dirty="0">
                <a:latin typeface="Comic Sans MS" pitchFamily="66" charset="0"/>
              </a:rPr>
              <a:t>Law of Competition – to sell you must reduce price or raise quality when there is competition</a:t>
            </a:r>
          </a:p>
          <a:p>
            <a:pPr lvl="1">
              <a:defRPr/>
            </a:pPr>
            <a:r>
              <a:rPr lang="en-US" sz="2800" dirty="0">
                <a:latin typeface="Comic Sans MS" pitchFamily="66" charset="0"/>
              </a:rPr>
              <a:t>Laissez-faire Capitalism – </a:t>
            </a:r>
          </a:p>
          <a:p>
            <a:pPr lvl="2">
              <a:defRPr/>
            </a:pPr>
            <a:r>
              <a:rPr lang="en-US" sz="2800" dirty="0">
                <a:latin typeface="Comic Sans MS" pitchFamily="66" charset="0"/>
              </a:rPr>
              <a:t>“hands-off” or let the people do as they choose</a:t>
            </a:r>
          </a:p>
          <a:p>
            <a:pPr lvl="1">
              <a:defRPr/>
            </a:pPr>
            <a:r>
              <a:rPr lang="en-US" sz="2800" dirty="0">
                <a:latin typeface="Comic Sans MS" pitchFamily="66" charset="0"/>
              </a:rPr>
              <a:t>Private ownership of property, industry, and business. </a:t>
            </a:r>
            <a:r>
              <a:rPr lang="en-US" sz="2800" u="sng" dirty="0">
                <a:latin typeface="Comic Sans MS" pitchFamily="66" charset="0"/>
              </a:rPr>
              <a:t>People</a:t>
            </a:r>
            <a:r>
              <a:rPr lang="en-US" sz="2800" dirty="0">
                <a:latin typeface="Comic Sans MS" pitchFamily="66" charset="0"/>
              </a:rPr>
              <a:t> not the government answer the four basic economic questions</a:t>
            </a:r>
          </a:p>
          <a:p>
            <a:pPr lvl="1">
              <a:defRPr/>
            </a:pPr>
            <a:r>
              <a:rPr lang="en-US" sz="2800" dirty="0">
                <a:latin typeface="Comic Sans MS" pitchFamily="66" charset="0"/>
              </a:rPr>
              <a:t>No/Few government regulations</a:t>
            </a:r>
          </a:p>
          <a:p>
            <a:pPr marL="0" indent="0">
              <a:buNone/>
            </a:pPr>
            <a:endParaRPr lang="en-US" sz="3200" dirty="0"/>
          </a:p>
        </p:txBody>
      </p:sp>
      <p:sp>
        <p:nvSpPr>
          <p:cNvPr id="4" name="Text Placeholder 3"/>
          <p:cNvSpPr>
            <a:spLocks noGrp="1"/>
          </p:cNvSpPr>
          <p:nvPr>
            <p:ph type="body" sz="half" idx="2"/>
          </p:nvPr>
        </p:nvSpPr>
        <p:spPr>
          <a:xfrm>
            <a:off x="6412230" y="1127760"/>
            <a:ext cx="2655570" cy="4587240"/>
          </a:xfrm>
        </p:spPr>
        <p:txBody>
          <a:bodyPr>
            <a:noAutofit/>
          </a:bodyPr>
          <a:lstStyle/>
          <a:p>
            <a:r>
              <a:rPr lang="en-US" sz="2800" b="1" dirty="0"/>
              <a:t>Capitalism</a:t>
            </a:r>
            <a:endParaRPr lang="en-US" sz="2800" dirty="0"/>
          </a:p>
          <a:p>
            <a:r>
              <a:rPr lang="en-US" sz="2800" dirty="0"/>
              <a:t>You don’t have any cows.  The bank will not lend you money to buy cows, because you don’t have any cows to put up as collateral.</a:t>
            </a:r>
          </a:p>
          <a:p>
            <a:endParaRPr lang="en-US" sz="2800" dirty="0"/>
          </a:p>
        </p:txBody>
      </p:sp>
    </p:spTree>
    <p:extLst>
      <p:ext uri="{BB962C8B-B14F-4D97-AF65-F5344CB8AC3E}">
        <p14:creationId xmlns:p14="http://schemas.microsoft.com/office/powerpoint/2010/main" val="3529791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9817"/>
            <a:ext cx="7772400" cy="1609344"/>
          </a:xfrm>
        </p:spPr>
        <p:txBody>
          <a:bodyPr>
            <a:normAutofit/>
          </a:bodyPr>
          <a:lstStyle/>
          <a:p>
            <a:pPr algn="ctr" eaLnBrk="1" hangingPunct="1">
              <a:defRPr/>
            </a:pPr>
            <a:r>
              <a:rPr lang="en-US" sz="3600" dirty="0" smtClean="0">
                <a:latin typeface="Comic Sans MS" pitchFamily="66" charset="0"/>
              </a:rPr>
              <a:t>Capitalism Statements</a:t>
            </a:r>
          </a:p>
        </p:txBody>
      </p:sp>
      <p:sp>
        <p:nvSpPr>
          <p:cNvPr id="9219" name="Rectangle 3"/>
          <p:cNvSpPr>
            <a:spLocks noGrp="1" noChangeArrowheads="1"/>
          </p:cNvSpPr>
          <p:nvPr>
            <p:ph idx="1"/>
          </p:nvPr>
        </p:nvSpPr>
        <p:spPr>
          <a:xfrm>
            <a:off x="0" y="1447800"/>
            <a:ext cx="9144000" cy="5334000"/>
          </a:xfrm>
        </p:spPr>
        <p:txBody>
          <a:bodyPr>
            <a:normAutofit/>
          </a:bodyPr>
          <a:lstStyle/>
          <a:p>
            <a:pPr lvl="2" eaLnBrk="1" hangingPunct="1">
              <a:defRPr/>
            </a:pPr>
            <a:r>
              <a:rPr lang="en-US" sz="3600" b="1" dirty="0" smtClean="0">
                <a:latin typeface="Comic Sans MS" pitchFamily="66" charset="0"/>
              </a:rPr>
              <a:t>You pay for all of your medical care, but sometimes you can pick whatever doctor you want to see</a:t>
            </a:r>
          </a:p>
          <a:p>
            <a:pPr lvl="2" eaLnBrk="1" hangingPunct="1">
              <a:defRPr/>
            </a:pPr>
            <a:r>
              <a:rPr lang="en-US" sz="3600" b="1" dirty="0" smtClean="0">
                <a:latin typeface="Comic Sans MS" pitchFamily="66" charset="0"/>
              </a:rPr>
              <a:t>You can open your own business, but there is no guaranteed that it will succeed and you must pay for all marketing costs</a:t>
            </a:r>
          </a:p>
          <a:p>
            <a:pPr lvl="2" eaLnBrk="1" hangingPunct="1">
              <a:defRPr/>
            </a:pPr>
            <a:r>
              <a:rPr lang="en-US" sz="3600" b="1" dirty="0" smtClean="0">
                <a:latin typeface="Comic Sans MS" pitchFamily="66" charset="0"/>
              </a:rPr>
              <a:t>You have multiple options of all types of products but prices may be a bit higher</a:t>
            </a:r>
          </a:p>
          <a:p>
            <a:pPr eaLnBrk="1" hangingPunct="1">
              <a:defRPr/>
            </a:pPr>
            <a:endParaRPr lang="en-US" sz="3600" dirty="0" smtClean="0">
              <a:latin typeface="Comic Sans MS" pitchFamily="66" charset="0"/>
            </a:endParaRPr>
          </a:p>
          <a:p>
            <a:pPr eaLnBrk="1" hangingPunct="1">
              <a:defRPr/>
            </a:pPr>
            <a:endParaRPr lang="en-US" sz="2400" dirty="0" smtClean="0">
              <a:latin typeface="Comic Sans MS" pitchFamily="66" charset="0"/>
            </a:endParaRPr>
          </a:p>
        </p:txBody>
      </p:sp>
    </p:spTree>
    <p:extLst>
      <p:ext uri="{BB962C8B-B14F-4D97-AF65-F5344CB8AC3E}">
        <p14:creationId xmlns:p14="http://schemas.microsoft.com/office/powerpoint/2010/main" val="128239430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t>What is economic system?</a:t>
            </a:r>
            <a:br>
              <a:rPr lang="en-US" dirty="0" smtClean="0"/>
            </a:br>
            <a:endParaRPr lang="en-US" dirty="0" smtClean="0"/>
          </a:p>
        </p:txBody>
      </p:sp>
      <p:sp>
        <p:nvSpPr>
          <p:cNvPr id="48131" name="Rectangle 3"/>
          <p:cNvSpPr>
            <a:spLocks noGrp="1" noChangeArrowheads="1"/>
          </p:cNvSpPr>
          <p:nvPr>
            <p:ph type="body" idx="1"/>
          </p:nvPr>
        </p:nvSpPr>
        <p:spPr>
          <a:xfrm>
            <a:off x="0" y="4876800"/>
            <a:ext cx="9144000" cy="1981200"/>
          </a:xfrm>
        </p:spPr>
        <p:txBody>
          <a:bodyPr>
            <a:noAutofit/>
          </a:bodyPr>
          <a:lstStyle/>
          <a:p>
            <a:pPr algn="ctr"/>
            <a:r>
              <a:rPr lang="en-US" sz="2800" dirty="0" smtClean="0"/>
              <a:t>Has to do with jobs, money, products, and services</a:t>
            </a:r>
          </a:p>
          <a:p>
            <a:pPr algn="ctr"/>
            <a:r>
              <a:rPr lang="en-US" sz="2800" dirty="0" smtClean="0"/>
              <a:t>What kind of economic system a country has depends on who makes the decisions about jobs, money, products, and services.</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smtClean="0"/>
              <a:t>Communism</a:t>
            </a:r>
          </a:p>
        </p:txBody>
      </p:sp>
      <p:sp>
        <p:nvSpPr>
          <p:cNvPr id="93187" name="Rectangle 3"/>
          <p:cNvSpPr>
            <a:spLocks noGrp="1" noChangeArrowheads="1"/>
          </p:cNvSpPr>
          <p:nvPr>
            <p:ph type="body" idx="1"/>
          </p:nvPr>
        </p:nvSpPr>
        <p:spPr>
          <a:xfrm>
            <a:off x="0" y="4953000"/>
            <a:ext cx="9144000" cy="1905000"/>
          </a:xfrm>
        </p:spPr>
        <p:txBody>
          <a:bodyPr>
            <a:normAutofit fontScale="85000" lnSpcReduction="20000"/>
          </a:bodyPr>
          <a:lstStyle/>
          <a:p>
            <a:pPr eaLnBrk="1" hangingPunct="1">
              <a:defRPr/>
            </a:pPr>
            <a:r>
              <a:rPr lang="en-US" sz="3600" b="1" dirty="0" smtClean="0"/>
              <a:t>An economic system based on all major industry and factors of production being owned by the government.</a:t>
            </a:r>
          </a:p>
          <a:p>
            <a:pPr lvl="1" eaLnBrk="1" hangingPunct="1">
              <a:defRPr/>
            </a:pPr>
            <a:r>
              <a:rPr lang="en-US" sz="3200" b="1" dirty="0" smtClean="0"/>
              <a:t>Private property DOES NOT exist, and all goods and services are shared equally.</a:t>
            </a:r>
            <a:r>
              <a:rPr lang="en-US" dirty="0" smtClean="0"/>
              <a:t> </a:t>
            </a:r>
          </a:p>
          <a:p>
            <a:pPr lvl="1" eaLnBrk="1" hangingPunct="1">
              <a:defRPr/>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412230" y="685800"/>
            <a:ext cx="2731770" cy="838200"/>
          </a:xfrm>
        </p:spPr>
        <p:txBody>
          <a:bodyPr/>
          <a:lstStyle/>
          <a:p>
            <a:pPr eaLnBrk="1" hangingPunct="1">
              <a:defRPr/>
            </a:pPr>
            <a:r>
              <a:rPr lang="en-US" sz="2800" b="1" dirty="0" smtClean="0">
                <a:solidFill>
                  <a:schemeClr val="tx1"/>
                </a:solidFill>
                <a:latin typeface="Comic Sans MS" pitchFamily="66" charset="0"/>
              </a:rPr>
              <a:t>Communism</a:t>
            </a:r>
            <a:r>
              <a:rPr lang="en-US" sz="1800" dirty="0" smtClean="0">
                <a:latin typeface="Comic Sans MS" pitchFamily="66" charset="0"/>
              </a:rPr>
              <a:t>	</a:t>
            </a:r>
          </a:p>
        </p:txBody>
      </p:sp>
      <p:sp>
        <p:nvSpPr>
          <p:cNvPr id="10243" name="Rectangle 3"/>
          <p:cNvSpPr>
            <a:spLocks noGrp="1" noChangeArrowheads="1"/>
          </p:cNvSpPr>
          <p:nvPr>
            <p:ph idx="1"/>
          </p:nvPr>
        </p:nvSpPr>
        <p:spPr>
          <a:xfrm>
            <a:off x="13252" y="0"/>
            <a:ext cx="6235148" cy="6858000"/>
          </a:xfrm>
        </p:spPr>
        <p:txBody>
          <a:bodyPr>
            <a:noAutofit/>
          </a:bodyPr>
          <a:lstStyle/>
          <a:p>
            <a:pPr eaLnBrk="1" hangingPunct="1">
              <a:lnSpc>
                <a:spcPct val="80000"/>
              </a:lnSpc>
              <a:defRPr/>
            </a:pPr>
            <a:r>
              <a:rPr lang="en-US" sz="3200" b="1" dirty="0" smtClean="0">
                <a:latin typeface="Comic Sans MS" pitchFamily="66" charset="0"/>
              </a:rPr>
              <a:t>When</a:t>
            </a:r>
            <a:r>
              <a:rPr lang="en-US" sz="3200" dirty="0" smtClean="0">
                <a:latin typeface="Comic Sans MS" pitchFamily="66" charset="0"/>
              </a:rPr>
              <a:t>: Begins in 1800</a:t>
            </a:r>
          </a:p>
          <a:p>
            <a:pPr eaLnBrk="1" hangingPunct="1">
              <a:lnSpc>
                <a:spcPct val="80000"/>
              </a:lnSpc>
              <a:defRPr/>
            </a:pPr>
            <a:endParaRPr lang="en-US" sz="3200" dirty="0" smtClean="0">
              <a:latin typeface="Comic Sans MS" pitchFamily="66" charset="0"/>
            </a:endParaRPr>
          </a:p>
          <a:p>
            <a:pPr eaLnBrk="1" hangingPunct="1">
              <a:lnSpc>
                <a:spcPct val="80000"/>
              </a:lnSpc>
              <a:defRPr/>
            </a:pPr>
            <a:r>
              <a:rPr lang="en-US" sz="3200" b="1" dirty="0" smtClean="0">
                <a:latin typeface="Comic Sans MS" pitchFamily="66" charset="0"/>
              </a:rPr>
              <a:t>Reason</a:t>
            </a:r>
            <a:r>
              <a:rPr lang="en-US" sz="3200" dirty="0" smtClean="0">
                <a:latin typeface="Comic Sans MS" pitchFamily="66" charset="0"/>
              </a:rPr>
              <a:t>:  The reforms of the Industrial Revolution sparked Socialist Karl Marx to evaluate the inequalities that were going on.  </a:t>
            </a:r>
          </a:p>
          <a:p>
            <a:pPr eaLnBrk="1" hangingPunct="1">
              <a:lnSpc>
                <a:spcPct val="80000"/>
              </a:lnSpc>
              <a:defRPr/>
            </a:pPr>
            <a:endParaRPr lang="en-US" sz="3200" dirty="0" smtClean="0">
              <a:latin typeface="Comic Sans MS" pitchFamily="66" charset="0"/>
            </a:endParaRPr>
          </a:p>
          <a:p>
            <a:pPr eaLnBrk="1" hangingPunct="1">
              <a:lnSpc>
                <a:spcPct val="80000"/>
              </a:lnSpc>
              <a:defRPr/>
            </a:pPr>
            <a:r>
              <a:rPr lang="en-US" sz="3200" b="1" dirty="0" smtClean="0">
                <a:latin typeface="Comic Sans MS" pitchFamily="66" charset="0"/>
              </a:rPr>
              <a:t>Who</a:t>
            </a:r>
            <a:r>
              <a:rPr lang="en-US" sz="3200" dirty="0" smtClean="0">
                <a:latin typeface="Comic Sans MS" pitchFamily="66" charset="0"/>
              </a:rPr>
              <a:t>: The Communist Manifesto – Marx argued that the “Haves” (people with money) were taking advantage of the “Have-nots” (the working class).  He felt that eventually the workers would revolt and take control of the factories.  </a:t>
            </a:r>
          </a:p>
          <a:p>
            <a:pPr eaLnBrk="1" hangingPunct="1">
              <a:lnSpc>
                <a:spcPct val="80000"/>
              </a:lnSpc>
              <a:defRPr/>
            </a:pPr>
            <a:endParaRPr lang="en-US" sz="3200" dirty="0" smtClean="0">
              <a:latin typeface="Comic Sans MS" pitchFamily="66" charset="0"/>
            </a:endParaRPr>
          </a:p>
          <a:p>
            <a:pPr eaLnBrk="1" hangingPunct="1">
              <a:lnSpc>
                <a:spcPct val="80000"/>
              </a:lnSpc>
              <a:buFont typeface="Wingdings" panose="05000000000000000000" pitchFamily="2" charset="2"/>
              <a:buNone/>
              <a:defRPr/>
            </a:pPr>
            <a:endParaRPr lang="en-US" sz="3200" dirty="0" smtClean="0">
              <a:latin typeface="Comic Sans MS" pitchFamily="66" charset="0"/>
            </a:endParaRPr>
          </a:p>
          <a:p>
            <a:pPr eaLnBrk="1" hangingPunct="1">
              <a:lnSpc>
                <a:spcPct val="80000"/>
              </a:lnSpc>
              <a:buFont typeface="Wingdings" panose="05000000000000000000" pitchFamily="2" charset="2"/>
              <a:buNone/>
              <a:defRPr/>
            </a:pPr>
            <a:endParaRPr lang="en-US" sz="3200" dirty="0" smtClean="0">
              <a:latin typeface="Comic Sans MS" pitchFamily="66" charset="0"/>
            </a:endParaRPr>
          </a:p>
        </p:txBody>
      </p:sp>
      <p:sp>
        <p:nvSpPr>
          <p:cNvPr id="2" name="Text Placeholder 1"/>
          <p:cNvSpPr>
            <a:spLocks noGrp="1"/>
          </p:cNvSpPr>
          <p:nvPr>
            <p:ph type="body" sz="half" idx="2"/>
          </p:nvPr>
        </p:nvSpPr>
        <p:spPr>
          <a:xfrm>
            <a:off x="6248400" y="1219200"/>
            <a:ext cx="2895600" cy="5105400"/>
          </a:xfrm>
        </p:spPr>
        <p:txBody>
          <a:bodyPr>
            <a:normAutofit/>
          </a:bodyPr>
          <a:lstStyle/>
          <a:p>
            <a:r>
              <a:rPr lang="en-US" sz="3200" b="1" dirty="0"/>
              <a:t>Pure Communism</a:t>
            </a:r>
            <a:endParaRPr lang="en-US" sz="3200" dirty="0"/>
          </a:p>
          <a:p>
            <a:r>
              <a:rPr lang="en-US" sz="3200" dirty="0"/>
              <a:t>You have two cows.  Your neighbors help you take care of them, and you all share the milk.</a:t>
            </a:r>
          </a:p>
          <a:p>
            <a:endParaRPr lang="en-US" sz="1400"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2230" y="228600"/>
            <a:ext cx="2400300" cy="685800"/>
          </a:xfrm>
        </p:spPr>
        <p:txBody>
          <a:bodyPr>
            <a:normAutofit/>
          </a:bodyPr>
          <a:lstStyle/>
          <a:p>
            <a:r>
              <a:rPr lang="en-US" sz="4000" dirty="0" smtClean="0"/>
              <a:t>Communism</a:t>
            </a:r>
            <a:endParaRPr lang="en-US" sz="4000" dirty="0"/>
          </a:p>
        </p:txBody>
      </p:sp>
      <p:sp>
        <p:nvSpPr>
          <p:cNvPr id="3" name="Content Placeholder 2"/>
          <p:cNvSpPr>
            <a:spLocks noGrp="1"/>
          </p:cNvSpPr>
          <p:nvPr>
            <p:ph idx="1"/>
          </p:nvPr>
        </p:nvSpPr>
        <p:spPr>
          <a:xfrm>
            <a:off x="0" y="0"/>
            <a:ext cx="6248400" cy="6858000"/>
          </a:xfrm>
        </p:spPr>
        <p:txBody>
          <a:bodyPr>
            <a:normAutofit/>
          </a:bodyPr>
          <a:lstStyle/>
          <a:p>
            <a:pPr>
              <a:lnSpc>
                <a:spcPct val="80000"/>
              </a:lnSpc>
              <a:defRPr/>
            </a:pPr>
            <a:r>
              <a:rPr lang="en-US" sz="3600" b="1" dirty="0">
                <a:latin typeface="Comic Sans MS" pitchFamily="66" charset="0"/>
              </a:rPr>
              <a:t>Basic Ideas</a:t>
            </a:r>
          </a:p>
          <a:p>
            <a:pPr lvl="1">
              <a:lnSpc>
                <a:spcPct val="80000"/>
              </a:lnSpc>
              <a:defRPr/>
            </a:pPr>
            <a:r>
              <a:rPr lang="en-US" sz="3600" dirty="0">
                <a:latin typeface="Comic Sans MS" pitchFamily="66" charset="0"/>
              </a:rPr>
              <a:t>All Factors of production owned by the people</a:t>
            </a:r>
          </a:p>
          <a:p>
            <a:pPr lvl="1">
              <a:lnSpc>
                <a:spcPct val="80000"/>
              </a:lnSpc>
              <a:defRPr/>
            </a:pPr>
            <a:r>
              <a:rPr lang="en-US" sz="3600" dirty="0">
                <a:latin typeface="Comic Sans MS" pitchFamily="66" charset="0"/>
              </a:rPr>
              <a:t>No private property</a:t>
            </a:r>
          </a:p>
          <a:p>
            <a:pPr lvl="1">
              <a:lnSpc>
                <a:spcPct val="80000"/>
              </a:lnSpc>
              <a:defRPr/>
            </a:pPr>
            <a:r>
              <a:rPr lang="en-US" sz="3600" dirty="0">
                <a:latin typeface="Comic Sans MS" pitchFamily="66" charset="0"/>
              </a:rPr>
              <a:t>All goods and services are shared by the people</a:t>
            </a:r>
          </a:p>
          <a:p>
            <a:pPr lvl="1">
              <a:lnSpc>
                <a:spcPct val="80000"/>
              </a:lnSpc>
              <a:defRPr/>
            </a:pPr>
            <a:r>
              <a:rPr lang="en-US" sz="3600" dirty="0">
                <a:latin typeface="Comic Sans MS" pitchFamily="66" charset="0"/>
              </a:rPr>
              <a:t>Extreme government regulations</a:t>
            </a:r>
          </a:p>
          <a:p>
            <a:pPr>
              <a:lnSpc>
                <a:spcPct val="80000"/>
              </a:lnSpc>
              <a:defRPr/>
            </a:pPr>
            <a:r>
              <a:rPr lang="en-US" sz="3200" b="1" dirty="0">
                <a:latin typeface="Comic Sans MS" pitchFamily="66" charset="0"/>
              </a:rPr>
              <a:t>Command Economy</a:t>
            </a:r>
          </a:p>
          <a:p>
            <a:pPr>
              <a:lnSpc>
                <a:spcPct val="80000"/>
              </a:lnSpc>
              <a:buNone/>
              <a:defRPr/>
            </a:pPr>
            <a:endParaRPr lang="en-US" sz="2400" b="1" dirty="0">
              <a:latin typeface="Comic Sans MS" pitchFamily="66" charset="0"/>
            </a:endParaRPr>
          </a:p>
          <a:p>
            <a:pPr>
              <a:lnSpc>
                <a:spcPct val="80000"/>
              </a:lnSpc>
              <a:defRPr/>
            </a:pPr>
            <a:r>
              <a:rPr lang="en-US" sz="3600" b="1" dirty="0">
                <a:latin typeface="Comic Sans MS" pitchFamily="66" charset="0"/>
              </a:rPr>
              <a:t>Modern Examples</a:t>
            </a:r>
            <a:r>
              <a:rPr lang="en-US" sz="3600" dirty="0">
                <a:latin typeface="Comic Sans MS" pitchFamily="66" charset="0"/>
              </a:rPr>
              <a:t>: China and North Korea</a:t>
            </a:r>
          </a:p>
          <a:p>
            <a:endParaRPr lang="en-US" sz="3600" dirty="0"/>
          </a:p>
        </p:txBody>
      </p:sp>
      <p:sp>
        <p:nvSpPr>
          <p:cNvPr id="4" name="Text Placeholder 3"/>
          <p:cNvSpPr>
            <a:spLocks noGrp="1"/>
          </p:cNvSpPr>
          <p:nvPr>
            <p:ph type="body" sz="half" idx="2"/>
          </p:nvPr>
        </p:nvSpPr>
        <p:spPr>
          <a:xfrm>
            <a:off x="6248400" y="762000"/>
            <a:ext cx="2895600" cy="5334000"/>
          </a:xfrm>
        </p:spPr>
        <p:txBody>
          <a:bodyPr>
            <a:noAutofit/>
          </a:bodyPr>
          <a:lstStyle/>
          <a:p>
            <a:r>
              <a:rPr lang="en-US" sz="2400" b="1" dirty="0"/>
              <a:t>Real World Communism</a:t>
            </a:r>
            <a:endParaRPr lang="en-US" sz="2400" dirty="0"/>
          </a:p>
          <a:p>
            <a:r>
              <a:rPr lang="en-US" sz="2400" dirty="0"/>
              <a:t>You share two cows with your neighbors.  You and your neighbors bicker about who has the most “ability” and who has the most “need”.  Meanwhile, no one works, no one gets any milk, and the cows drop dead of starvation.</a:t>
            </a:r>
          </a:p>
          <a:p>
            <a:endParaRPr lang="en-US" sz="2400" dirty="0"/>
          </a:p>
        </p:txBody>
      </p:sp>
    </p:spTree>
    <p:extLst>
      <p:ext uri="{BB962C8B-B14F-4D97-AF65-F5344CB8AC3E}">
        <p14:creationId xmlns:p14="http://schemas.microsoft.com/office/powerpoint/2010/main" val="2918054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9817"/>
            <a:ext cx="9144000" cy="1609344"/>
          </a:xfrm>
        </p:spPr>
        <p:txBody>
          <a:bodyPr>
            <a:normAutofit/>
          </a:bodyPr>
          <a:lstStyle/>
          <a:p>
            <a:pPr algn="ctr"/>
            <a:r>
              <a:rPr lang="en-US" b="1" dirty="0"/>
              <a:t>World Ideologies As Explained By Reference to Cows</a:t>
            </a:r>
            <a:endParaRPr lang="en-US" dirty="0"/>
          </a:p>
        </p:txBody>
      </p:sp>
      <p:sp>
        <p:nvSpPr>
          <p:cNvPr id="6" name="Content Placeholder 5"/>
          <p:cNvSpPr>
            <a:spLocks noGrp="1"/>
          </p:cNvSpPr>
          <p:nvPr>
            <p:ph idx="1"/>
          </p:nvPr>
        </p:nvSpPr>
        <p:spPr>
          <a:xfrm>
            <a:off x="0" y="1371600"/>
            <a:ext cx="9144000" cy="5486400"/>
          </a:xfrm>
        </p:spPr>
        <p:txBody>
          <a:bodyPr>
            <a:noAutofit/>
          </a:bodyPr>
          <a:lstStyle/>
          <a:p>
            <a:r>
              <a:rPr lang="en-US" sz="2800" b="1" dirty="0"/>
              <a:t>Russian </a:t>
            </a:r>
            <a:r>
              <a:rPr lang="en-US" sz="2800" b="1" dirty="0" smtClean="0"/>
              <a:t>Communism - </a:t>
            </a:r>
            <a:r>
              <a:rPr lang="en-US" sz="2800" dirty="0" smtClean="0"/>
              <a:t>You </a:t>
            </a:r>
            <a:r>
              <a:rPr lang="en-US" sz="2800" dirty="0"/>
              <a:t>have two cows.  You have to take care of them, but the government takes all the milk.  You steal back as much milk as you can and sell it on the black market.</a:t>
            </a:r>
          </a:p>
          <a:p>
            <a:endParaRPr lang="en-US" sz="2800" dirty="0"/>
          </a:p>
          <a:p>
            <a:r>
              <a:rPr lang="en-US" sz="2800" b="1" dirty="0" smtClean="0"/>
              <a:t>Perestroika - </a:t>
            </a:r>
            <a:r>
              <a:rPr lang="en-US" sz="2800" dirty="0" smtClean="0"/>
              <a:t>You </a:t>
            </a:r>
            <a:r>
              <a:rPr lang="en-US" sz="2800" dirty="0"/>
              <a:t>have two cows.  You have to take care of them, but the Mafia takes all the milk.  You steal back as much milk as you can and sell it on the “free” market.</a:t>
            </a:r>
          </a:p>
          <a:p>
            <a:endParaRPr lang="en-US" sz="2800" dirty="0"/>
          </a:p>
          <a:p>
            <a:r>
              <a:rPr lang="en-US" sz="2800" b="1" dirty="0"/>
              <a:t>Cambodian </a:t>
            </a:r>
            <a:r>
              <a:rPr lang="en-US" sz="2800" b="1" dirty="0" smtClean="0"/>
              <a:t>Communism - </a:t>
            </a:r>
            <a:r>
              <a:rPr lang="en-US" sz="2800" dirty="0" smtClean="0"/>
              <a:t>You </a:t>
            </a:r>
            <a:r>
              <a:rPr lang="en-US" sz="2800" dirty="0"/>
              <a:t>have two cows.  The government takes both and shoots you.</a:t>
            </a:r>
          </a:p>
          <a:p>
            <a:endParaRPr lang="en-US" sz="2800" dirty="0"/>
          </a:p>
          <a:p>
            <a:endParaRPr lang="en-US" sz="2800" dirty="0"/>
          </a:p>
        </p:txBody>
      </p:sp>
    </p:spTree>
    <p:extLst>
      <p:ext uri="{BB962C8B-B14F-4D97-AF65-F5344CB8AC3E}">
        <p14:creationId xmlns:p14="http://schemas.microsoft.com/office/powerpoint/2010/main" val="331888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72548" y="19878"/>
            <a:ext cx="7772400" cy="1609344"/>
          </a:xfrm>
        </p:spPr>
        <p:txBody>
          <a:bodyPr>
            <a:normAutofit/>
          </a:bodyPr>
          <a:lstStyle/>
          <a:p>
            <a:pPr algn="ctr" eaLnBrk="1" hangingPunct="1">
              <a:defRPr/>
            </a:pPr>
            <a:r>
              <a:rPr lang="en-US" sz="4000" dirty="0" smtClean="0">
                <a:latin typeface="Comic Sans MS" pitchFamily="66" charset="0"/>
              </a:rPr>
              <a:t>Communism Statements</a:t>
            </a:r>
          </a:p>
        </p:txBody>
      </p:sp>
      <p:sp>
        <p:nvSpPr>
          <p:cNvPr id="11267" name="Rectangle 3"/>
          <p:cNvSpPr>
            <a:spLocks noGrp="1" noChangeArrowheads="1"/>
          </p:cNvSpPr>
          <p:nvPr>
            <p:ph idx="1"/>
          </p:nvPr>
        </p:nvSpPr>
        <p:spPr>
          <a:xfrm>
            <a:off x="76200" y="1629222"/>
            <a:ext cx="8991600" cy="5076378"/>
          </a:xfrm>
        </p:spPr>
        <p:txBody>
          <a:bodyPr>
            <a:noAutofit/>
          </a:bodyPr>
          <a:lstStyle/>
          <a:p>
            <a:pPr lvl="2" eaLnBrk="1" hangingPunct="1">
              <a:defRPr/>
            </a:pPr>
            <a:r>
              <a:rPr lang="en-US" sz="2800" b="1" dirty="0" smtClean="0">
                <a:latin typeface="Comic Sans MS" pitchFamily="66" charset="0"/>
              </a:rPr>
              <a:t>You are guaranteed a job by the government that will pay you enough to provide for your family</a:t>
            </a:r>
          </a:p>
          <a:p>
            <a:pPr lvl="2" eaLnBrk="1" hangingPunct="1">
              <a:defRPr/>
            </a:pPr>
            <a:endParaRPr lang="en-US" sz="2800" b="1" dirty="0" smtClean="0">
              <a:latin typeface="Comic Sans MS" pitchFamily="66" charset="0"/>
            </a:endParaRPr>
          </a:p>
          <a:p>
            <a:pPr lvl="2" eaLnBrk="1" hangingPunct="1">
              <a:defRPr/>
            </a:pPr>
            <a:r>
              <a:rPr lang="en-US" sz="2800" b="1" dirty="0" smtClean="0">
                <a:latin typeface="Comic Sans MS" pitchFamily="66" charset="0"/>
              </a:rPr>
              <a:t>The house you live in will be provided to you, however you might not live where you want to</a:t>
            </a:r>
          </a:p>
          <a:p>
            <a:pPr lvl="2" eaLnBrk="1" hangingPunct="1">
              <a:defRPr/>
            </a:pPr>
            <a:endParaRPr lang="en-US" sz="2800" b="1" dirty="0" smtClean="0">
              <a:latin typeface="Comic Sans MS" pitchFamily="66" charset="0"/>
            </a:endParaRPr>
          </a:p>
          <a:p>
            <a:pPr lvl="2" eaLnBrk="1" hangingPunct="1">
              <a:defRPr/>
            </a:pPr>
            <a:r>
              <a:rPr lang="en-US" sz="2800" b="1" dirty="0" smtClean="0">
                <a:latin typeface="Comic Sans MS" pitchFamily="66" charset="0"/>
              </a:rPr>
              <a:t>You don’t have to go to church on Sunday’s or any other day of the week, as you are not allowed to have a religion</a:t>
            </a:r>
          </a:p>
          <a:p>
            <a:pPr eaLnBrk="1" hangingPunct="1">
              <a:defRPr/>
            </a:pPr>
            <a:endParaRPr lang="en-US" sz="4000" dirty="0" smtClean="0">
              <a:latin typeface="Comic Sans MS" pitchFamily="66" charset="0"/>
            </a:endParaRPr>
          </a:p>
        </p:txBody>
      </p:sp>
    </p:spTree>
    <p:extLst>
      <p:ext uri="{BB962C8B-B14F-4D97-AF65-F5344CB8AC3E}">
        <p14:creationId xmlns:p14="http://schemas.microsoft.com/office/powerpoint/2010/main" val="65181378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2230" y="457200"/>
            <a:ext cx="2731770" cy="1965960"/>
          </a:xfrm>
        </p:spPr>
        <p:txBody>
          <a:bodyPr>
            <a:noAutofit/>
          </a:bodyPr>
          <a:lstStyle/>
          <a:p>
            <a:r>
              <a:rPr lang="en-US" sz="4800" dirty="0" smtClean="0"/>
              <a:t>Economic</a:t>
            </a:r>
            <a:r>
              <a:rPr lang="en-US" sz="4400" dirty="0" smtClean="0"/>
              <a:t> Systems Poster</a:t>
            </a:r>
            <a:endParaRPr lang="en-US" sz="4400" dirty="0"/>
          </a:p>
        </p:txBody>
      </p:sp>
      <p:sp>
        <p:nvSpPr>
          <p:cNvPr id="4" name="Content Placeholder 3"/>
          <p:cNvSpPr>
            <a:spLocks noGrp="1"/>
          </p:cNvSpPr>
          <p:nvPr>
            <p:ph idx="1"/>
          </p:nvPr>
        </p:nvSpPr>
        <p:spPr>
          <a:xfrm>
            <a:off x="0" y="0"/>
            <a:ext cx="6172200" cy="6858000"/>
          </a:xfrm>
        </p:spPr>
        <p:txBody>
          <a:bodyPr>
            <a:noAutofit/>
          </a:bodyPr>
          <a:lstStyle/>
          <a:p>
            <a:r>
              <a:rPr lang="en-US" sz="2800" dirty="0"/>
              <a:t>In your groups, you will do the following:</a:t>
            </a:r>
          </a:p>
          <a:p>
            <a:pPr marL="342900" indent="-342900">
              <a:buFont typeface="+mj-lt"/>
              <a:buAutoNum type="arabicPeriod"/>
            </a:pPr>
            <a:r>
              <a:rPr lang="en-US" sz="2800" dirty="0"/>
              <a:t>Create </a:t>
            </a:r>
            <a:r>
              <a:rPr lang="en-US" sz="2800" dirty="0" smtClean="0"/>
              <a:t>colored poster </a:t>
            </a:r>
            <a:r>
              <a:rPr lang="en-US" sz="2800" dirty="0"/>
              <a:t>of your economic system that includes:</a:t>
            </a:r>
          </a:p>
          <a:p>
            <a:pPr marL="720090" lvl="1" indent="-514350">
              <a:buFont typeface="+mj-lt"/>
              <a:buAutoNum type="romanUcPeriod"/>
            </a:pPr>
            <a:r>
              <a:rPr lang="en-US" sz="2400" dirty="0"/>
              <a:t>Founder / Person most associated with the system</a:t>
            </a:r>
          </a:p>
          <a:p>
            <a:pPr marL="720090" lvl="1" indent="-514350">
              <a:buFont typeface="+mj-lt"/>
              <a:buAutoNum type="romanUcPeriod"/>
            </a:pPr>
            <a:r>
              <a:rPr lang="en-US" sz="2400" dirty="0"/>
              <a:t>Definition of the economic system / Basic ideas behind it</a:t>
            </a:r>
          </a:p>
          <a:p>
            <a:pPr marL="720090" lvl="1" indent="-514350">
              <a:buFont typeface="+mj-lt"/>
              <a:buAutoNum type="romanUcPeriod"/>
            </a:pPr>
            <a:r>
              <a:rPr lang="en-US" sz="2400" dirty="0"/>
              <a:t>Type of economy (mixed, market, command, traditional)</a:t>
            </a:r>
          </a:p>
          <a:p>
            <a:pPr marL="720090" lvl="1" indent="-514350">
              <a:buFont typeface="+mj-lt"/>
              <a:buAutoNum type="romanUcPeriod"/>
            </a:pPr>
            <a:r>
              <a:rPr lang="en-US" sz="2400" dirty="0"/>
              <a:t>Modern Examples (country/countries)</a:t>
            </a:r>
          </a:p>
          <a:p>
            <a:pPr marL="720090" lvl="1" indent="-514350">
              <a:buFont typeface="+mj-lt"/>
              <a:buAutoNum type="romanUcPeriod"/>
            </a:pPr>
            <a:r>
              <a:rPr lang="en-US" sz="2400" dirty="0"/>
              <a:t>Picture/Illustration representing your economic system</a:t>
            </a:r>
          </a:p>
          <a:p>
            <a:pPr marL="720090" lvl="1" indent="-514350">
              <a:buFont typeface="+mj-lt"/>
              <a:buAutoNum type="romanUcPeriod"/>
            </a:pPr>
            <a:r>
              <a:rPr lang="en-US" sz="2400" dirty="0"/>
              <a:t>Slogan representing your economic system</a:t>
            </a:r>
          </a:p>
          <a:p>
            <a:pPr marL="0" indent="0">
              <a:buNone/>
            </a:pPr>
            <a:endParaRPr lang="en-US" sz="2800" dirty="0"/>
          </a:p>
          <a:p>
            <a:endParaRPr lang="en-US" sz="2800" dirty="0"/>
          </a:p>
        </p:txBody>
      </p:sp>
      <p:sp>
        <p:nvSpPr>
          <p:cNvPr id="3" name="Content Placeholder 2"/>
          <p:cNvSpPr>
            <a:spLocks noGrp="1"/>
          </p:cNvSpPr>
          <p:nvPr>
            <p:ph type="body" sz="half" idx="2"/>
          </p:nvPr>
        </p:nvSpPr>
        <p:spPr/>
        <p:txBody>
          <a:bodyPr>
            <a:normAutofit/>
          </a:bodyPr>
          <a:lstStyle/>
          <a:p>
            <a:pPr marL="205740" lvl="1"/>
            <a:r>
              <a:rPr lang="en-US" sz="3200" dirty="0"/>
              <a:t>Be creative and </a:t>
            </a:r>
            <a:r>
              <a:rPr lang="en-US" sz="2800" dirty="0"/>
              <a:t>appropriate</a:t>
            </a:r>
            <a:endParaRPr lang="en-US" sz="1400" dirty="0"/>
          </a:p>
        </p:txBody>
      </p:sp>
    </p:spTree>
    <p:extLst>
      <p:ext uri="{BB962C8B-B14F-4D97-AF65-F5344CB8AC3E}">
        <p14:creationId xmlns:p14="http://schemas.microsoft.com/office/powerpoint/2010/main" val="27179169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938" y="0"/>
            <a:ext cx="9134061" cy="1609344"/>
          </a:xfrm>
        </p:spPr>
        <p:txBody>
          <a:bodyPr>
            <a:normAutofit fontScale="90000"/>
          </a:bodyPr>
          <a:lstStyle/>
          <a:p>
            <a:pPr algn="ctr"/>
            <a:r>
              <a:rPr lang="en-US" b="1" dirty="0" smtClean="0">
                <a:hlinkClick r:id="rId2"/>
              </a:rPr>
              <a:t>World Ideologies As Explained By Reference to Cows</a:t>
            </a:r>
            <a:r>
              <a:rPr lang="en-US" dirty="0"/>
              <a:t/>
            </a:r>
            <a:br>
              <a:rPr lang="en-US" dirty="0"/>
            </a:br>
            <a:endParaRPr lang="en-US" dirty="0"/>
          </a:p>
        </p:txBody>
      </p:sp>
      <p:sp>
        <p:nvSpPr>
          <p:cNvPr id="5" name="Text Placeholder 4"/>
          <p:cNvSpPr>
            <a:spLocks noGrp="1"/>
          </p:cNvSpPr>
          <p:nvPr>
            <p:ph idx="1"/>
          </p:nvPr>
        </p:nvSpPr>
        <p:spPr>
          <a:xfrm>
            <a:off x="9937" y="1447800"/>
            <a:ext cx="9134061" cy="5410200"/>
          </a:xfrm>
        </p:spPr>
        <p:txBody>
          <a:bodyPr>
            <a:normAutofit/>
          </a:bodyPr>
          <a:lstStyle/>
          <a:p>
            <a:r>
              <a:rPr lang="en-US" dirty="0"/>
              <a:t> </a:t>
            </a:r>
            <a:r>
              <a:rPr lang="en-US" sz="3200" b="1" dirty="0" smtClean="0"/>
              <a:t>Feudalism - </a:t>
            </a:r>
            <a:r>
              <a:rPr lang="en-US" sz="3200" dirty="0" smtClean="0"/>
              <a:t>You </a:t>
            </a:r>
            <a:r>
              <a:rPr lang="en-US" sz="3200" dirty="0"/>
              <a:t>have two cows.  Your lord takes some of the milk</a:t>
            </a:r>
            <a:r>
              <a:rPr lang="en-US" sz="3200" dirty="0" smtClean="0"/>
              <a:t>.</a:t>
            </a:r>
            <a:endParaRPr lang="en-US" sz="3200" dirty="0"/>
          </a:p>
          <a:p>
            <a:r>
              <a:rPr lang="en-US" sz="3200" b="1" dirty="0"/>
              <a:t>Representative </a:t>
            </a:r>
            <a:r>
              <a:rPr lang="en-US" sz="3200" b="1" dirty="0" smtClean="0"/>
              <a:t>Democracy - </a:t>
            </a:r>
            <a:r>
              <a:rPr lang="en-US" sz="3200" dirty="0" smtClean="0"/>
              <a:t>You </a:t>
            </a:r>
            <a:r>
              <a:rPr lang="en-US" sz="3200" dirty="0"/>
              <a:t>have two cows.  Your neighbors pick someone to tell you who gets the milk</a:t>
            </a:r>
            <a:r>
              <a:rPr lang="en-US" sz="3200" dirty="0" smtClean="0"/>
              <a:t>.</a:t>
            </a:r>
            <a:endParaRPr lang="en-US" sz="3200" dirty="0"/>
          </a:p>
          <a:p>
            <a:r>
              <a:rPr lang="en-US" sz="3200" b="1" dirty="0"/>
              <a:t>British </a:t>
            </a:r>
            <a:r>
              <a:rPr lang="en-US" sz="3200" b="1" dirty="0" smtClean="0"/>
              <a:t>Democracy - </a:t>
            </a:r>
            <a:r>
              <a:rPr lang="en-US" sz="3200" dirty="0" smtClean="0"/>
              <a:t>You </a:t>
            </a:r>
            <a:r>
              <a:rPr lang="en-US" sz="3200" dirty="0"/>
              <a:t>have two cows.  You feed them </a:t>
            </a:r>
            <a:r>
              <a:rPr lang="en-US" sz="3200" dirty="0" err="1"/>
              <a:t>sheeps</a:t>
            </a:r>
            <a:r>
              <a:rPr lang="en-US" sz="3200" dirty="0"/>
              <a:t>’ brains and they go mad.  The government doesn’t do anything</a:t>
            </a:r>
            <a:r>
              <a:rPr lang="en-US" sz="3200" dirty="0" smtClean="0"/>
              <a:t>.</a:t>
            </a:r>
            <a:endParaRPr lang="en-US" sz="3200" dirty="0"/>
          </a:p>
          <a:p>
            <a:r>
              <a:rPr lang="en-US" sz="3200" b="1" dirty="0"/>
              <a:t>Pure </a:t>
            </a:r>
            <a:r>
              <a:rPr lang="en-US" sz="3200" b="1" dirty="0" smtClean="0"/>
              <a:t>Democracy - </a:t>
            </a:r>
            <a:r>
              <a:rPr lang="en-US" sz="3200" dirty="0" smtClean="0"/>
              <a:t>You </a:t>
            </a:r>
            <a:r>
              <a:rPr lang="en-US" sz="3200" dirty="0"/>
              <a:t>have two cows.  Your neighbors decide who gets the milk.</a:t>
            </a:r>
          </a:p>
          <a:p>
            <a:endParaRPr lang="en-US" dirty="0"/>
          </a:p>
        </p:txBody>
      </p:sp>
    </p:spTree>
    <p:extLst>
      <p:ext uri="{BB962C8B-B14F-4D97-AF65-F5344CB8AC3E}">
        <p14:creationId xmlns:p14="http://schemas.microsoft.com/office/powerpoint/2010/main" val="513413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6" y="0"/>
            <a:ext cx="9137374" cy="1600200"/>
          </a:xfrm>
        </p:spPr>
        <p:txBody>
          <a:bodyPr>
            <a:normAutofit/>
          </a:bodyPr>
          <a:lstStyle/>
          <a:p>
            <a:pPr algn="ctr"/>
            <a:r>
              <a:rPr lang="en-US" b="1" dirty="0"/>
              <a:t>World Ideologies As Explained By Reference to Cows</a:t>
            </a:r>
            <a:endParaRPr lang="en-US" dirty="0"/>
          </a:p>
        </p:txBody>
      </p:sp>
      <p:sp>
        <p:nvSpPr>
          <p:cNvPr id="3" name="Content Placeholder 2"/>
          <p:cNvSpPr>
            <a:spLocks noGrp="1"/>
          </p:cNvSpPr>
          <p:nvPr>
            <p:ph idx="1"/>
          </p:nvPr>
        </p:nvSpPr>
        <p:spPr>
          <a:xfrm>
            <a:off x="6626" y="1600200"/>
            <a:ext cx="9137374" cy="5257800"/>
          </a:xfrm>
        </p:spPr>
        <p:txBody>
          <a:bodyPr>
            <a:normAutofit/>
          </a:bodyPr>
          <a:lstStyle/>
          <a:p>
            <a:r>
              <a:rPr lang="en-US" sz="3200" b="1" dirty="0" smtClean="0"/>
              <a:t>Bureaucracy - </a:t>
            </a:r>
            <a:r>
              <a:rPr lang="en-US" sz="3200" dirty="0" smtClean="0"/>
              <a:t>You </a:t>
            </a:r>
            <a:r>
              <a:rPr lang="en-US" sz="3200" dirty="0"/>
              <a:t>have two cows.  At first the government regulates what you can feed them and when you can milk them.  Then it pays you not to milk them.  Then it takes both, shoots one, milks the other and pours the milk down the drain.  Then it requires you to fill out forms accounting for the missing cows.</a:t>
            </a:r>
          </a:p>
          <a:p>
            <a:pPr marL="0" indent="0">
              <a:buNone/>
            </a:pPr>
            <a:endParaRPr lang="en-US" sz="3200" dirty="0"/>
          </a:p>
          <a:p>
            <a:r>
              <a:rPr lang="en-US" sz="3200" b="1" dirty="0"/>
              <a:t>Pure </a:t>
            </a:r>
            <a:r>
              <a:rPr lang="en-US" sz="3200" b="1" dirty="0" smtClean="0"/>
              <a:t>Anarchy-</a:t>
            </a:r>
            <a:r>
              <a:rPr lang="en-US" sz="3200" dirty="0" smtClean="0"/>
              <a:t>You </a:t>
            </a:r>
            <a:r>
              <a:rPr lang="en-US" sz="3200" dirty="0"/>
              <a:t>have two cows.  Either you sell the milk at a fair price or your neighbors try to take the cows and kill you.</a:t>
            </a:r>
          </a:p>
        </p:txBody>
      </p:sp>
    </p:spTree>
    <p:extLst>
      <p:ext uri="{BB962C8B-B14F-4D97-AF65-F5344CB8AC3E}">
        <p14:creationId xmlns:p14="http://schemas.microsoft.com/office/powerpoint/2010/main" val="28315652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9344"/>
          </a:xfrm>
        </p:spPr>
        <p:txBody>
          <a:bodyPr>
            <a:normAutofit/>
          </a:bodyPr>
          <a:lstStyle/>
          <a:p>
            <a:pPr algn="ctr"/>
            <a:r>
              <a:rPr lang="en-US" b="1" dirty="0"/>
              <a:t>World Ideologies As Explained By Reference to Cows</a:t>
            </a:r>
            <a:endParaRPr lang="en-US" dirty="0"/>
          </a:p>
        </p:txBody>
      </p:sp>
      <p:sp>
        <p:nvSpPr>
          <p:cNvPr id="3" name="Content Placeholder 2"/>
          <p:cNvSpPr>
            <a:spLocks noGrp="1"/>
          </p:cNvSpPr>
          <p:nvPr>
            <p:ph idx="1"/>
          </p:nvPr>
        </p:nvSpPr>
        <p:spPr>
          <a:xfrm>
            <a:off x="0" y="1828800"/>
            <a:ext cx="9144000" cy="5029200"/>
          </a:xfrm>
        </p:spPr>
        <p:txBody>
          <a:bodyPr>
            <a:noAutofit/>
          </a:bodyPr>
          <a:lstStyle/>
          <a:p>
            <a:r>
              <a:rPr lang="en-US" sz="3200" b="1" dirty="0" smtClean="0"/>
              <a:t>Militarism -</a:t>
            </a:r>
            <a:r>
              <a:rPr lang="en-US" sz="3200" dirty="0" smtClean="0"/>
              <a:t>You </a:t>
            </a:r>
            <a:r>
              <a:rPr lang="en-US" sz="3200" dirty="0"/>
              <a:t>have two cows.  The government takes both and drafts you</a:t>
            </a:r>
            <a:r>
              <a:rPr lang="en-US" sz="3200" dirty="0" smtClean="0"/>
              <a:t>.</a:t>
            </a:r>
            <a:endParaRPr lang="en-US" sz="3200" dirty="0"/>
          </a:p>
          <a:p>
            <a:endParaRPr lang="en-US" sz="3200" b="1" dirty="0" smtClean="0"/>
          </a:p>
          <a:p>
            <a:r>
              <a:rPr lang="en-US" sz="3200" b="1" dirty="0" smtClean="0"/>
              <a:t>Totalitarianism - </a:t>
            </a:r>
            <a:r>
              <a:rPr lang="en-US" sz="3200" dirty="0" smtClean="0"/>
              <a:t>You </a:t>
            </a:r>
            <a:r>
              <a:rPr lang="en-US" sz="3200" dirty="0"/>
              <a:t>have two cows.  The government takes them and denies they ever existed.  Milk is banned.</a:t>
            </a:r>
          </a:p>
          <a:p>
            <a:endParaRPr lang="en-US" sz="3200" b="1" dirty="0" smtClean="0"/>
          </a:p>
          <a:p>
            <a:r>
              <a:rPr lang="en-US" sz="3200" b="1" dirty="0" smtClean="0"/>
              <a:t>Fascism - </a:t>
            </a:r>
            <a:r>
              <a:rPr lang="en-US" sz="3200" dirty="0" smtClean="0"/>
              <a:t>You </a:t>
            </a:r>
            <a:r>
              <a:rPr lang="en-US" sz="3200" dirty="0"/>
              <a:t>have two cows.  The government takes both, hires you to take care of them, and sells you the milk.</a:t>
            </a:r>
          </a:p>
          <a:p>
            <a:endParaRPr lang="en-US" sz="3200" dirty="0"/>
          </a:p>
        </p:txBody>
      </p:sp>
    </p:spTree>
    <p:extLst>
      <p:ext uri="{BB962C8B-B14F-4D97-AF65-F5344CB8AC3E}">
        <p14:creationId xmlns:p14="http://schemas.microsoft.com/office/powerpoint/2010/main" val="6457585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52" y="16565"/>
            <a:ext cx="9130748" cy="1609344"/>
          </a:xfrm>
        </p:spPr>
        <p:txBody>
          <a:bodyPr>
            <a:normAutofit/>
          </a:bodyPr>
          <a:lstStyle/>
          <a:p>
            <a:pPr algn="ctr"/>
            <a:r>
              <a:rPr lang="en-US" b="1" dirty="0"/>
              <a:t>World Ideologies As Explained By Reference to Cows</a:t>
            </a:r>
            <a:endParaRPr lang="en-US" dirty="0"/>
          </a:p>
        </p:txBody>
      </p:sp>
      <p:sp>
        <p:nvSpPr>
          <p:cNvPr id="3" name="Content Placeholder 2"/>
          <p:cNvSpPr>
            <a:spLocks noGrp="1"/>
          </p:cNvSpPr>
          <p:nvPr>
            <p:ph idx="1"/>
          </p:nvPr>
        </p:nvSpPr>
        <p:spPr>
          <a:xfrm>
            <a:off x="0" y="2286000"/>
            <a:ext cx="9144000" cy="4572000"/>
          </a:xfrm>
        </p:spPr>
        <p:txBody>
          <a:bodyPr>
            <a:normAutofit fontScale="92500" lnSpcReduction="10000"/>
          </a:bodyPr>
          <a:lstStyle/>
          <a:p>
            <a:r>
              <a:rPr lang="en-US" sz="3600" b="1" dirty="0"/>
              <a:t>Political </a:t>
            </a:r>
            <a:r>
              <a:rPr lang="en-US" sz="3600" b="1" dirty="0" smtClean="0"/>
              <a:t>Correctness - </a:t>
            </a:r>
            <a:r>
              <a:rPr lang="en-US" sz="3600" dirty="0" smtClean="0"/>
              <a:t>You </a:t>
            </a:r>
            <a:r>
              <a:rPr lang="en-US" sz="3600" dirty="0"/>
              <a:t>are associated with (the concept of “ownership” is a symbol of the male-centered, war mongering, intolerant past) two differently-aged (but no less valuable to society) bovines of non-specified gender.</a:t>
            </a:r>
          </a:p>
          <a:p>
            <a:endParaRPr lang="en-US" sz="3600" dirty="0"/>
          </a:p>
          <a:p>
            <a:r>
              <a:rPr lang="en-US" sz="3600" b="1" dirty="0" smtClean="0"/>
              <a:t>Surrealism - </a:t>
            </a:r>
            <a:r>
              <a:rPr lang="en-US" sz="3600" dirty="0" smtClean="0"/>
              <a:t>You </a:t>
            </a:r>
            <a:r>
              <a:rPr lang="en-US" sz="3600" dirty="0"/>
              <a:t>have two giraffes.  The government requires you to take harmonica lessons.</a:t>
            </a:r>
          </a:p>
          <a:p>
            <a:endParaRPr lang="en-US" dirty="0"/>
          </a:p>
        </p:txBody>
      </p:sp>
    </p:spTree>
    <p:extLst>
      <p:ext uri="{BB962C8B-B14F-4D97-AF65-F5344CB8AC3E}">
        <p14:creationId xmlns:p14="http://schemas.microsoft.com/office/powerpoint/2010/main" val="876874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p:txBody>
          <a:bodyPr/>
          <a:lstStyle/>
          <a:p>
            <a:pPr eaLnBrk="1" hangingPunct="1">
              <a:defRPr/>
            </a:pPr>
            <a:r>
              <a:rPr lang="en-US" smtClean="0"/>
              <a:t>FOCUS VIDEO</a:t>
            </a:r>
          </a:p>
        </p:txBody>
      </p:sp>
      <p:sp>
        <p:nvSpPr>
          <p:cNvPr id="80899" name="Rectangle 3"/>
          <p:cNvSpPr>
            <a:spLocks noGrp="1" noChangeArrowheads="1"/>
          </p:cNvSpPr>
          <p:nvPr>
            <p:ph type="subTitle" idx="1"/>
          </p:nvPr>
        </p:nvSpPr>
        <p:spPr>
          <a:xfrm>
            <a:off x="394335" y="5562600"/>
            <a:ext cx="8382000" cy="1069848"/>
          </a:xfrm>
        </p:spPr>
        <p:txBody>
          <a:bodyPr/>
          <a:lstStyle/>
          <a:p>
            <a:pPr eaLnBrk="1" hangingPunct="1">
              <a:defRPr/>
            </a:pPr>
            <a:r>
              <a:rPr lang="en-US" dirty="0" smtClean="0">
                <a:hlinkClick r:id="rId2" action="ppaction://hlinkfile"/>
              </a:rPr>
              <a:t>Economic_Systems__Regulating_the_Exchange_of_Goods_and_Services.asf</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4"/>
          <p:cNvSpPr>
            <a:spLocks noChangeShapeType="1"/>
          </p:cNvSpPr>
          <p:nvPr/>
        </p:nvSpPr>
        <p:spPr bwMode="auto">
          <a:xfrm>
            <a:off x="1066800" y="3276600"/>
            <a:ext cx="723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1" name="Line 5"/>
          <p:cNvSpPr>
            <a:spLocks noChangeShapeType="1"/>
          </p:cNvSpPr>
          <p:nvPr/>
        </p:nvSpPr>
        <p:spPr bwMode="auto">
          <a:xfrm>
            <a:off x="1066800" y="28956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2" name="Line 6"/>
          <p:cNvSpPr>
            <a:spLocks noChangeShapeType="1"/>
          </p:cNvSpPr>
          <p:nvPr/>
        </p:nvSpPr>
        <p:spPr bwMode="auto">
          <a:xfrm>
            <a:off x="8305800" y="2819400"/>
            <a:ext cx="0" cy="762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3" name="Text Box 7"/>
          <p:cNvSpPr txBox="1">
            <a:spLocks noChangeArrowheads="1"/>
          </p:cNvSpPr>
          <p:nvPr/>
        </p:nvSpPr>
        <p:spPr bwMode="auto">
          <a:xfrm>
            <a:off x="304800" y="24384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2400" b="1">
                <a:latin typeface="Verdana" panose="020B0604030504040204" pitchFamily="34" charset="0"/>
              </a:rPr>
              <a:t>Command</a:t>
            </a:r>
          </a:p>
        </p:txBody>
      </p:sp>
      <p:sp>
        <p:nvSpPr>
          <p:cNvPr id="17414" name="Text Box 8"/>
          <p:cNvSpPr txBox="1">
            <a:spLocks noChangeArrowheads="1"/>
          </p:cNvSpPr>
          <p:nvPr/>
        </p:nvSpPr>
        <p:spPr bwMode="auto">
          <a:xfrm>
            <a:off x="7543800" y="2362200"/>
            <a:ext cx="1600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sz="2400" b="1">
                <a:latin typeface="Verdana" panose="020B0604030504040204" pitchFamily="34" charset="0"/>
              </a:rPr>
              <a:t>Market </a:t>
            </a:r>
          </a:p>
        </p:txBody>
      </p:sp>
      <p:sp>
        <p:nvSpPr>
          <p:cNvPr id="17415" name="Line 9"/>
          <p:cNvSpPr>
            <a:spLocks noChangeShapeType="1"/>
          </p:cNvSpPr>
          <p:nvPr/>
        </p:nvSpPr>
        <p:spPr bwMode="auto">
          <a:xfrm>
            <a:off x="2133600" y="3124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6" name="Line 10"/>
          <p:cNvSpPr>
            <a:spLocks noChangeShapeType="1"/>
          </p:cNvSpPr>
          <p:nvPr/>
        </p:nvSpPr>
        <p:spPr bwMode="auto">
          <a:xfrm>
            <a:off x="4495800" y="29718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7" name="Line 11"/>
          <p:cNvSpPr>
            <a:spLocks noChangeShapeType="1"/>
          </p:cNvSpPr>
          <p:nvPr/>
        </p:nvSpPr>
        <p:spPr bwMode="auto">
          <a:xfrm>
            <a:off x="7162800" y="2971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8" name="Text Box 12"/>
          <p:cNvSpPr txBox="1">
            <a:spLocks noChangeArrowheads="1"/>
          </p:cNvSpPr>
          <p:nvPr/>
        </p:nvSpPr>
        <p:spPr bwMode="auto">
          <a:xfrm>
            <a:off x="1295400" y="3505200"/>
            <a:ext cx="2057400" cy="160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b="1" dirty="0">
                <a:latin typeface="Verdana" panose="020B0604030504040204" pitchFamily="34" charset="0"/>
              </a:rPr>
              <a:t>Communism…</a:t>
            </a:r>
          </a:p>
          <a:p>
            <a:pPr>
              <a:spcBef>
                <a:spcPct val="50000"/>
              </a:spcBef>
            </a:pPr>
            <a:r>
              <a:rPr lang="en-US" altLang="en-US" b="1" dirty="0">
                <a:latin typeface="Verdana" panose="020B0604030504040204" pitchFamily="34" charset="0"/>
              </a:rPr>
              <a:t>Cuba</a:t>
            </a:r>
          </a:p>
          <a:p>
            <a:pPr>
              <a:spcBef>
                <a:spcPct val="50000"/>
              </a:spcBef>
            </a:pPr>
            <a:r>
              <a:rPr lang="en-US" altLang="en-US" b="1" dirty="0">
                <a:latin typeface="Verdana" panose="020B0604030504040204" pitchFamily="34" charset="0"/>
              </a:rPr>
              <a:t>N. Korea</a:t>
            </a:r>
          </a:p>
          <a:p>
            <a:pPr>
              <a:spcBef>
                <a:spcPct val="50000"/>
              </a:spcBef>
            </a:pPr>
            <a:r>
              <a:rPr lang="en-US" altLang="en-US" b="1" dirty="0">
                <a:latin typeface="Verdana" panose="020B0604030504040204" pitchFamily="34" charset="0"/>
              </a:rPr>
              <a:t>Soviet Union </a:t>
            </a:r>
          </a:p>
        </p:txBody>
      </p:sp>
      <p:sp>
        <p:nvSpPr>
          <p:cNvPr id="17419" name="Text Box 13"/>
          <p:cNvSpPr txBox="1">
            <a:spLocks noChangeArrowheads="1"/>
          </p:cNvSpPr>
          <p:nvPr/>
        </p:nvSpPr>
        <p:spPr bwMode="auto">
          <a:xfrm>
            <a:off x="3657600" y="0"/>
            <a:ext cx="2286000" cy="394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b="1">
                <a:latin typeface="Verdana" panose="020B0604030504040204" pitchFamily="34" charset="0"/>
              </a:rPr>
              <a:t>Democratic Socialism …</a:t>
            </a:r>
          </a:p>
          <a:p>
            <a:pPr>
              <a:spcBef>
                <a:spcPct val="50000"/>
              </a:spcBef>
            </a:pPr>
            <a:r>
              <a:rPr lang="en-US" altLang="en-US" b="1">
                <a:latin typeface="Verdana" panose="020B0604030504040204" pitchFamily="34" charset="0"/>
              </a:rPr>
              <a:t>Constitution</a:t>
            </a:r>
          </a:p>
          <a:p>
            <a:pPr>
              <a:spcBef>
                <a:spcPct val="50000"/>
              </a:spcBef>
            </a:pPr>
            <a:r>
              <a:rPr lang="en-US" altLang="en-US" b="1">
                <a:latin typeface="Verdana" panose="020B0604030504040204" pitchFamily="34" charset="0"/>
              </a:rPr>
              <a:t>Human rights</a:t>
            </a:r>
          </a:p>
          <a:p>
            <a:pPr>
              <a:spcBef>
                <a:spcPct val="50000"/>
              </a:spcBef>
            </a:pPr>
            <a:r>
              <a:rPr lang="en-US" altLang="en-US" b="1">
                <a:latin typeface="Verdana" panose="020B0604030504040204" pitchFamily="34" charset="0"/>
              </a:rPr>
              <a:t>Gov’t owns FOP’s</a:t>
            </a:r>
          </a:p>
          <a:p>
            <a:pPr>
              <a:spcBef>
                <a:spcPct val="50000"/>
              </a:spcBef>
            </a:pPr>
            <a:r>
              <a:rPr lang="en-US" altLang="en-US" b="1">
                <a:latin typeface="Verdana" panose="020B0604030504040204" pitchFamily="34" charset="0"/>
              </a:rPr>
              <a:t>Can vote for more than one party</a:t>
            </a:r>
          </a:p>
          <a:p>
            <a:pPr>
              <a:spcBef>
                <a:spcPct val="50000"/>
              </a:spcBef>
            </a:pPr>
            <a:endParaRPr lang="en-US" altLang="en-US" b="1">
              <a:latin typeface="Verdana" panose="020B0604030504040204" pitchFamily="34" charset="0"/>
            </a:endParaRPr>
          </a:p>
          <a:p>
            <a:pPr>
              <a:spcBef>
                <a:spcPct val="50000"/>
              </a:spcBef>
            </a:pPr>
            <a:endParaRPr lang="en-US" altLang="en-US">
              <a:latin typeface="Verdana" panose="020B0604030504040204" pitchFamily="34" charset="0"/>
            </a:endParaRPr>
          </a:p>
        </p:txBody>
      </p:sp>
      <p:sp>
        <p:nvSpPr>
          <p:cNvPr id="17420" name="Text Box 14"/>
          <p:cNvSpPr txBox="1">
            <a:spLocks noChangeArrowheads="1"/>
          </p:cNvSpPr>
          <p:nvPr/>
        </p:nvSpPr>
        <p:spPr bwMode="auto">
          <a:xfrm>
            <a:off x="6324600" y="3429000"/>
            <a:ext cx="1828800" cy="174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b="1">
                <a:latin typeface="Verdana" panose="020B0604030504040204" pitchFamily="34" charset="0"/>
              </a:rPr>
              <a:t>Capitalism…</a:t>
            </a:r>
          </a:p>
          <a:p>
            <a:pPr>
              <a:spcBef>
                <a:spcPct val="50000"/>
              </a:spcBef>
            </a:pPr>
            <a:r>
              <a:rPr lang="en-US" altLang="en-US" b="1">
                <a:latin typeface="Verdana" panose="020B0604030504040204" pitchFamily="34" charset="0"/>
              </a:rPr>
              <a:t>Democracy </a:t>
            </a:r>
          </a:p>
          <a:p>
            <a:pPr>
              <a:spcBef>
                <a:spcPct val="50000"/>
              </a:spcBef>
            </a:pPr>
            <a:r>
              <a:rPr lang="en-US" altLang="en-US" b="1">
                <a:latin typeface="Verdana" panose="020B0604030504040204" pitchFamily="34" charset="0"/>
              </a:rPr>
              <a:t>USA, Hong Kong, Taiwan</a:t>
            </a:r>
          </a:p>
        </p:txBody>
      </p:sp>
      <p:sp>
        <p:nvSpPr>
          <p:cNvPr id="17421" name="Text Box 15"/>
          <p:cNvSpPr txBox="1">
            <a:spLocks noChangeArrowheads="1"/>
          </p:cNvSpPr>
          <p:nvPr/>
        </p:nvSpPr>
        <p:spPr bwMode="auto">
          <a:xfrm>
            <a:off x="457200" y="2057400"/>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a:latin typeface="Verdana" panose="020B0604030504040204" pitchFamily="34" charset="0"/>
              </a:rPr>
              <a:t>Karl Marx </a:t>
            </a:r>
          </a:p>
        </p:txBody>
      </p:sp>
      <p:sp>
        <p:nvSpPr>
          <p:cNvPr id="17422" name="Text Box 16"/>
          <p:cNvSpPr txBox="1">
            <a:spLocks noChangeArrowheads="1"/>
          </p:cNvSpPr>
          <p:nvPr/>
        </p:nvSpPr>
        <p:spPr bwMode="auto">
          <a:xfrm>
            <a:off x="7467600" y="1905000"/>
            <a:ext cx="167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a:latin typeface="Verdana" panose="020B0604030504040204" pitchFamily="34" charset="0"/>
              </a:rPr>
              <a:t>Adam Smith </a:t>
            </a:r>
          </a:p>
        </p:txBody>
      </p:sp>
      <p:sp>
        <p:nvSpPr>
          <p:cNvPr id="17423" name="Text Box 15"/>
          <p:cNvSpPr txBox="1">
            <a:spLocks noChangeArrowheads="1"/>
          </p:cNvSpPr>
          <p:nvPr/>
        </p:nvSpPr>
        <p:spPr bwMode="auto">
          <a:xfrm>
            <a:off x="3962400" y="3429000"/>
            <a:ext cx="12954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spcBef>
                <a:spcPct val="50000"/>
              </a:spcBef>
            </a:pPr>
            <a:r>
              <a:rPr lang="en-US" altLang="en-US" b="1"/>
              <a:t>France</a:t>
            </a:r>
          </a:p>
          <a:p>
            <a:pPr>
              <a:spcBef>
                <a:spcPct val="50000"/>
              </a:spcBef>
            </a:pPr>
            <a:r>
              <a:rPr lang="en-US" altLang="en-US" b="1"/>
              <a:t>Canada</a:t>
            </a:r>
          </a:p>
          <a:p>
            <a:pPr>
              <a:spcBef>
                <a:spcPct val="50000"/>
              </a:spcBef>
            </a:pPr>
            <a:endParaRPr lang="en-US" altLang="en-US"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Autofit/>
          </a:bodyPr>
          <a:lstStyle/>
          <a:p>
            <a:pPr eaLnBrk="1" hangingPunct="1">
              <a:defRPr/>
            </a:pPr>
            <a:r>
              <a:rPr lang="en-US" sz="4400" dirty="0" smtClean="0"/>
              <a:t>Types of Economies	</a:t>
            </a:r>
          </a:p>
        </p:txBody>
      </p:sp>
      <p:sp>
        <p:nvSpPr>
          <p:cNvPr id="49155" name="Rectangle 3"/>
          <p:cNvSpPr>
            <a:spLocks noGrp="1" noChangeArrowheads="1"/>
          </p:cNvSpPr>
          <p:nvPr>
            <p:ph idx="1"/>
          </p:nvPr>
        </p:nvSpPr>
        <p:spPr>
          <a:xfrm>
            <a:off x="0" y="0"/>
            <a:ext cx="6248400" cy="6858000"/>
          </a:xfrm>
        </p:spPr>
        <p:txBody>
          <a:bodyPr>
            <a:normAutofit/>
          </a:bodyPr>
          <a:lstStyle/>
          <a:p>
            <a:pPr eaLnBrk="1" hangingPunct="1">
              <a:defRPr/>
            </a:pPr>
            <a:r>
              <a:rPr lang="en-US" sz="4000" b="1" dirty="0" smtClean="0"/>
              <a:t>Traditional-</a:t>
            </a:r>
            <a:r>
              <a:rPr lang="en-US" sz="4000" dirty="0" smtClean="0"/>
              <a:t> Relies on habit, ritual, &amp; the family.  </a:t>
            </a:r>
          </a:p>
          <a:p>
            <a:pPr eaLnBrk="1" hangingPunct="1">
              <a:defRPr/>
            </a:pPr>
            <a:r>
              <a:rPr lang="en-US" sz="4000" b="1" dirty="0" smtClean="0"/>
              <a:t>Market-</a:t>
            </a:r>
            <a:r>
              <a:rPr lang="en-US" sz="4000" dirty="0" smtClean="0"/>
              <a:t> Individuals own the factors of production. </a:t>
            </a:r>
          </a:p>
          <a:p>
            <a:pPr eaLnBrk="1" hangingPunct="1">
              <a:defRPr/>
            </a:pPr>
            <a:r>
              <a:rPr lang="en-US" sz="4000" b="1" dirty="0" smtClean="0"/>
              <a:t>Command-</a:t>
            </a:r>
            <a:r>
              <a:rPr lang="en-US" sz="4000" dirty="0" smtClean="0"/>
              <a:t> Government owns the factors of production. </a:t>
            </a:r>
          </a:p>
          <a:p>
            <a:pPr eaLnBrk="1" hangingPunct="1">
              <a:defRPr/>
            </a:pPr>
            <a:r>
              <a:rPr lang="en-US" sz="4000" b="1" dirty="0" smtClean="0"/>
              <a:t>Mixed-</a:t>
            </a:r>
            <a:r>
              <a:rPr lang="en-US" sz="4000" dirty="0" smtClean="0"/>
              <a:t> a mixture of 2 or 3 of the above types = the “isms”</a:t>
            </a:r>
            <a:endParaRPr lang="en-US" sz="6000" dirty="0" smtClean="0"/>
          </a:p>
        </p:txBody>
      </p:sp>
      <p:sp>
        <p:nvSpPr>
          <p:cNvPr id="2" name="Text Placeholder 1"/>
          <p:cNvSpPr>
            <a:spLocks noGrp="1"/>
          </p:cNvSpPr>
          <p:nvPr>
            <p:ph type="body" sz="half" idx="2"/>
          </p:nvPr>
        </p:nvSpPr>
        <p:spPr>
          <a:xfrm>
            <a:off x="6412230" y="2423160"/>
            <a:ext cx="2731770" cy="3291840"/>
          </a:xfrm>
        </p:spPr>
        <p:txBody>
          <a:bodyPr/>
          <a:lstStyle/>
          <a:p>
            <a:pPr marL="0" lvl="1">
              <a:lnSpc>
                <a:spcPct val="100000"/>
              </a:lnSpc>
              <a:spcBef>
                <a:spcPts val="1000"/>
              </a:spcBef>
              <a:spcAft>
                <a:spcPts val="0"/>
              </a:spcAft>
            </a:pPr>
            <a:r>
              <a:rPr lang="en-US" sz="3200" dirty="0">
                <a:hlinkClick r:id="rId2" action="ppaction://hlinkfile"/>
              </a:rPr>
              <a:t>Capitalism, Communism, Socialism </a:t>
            </a:r>
            <a:endParaRPr lang="en-US" sz="3200" dirty="0"/>
          </a:p>
          <a:p>
            <a:r>
              <a:rPr lang="en-US" dirty="0" smtClean="0"/>
              <a:t>Video Link – 3:00 Min</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277813"/>
            <a:ext cx="8229600" cy="1143000"/>
          </a:xfrm>
        </p:spPr>
        <p:txBody>
          <a:bodyPr anchorCtr="1"/>
          <a:lstStyle/>
          <a:p>
            <a:pPr eaLnBrk="1" hangingPunct="1">
              <a:defRPr/>
            </a:pPr>
            <a:r>
              <a:rPr lang="en-US"/>
              <a:t>Activity</a:t>
            </a:r>
          </a:p>
        </p:txBody>
      </p:sp>
      <p:sp>
        <p:nvSpPr>
          <p:cNvPr id="14339" name="Rectangle 3"/>
          <p:cNvSpPr>
            <a:spLocks noGrp="1" noChangeArrowheads="1"/>
          </p:cNvSpPr>
          <p:nvPr>
            <p:ph type="body" idx="4294967295"/>
          </p:nvPr>
        </p:nvSpPr>
        <p:spPr>
          <a:xfrm>
            <a:off x="0" y="1600200"/>
            <a:ext cx="8229600" cy="4530725"/>
          </a:xfrm>
        </p:spPr>
        <p:txBody>
          <a:bodyPr>
            <a:normAutofit/>
          </a:bodyPr>
          <a:lstStyle/>
          <a:p>
            <a:pPr eaLnBrk="1" hangingPunct="1">
              <a:defRPr/>
            </a:pPr>
            <a:r>
              <a:rPr lang="en-US" sz="4800" dirty="0" smtClean="0"/>
              <a:t>The government keeps the prices of foods low so that children can get food that will be beneficial to them. </a:t>
            </a:r>
          </a:p>
          <a:p>
            <a:pPr eaLnBrk="1" hangingPunct="1">
              <a:defRPr/>
            </a:pPr>
            <a:endParaRPr lang="en-US" sz="4800" dirty="0" smtClean="0"/>
          </a:p>
          <a:p>
            <a:pPr eaLnBrk="1" hangingPunct="1">
              <a:defRPr/>
            </a:pPr>
            <a:r>
              <a:rPr lang="en-US" sz="4800" dirty="0" smtClean="0"/>
              <a:t>Command</a:t>
            </a:r>
          </a:p>
        </p:txBody>
      </p:sp>
    </p:spTree>
    <p:extLst>
      <p:ext uri="{BB962C8B-B14F-4D97-AF65-F5344CB8AC3E}">
        <p14:creationId xmlns:p14="http://schemas.microsoft.com/office/powerpoint/2010/main" val="3063971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animEffect transition="in" filter="dissolve">
                                      <p:cBhvr>
                                        <p:cTn id="7" dur="10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0" y="1600200"/>
            <a:ext cx="8229600" cy="4530725"/>
          </a:xfrm>
        </p:spPr>
        <p:txBody>
          <a:bodyPr>
            <a:noAutofit/>
          </a:bodyPr>
          <a:lstStyle/>
          <a:p>
            <a:pPr eaLnBrk="1" hangingPunct="1">
              <a:defRPr/>
            </a:pPr>
            <a:r>
              <a:rPr lang="en-US" sz="4400" dirty="0" smtClean="0"/>
              <a:t>Their parents buy most of the groceries from the government stores, but they may sell other crops or products they produce in the market place.</a:t>
            </a:r>
          </a:p>
          <a:p>
            <a:pPr eaLnBrk="1" hangingPunct="1">
              <a:defRPr/>
            </a:pPr>
            <a:endParaRPr lang="en-US" sz="4400" dirty="0" smtClean="0"/>
          </a:p>
          <a:p>
            <a:pPr eaLnBrk="1" hangingPunct="1">
              <a:defRPr/>
            </a:pPr>
            <a:r>
              <a:rPr lang="en-US" sz="4400" dirty="0" smtClean="0"/>
              <a:t>Market</a:t>
            </a:r>
          </a:p>
        </p:txBody>
      </p:sp>
    </p:spTree>
    <p:extLst>
      <p:ext uri="{BB962C8B-B14F-4D97-AF65-F5344CB8AC3E}">
        <p14:creationId xmlns:p14="http://schemas.microsoft.com/office/powerpoint/2010/main" val="37721419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diamond(in)">
                                      <p:cBhvr>
                                        <p:cTn id="7" dur="2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0" y="1600200"/>
            <a:ext cx="8229600" cy="4530725"/>
          </a:xfrm>
        </p:spPr>
        <p:txBody>
          <a:bodyPr>
            <a:noAutofit/>
          </a:bodyPr>
          <a:lstStyle/>
          <a:p>
            <a:pPr eaLnBrk="1" hangingPunct="1">
              <a:defRPr/>
            </a:pPr>
            <a:r>
              <a:rPr lang="en-US" sz="4400" dirty="0" smtClean="0"/>
              <a:t>Their parents buy most of the groceries from the government stores, but they may sell other crops or products they produce in the market place.</a:t>
            </a:r>
          </a:p>
          <a:p>
            <a:pPr eaLnBrk="1" hangingPunct="1">
              <a:defRPr/>
            </a:pPr>
            <a:endParaRPr lang="en-US" sz="4400" dirty="0" smtClean="0"/>
          </a:p>
          <a:p>
            <a:pPr eaLnBrk="1" hangingPunct="1">
              <a:defRPr/>
            </a:pPr>
            <a:r>
              <a:rPr lang="en-US" sz="4400" dirty="0" smtClean="0"/>
              <a:t>Market</a:t>
            </a:r>
          </a:p>
        </p:txBody>
      </p:sp>
    </p:spTree>
    <p:extLst>
      <p:ext uri="{BB962C8B-B14F-4D97-AF65-F5344CB8AC3E}">
        <p14:creationId xmlns:p14="http://schemas.microsoft.com/office/powerpoint/2010/main" val="36743941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diamond(in)">
                                      <p:cBhvr>
                                        <p:cTn id="7" dur="2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0" y="1600200"/>
            <a:ext cx="8229600" cy="4530725"/>
          </a:xfrm>
        </p:spPr>
        <p:txBody>
          <a:bodyPr>
            <a:noAutofit/>
          </a:bodyPr>
          <a:lstStyle/>
          <a:p>
            <a:pPr eaLnBrk="1" hangingPunct="1">
              <a:defRPr/>
            </a:pPr>
            <a:r>
              <a:rPr lang="en-US" sz="4400" dirty="0" smtClean="0"/>
              <a:t>Their parents buy most of the groceries from the government stores, but they may sell other crops or products they produce in the market place.</a:t>
            </a:r>
          </a:p>
          <a:p>
            <a:pPr eaLnBrk="1" hangingPunct="1">
              <a:defRPr/>
            </a:pPr>
            <a:endParaRPr lang="en-US" sz="4400" dirty="0" smtClean="0"/>
          </a:p>
          <a:p>
            <a:pPr eaLnBrk="1" hangingPunct="1">
              <a:defRPr/>
            </a:pPr>
            <a:r>
              <a:rPr lang="en-US" sz="4400" dirty="0" smtClean="0"/>
              <a:t>Mixed</a:t>
            </a:r>
          </a:p>
        </p:txBody>
      </p:sp>
    </p:spTree>
    <p:extLst>
      <p:ext uri="{BB962C8B-B14F-4D97-AF65-F5344CB8AC3E}">
        <p14:creationId xmlns:p14="http://schemas.microsoft.com/office/powerpoint/2010/main" val="1925532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diamond(in)">
                                      <p:cBhvr>
                                        <p:cTn id="7" dur="20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4294967295"/>
          </p:nvPr>
        </p:nvSpPr>
        <p:spPr>
          <a:xfrm>
            <a:off x="0" y="1600200"/>
            <a:ext cx="8229600" cy="4530725"/>
          </a:xfrm>
        </p:spPr>
        <p:txBody>
          <a:bodyPr>
            <a:noAutofit/>
          </a:bodyPr>
          <a:lstStyle/>
          <a:p>
            <a:pPr eaLnBrk="1" hangingPunct="1">
              <a:defRPr/>
            </a:pPr>
            <a:r>
              <a:rPr lang="en-US" sz="4000" dirty="0" smtClean="0"/>
              <a:t>For many years the city had a good automobile industry.  The owners of the company did many studies to find out what people wanted.  Then they produced what they believed customers would buy.</a:t>
            </a:r>
          </a:p>
          <a:p>
            <a:pPr eaLnBrk="1" hangingPunct="1">
              <a:defRPr/>
            </a:pPr>
            <a:endParaRPr lang="en-US" sz="4000" dirty="0" smtClean="0"/>
          </a:p>
          <a:p>
            <a:pPr eaLnBrk="1" hangingPunct="1">
              <a:defRPr/>
            </a:pPr>
            <a:r>
              <a:rPr lang="en-US" sz="4000" dirty="0" smtClean="0"/>
              <a:t>Market</a:t>
            </a:r>
          </a:p>
        </p:txBody>
      </p:sp>
    </p:spTree>
    <p:extLst>
      <p:ext uri="{BB962C8B-B14F-4D97-AF65-F5344CB8AC3E}">
        <p14:creationId xmlns:p14="http://schemas.microsoft.com/office/powerpoint/2010/main" val="16286442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8435">
                                            <p:txEl>
                                              <p:pRg st="2" end="2"/>
                                            </p:txEl>
                                          </p:spTgt>
                                        </p:tgtEl>
                                        <p:attrNameLst>
                                          <p:attrName>style.visibility</p:attrName>
                                        </p:attrNameLst>
                                      </p:cBhvr>
                                      <p:to>
                                        <p:strVal val="visible"/>
                                      </p:to>
                                    </p:set>
                                    <p:animEffect transition="in" filter="strips(downLeft)">
                                      <p:cBhvr>
                                        <p:cTn id="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Wood Type</Template>
  <TotalTime>1067</TotalTime>
  <Words>1510</Words>
  <Application>Microsoft Office PowerPoint</Application>
  <PresentationFormat>On-screen Show (4:3)</PresentationFormat>
  <Paragraphs>175</Paragraphs>
  <Slides>30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ＭＳ Ｐゴシック</vt:lpstr>
      <vt:lpstr>Arial</vt:lpstr>
      <vt:lpstr>Comic Sans MS</vt:lpstr>
      <vt:lpstr>Rockwell</vt:lpstr>
      <vt:lpstr>Rockwell Condensed</vt:lpstr>
      <vt:lpstr>Verdana</vt:lpstr>
      <vt:lpstr>Wingdings</vt:lpstr>
      <vt:lpstr>Wood Type</vt:lpstr>
      <vt:lpstr>Economic Systems &amp; Ideologies  </vt:lpstr>
      <vt:lpstr>What is economic system? </vt:lpstr>
      <vt:lpstr>FOCUS VIDEO</vt:lpstr>
      <vt:lpstr>Types of Economies </vt:lpstr>
      <vt:lpstr>Activity</vt:lpstr>
      <vt:lpstr>PowerPoint Presentation</vt:lpstr>
      <vt:lpstr>PowerPoint Presentation</vt:lpstr>
      <vt:lpstr>PowerPoint Presentation</vt:lpstr>
      <vt:lpstr>PowerPoint Presentation</vt:lpstr>
      <vt:lpstr>HISTORICAL ORIGINS OF  ECONOMIC SYSTEMS</vt:lpstr>
      <vt:lpstr>Background</vt:lpstr>
      <vt:lpstr>Abuses of Industrial Revolution </vt:lpstr>
      <vt:lpstr>Socialism</vt:lpstr>
      <vt:lpstr>Socialism</vt:lpstr>
      <vt:lpstr>Socialism Statements</vt:lpstr>
      <vt:lpstr>Capitalism</vt:lpstr>
      <vt:lpstr>Capitalism</vt:lpstr>
      <vt:lpstr>Capitalism</vt:lpstr>
      <vt:lpstr>Capitalism Statements</vt:lpstr>
      <vt:lpstr>Communism</vt:lpstr>
      <vt:lpstr>Communism </vt:lpstr>
      <vt:lpstr>Communism</vt:lpstr>
      <vt:lpstr>World Ideologies As Explained By Reference to Cows</vt:lpstr>
      <vt:lpstr>Communism Statements</vt:lpstr>
      <vt:lpstr>Economic Systems Poster</vt:lpstr>
      <vt:lpstr>World Ideologies As Explained By Reference to Cows </vt:lpstr>
      <vt:lpstr>World Ideologies As Explained By Reference to Cows</vt:lpstr>
      <vt:lpstr>World Ideologies As Explained By Reference to Cows</vt:lpstr>
      <vt:lpstr>World Ideologies As Explained By Reference to Cows</vt:lpstr>
      <vt:lpstr>PowerPoint Presentation</vt:lpstr>
    </vt:vector>
  </TitlesOfParts>
  <Company>Jennifer  Wittenburg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Systems</dc:title>
  <dc:creator>Jennifer  Wittenburg</dc:creator>
  <cp:lastModifiedBy>VERONICA OLIVER</cp:lastModifiedBy>
  <cp:revision>38</cp:revision>
  <dcterms:created xsi:type="dcterms:W3CDTF">2009-02-23T00:45:03Z</dcterms:created>
  <dcterms:modified xsi:type="dcterms:W3CDTF">2015-02-18T16:25:50Z</dcterms:modified>
</cp:coreProperties>
</file>