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5" cy="6035040"/>
          </a:xfrm>
        </p:grpSpPr>
        <p:pic>
          <p:nvPicPr>
            <p:cNvPr id="5" name="Picture 4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6" name="Rectangle 5"/>
            <p:cNvSpPr>
              <a:spLocks/>
            </p:cNvSpPr>
            <p:nvPr/>
          </p:nvSpPr>
          <p:spPr>
            <a:xfrm>
              <a:off x="563082" y="474973"/>
              <a:ext cx="7982908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63082" y="6133815"/>
              <a:ext cx="7982908" cy="1588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63082" y="457512"/>
              <a:ext cx="7982908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8C06359C-6FE7-45F4-AA0A-1CA20DA549E1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fld id="{72114A6A-A62E-49D4-9FDF-BF3EE74711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03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9" name="Picture 8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1" name="Rectangle 10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8" name="Rectangle 7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3" name="Rectangle 12"/>
          <p:cNvSpPr/>
          <p:nvPr/>
        </p:nvSpPr>
        <p:spPr>
          <a:xfrm rot="10800000">
            <a:off x="258763" y="1593850"/>
            <a:ext cx="3575050" cy="650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4" name="Rectangle 13"/>
          <p:cNvSpPr/>
          <p:nvPr/>
        </p:nvSpPr>
        <p:spPr>
          <a:xfrm rot="10800000">
            <a:off x="258763" y="1593850"/>
            <a:ext cx="3575050" cy="650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A20D35F-69E7-4CE9-8B6E-6C42C1C0C660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A4A654A-5E8E-4994-86C2-D00E926F1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33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8" name="Picture 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BC234-E872-4A71-B08C-84AA438B0AE8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52B72-E48A-43F5-8FA0-D75D0202B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84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6" name="Picture 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0" name="Rectangle 9"/>
          <p:cNvSpPr/>
          <p:nvPr/>
        </p:nvSpPr>
        <p:spPr>
          <a:xfrm>
            <a:off x="255588" y="4203700"/>
            <a:ext cx="8623300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255588" y="4203700"/>
            <a:ext cx="8623300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C0508B-7B5A-4F39-8814-1028B371E2BC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D46F7-6786-4E5E-9546-AD31A9A6A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58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D486CE-1C3D-4660-9FA3-F8A52FFE5538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2C785-F15D-4B68-84FB-A0B523394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848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9" name="Rectangle 8"/>
          <p:cNvSpPr/>
          <p:nvPr/>
        </p:nvSpPr>
        <p:spPr>
          <a:xfrm rot="5400000">
            <a:off x="4242594" y="3274219"/>
            <a:ext cx="6135688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 rot="5400000">
            <a:off x="4242594" y="3274219"/>
            <a:ext cx="6135688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63005C-4DF6-422F-ACD9-DE317CF5B4C0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4FB4F-69B7-4E42-8ECB-1DBEBF922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98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CE50E7-D2AE-4AE6-872C-60CC9E59EECF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53CC0-6C12-4CE6-938A-A48EF8F9A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34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563563" y="476250"/>
            <a:ext cx="7981950" cy="5888038"/>
            <a:chOff x="562842" y="475488"/>
            <a:chExt cx="7982713" cy="5888736"/>
          </a:xfrm>
        </p:grpSpPr>
        <p:sp>
          <p:nvSpPr>
            <p:cNvPr id="7" name="Rectangle 6"/>
            <p:cNvSpPr>
              <a:spLocks/>
            </p:cNvSpPr>
            <p:nvPr/>
          </p:nvSpPr>
          <p:spPr>
            <a:xfrm>
              <a:off x="562842" y="475488"/>
              <a:ext cx="7982713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62842" y="6134009"/>
              <a:ext cx="7982713" cy="1588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62842" y="3427001"/>
              <a:ext cx="7982713" cy="1587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B817A0C8-5EEA-4126-B758-D4FAB4A44FE7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42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B00D5-B1B5-4879-93D2-75864494BAF8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45C82-50F9-499D-AA15-6D370C7D3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78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6" name="Picture 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42EA4-A0EC-406C-A5DF-0EB0DE76EAB4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0C1E3-2B52-4BE4-BF48-23225C367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84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8" name="Picture 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0" name="Rectangle 9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cxnSp>
        <p:nvCxnSpPr>
          <p:cNvPr id="13" name="Straight Connector 12"/>
          <p:cNvCxnSpPr/>
          <p:nvPr/>
        </p:nvCxnSpPr>
        <p:spPr>
          <a:xfrm rot="16200000" flipH="1">
            <a:off x="2216944" y="4026694"/>
            <a:ext cx="4711700" cy="1588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216944" y="4026694"/>
            <a:ext cx="4711700" cy="1588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AE212-784C-4D57-AE53-EA0E3F5A81BA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8ECC5-7495-4436-ADD5-8630D734D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51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4" name="Picture 3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0B8E96-A143-4E6D-92B3-2B30C8AF3146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E8A83-B0B6-4694-A085-7559E41AC6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2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3" name="Picture 2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495D3-E493-4BDC-935E-B22920D328D4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38699-E1BB-4BD0-AA90-5108A7093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0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8" name="Picture 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E99155-DC4C-4785-904E-47D5533BA8E2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813BD-9D39-47B9-91B0-5A1277A42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60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0BCC1"/>
                </a:solidFill>
                <a:latin typeface="Brush Script MT" panose="03060802040406070304" pitchFamily="66" charset="0"/>
              </a:defRPr>
            </a:lvl1pPr>
          </a:lstStyle>
          <a:p>
            <a:fld id="{2468422F-9ECF-4954-894C-FF80E969C0A6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anose="03060802040406070304" pitchFamily="66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anose="02040603050505030304" pitchFamily="18" charset="0"/>
              </a:defRPr>
            </a:lvl1pPr>
          </a:lstStyle>
          <a:p>
            <a:fld id="{96B19DC2-7B53-429F-B64B-039EEC15CA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anose="02040603050505030304" pitchFamily="18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anose="02040603050505030304" pitchFamily="18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anose="02040603050505030304" pitchFamily="18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anose="02040603050505030304" pitchFamily="18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anose="02040603050505030304" pitchFamily="18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anose="02040603050505030304" pitchFamily="18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anose="02040603050505030304" pitchFamily="18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anose="02040603050505030304" pitchFamily="18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404040"/>
        </a:buClr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94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panose="020B0604020202020204" pitchFamily="34" charset="0"/>
        <a:buChar char="•"/>
        <a:defRPr sz="2200" kern="1200">
          <a:solidFill>
            <a:srgbClr val="404040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080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0366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panose="020B0604020202020204" pitchFamily="34" charset="0"/>
        <a:buChar char="•"/>
        <a:defRPr kern="1200">
          <a:solidFill>
            <a:srgbClr val="404040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2652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panose="020B0604020202020204" pitchFamily="34" charset="0"/>
        <a:buChar char="•"/>
        <a:defRPr kern="1200">
          <a:solidFill>
            <a:srgbClr val="404040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0225" y="4287838"/>
            <a:ext cx="8021638" cy="915987"/>
          </a:xfrm>
        </p:spPr>
        <p:txBody>
          <a:bodyPr/>
          <a:lstStyle/>
          <a:p>
            <a:r>
              <a:rPr lang="en-US" altLang="en-US" smtClean="0"/>
              <a:t>The Effects of Imperialism on India</a:t>
            </a:r>
          </a:p>
        </p:txBody>
      </p:sp>
      <p:pic>
        <p:nvPicPr>
          <p:cNvPr id="16387" name="Picture Placeholder 4" descr="imperialism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73" r="-65273"/>
          <a:stretch>
            <a:fillRect/>
          </a:stretch>
        </p:blipFill>
        <p:spPr>
          <a:xfrm>
            <a:off x="-1425575" y="282575"/>
            <a:ext cx="8421688" cy="3783013"/>
          </a:xfrm>
        </p:spPr>
      </p:pic>
      <p:sp>
        <p:nvSpPr>
          <p:cNvPr id="16388" name="Subtitle 2"/>
          <p:cNvSpPr>
            <a:spLocks noGrp="1"/>
          </p:cNvSpPr>
          <p:nvPr>
            <p:ph type="body" sz="half" idx="2"/>
          </p:nvPr>
        </p:nvSpPr>
        <p:spPr>
          <a:xfrm>
            <a:off x="530225" y="5270500"/>
            <a:ext cx="8021638" cy="1014413"/>
          </a:xfrm>
        </p:spPr>
        <p:txBody>
          <a:bodyPr/>
          <a:lstStyle/>
          <a:p>
            <a:endParaRPr lang="en-US" altLang="en-US" dirty="0" smtClean="0">
              <a:solidFill>
                <a:srgbClr val="40404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6389" name="Picture 5" descr="india-m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82575"/>
            <a:ext cx="31877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Imperialism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1304" y="1696278"/>
            <a:ext cx="5075583" cy="455874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When a strong country takes over another country or region, in search of raw materials and markets, and exploits the conquered territories resources.</a:t>
            </a:r>
          </a:p>
          <a:p>
            <a:pPr lvl="1"/>
            <a:r>
              <a:rPr lang="en-US" altLang="en-US" sz="2400" dirty="0" smtClean="0"/>
              <a:t>Examples…</a:t>
            </a:r>
          </a:p>
          <a:p>
            <a:pPr lvl="2"/>
            <a:r>
              <a:rPr lang="en-US" altLang="en-US" sz="2400" dirty="0" smtClean="0"/>
              <a:t>The British in India</a:t>
            </a:r>
          </a:p>
          <a:p>
            <a:pPr lvl="2"/>
            <a:r>
              <a:rPr lang="en-US" altLang="en-US" sz="2400" dirty="0" smtClean="0"/>
              <a:t>The French in Southeast Asia</a:t>
            </a:r>
          </a:p>
          <a:p>
            <a:pPr lvl="2"/>
            <a:r>
              <a:rPr lang="en-US" altLang="en-US" sz="2400" dirty="0" smtClean="0"/>
              <a:t>The Europeans in Africa </a:t>
            </a:r>
          </a:p>
          <a:p>
            <a:endParaRPr lang="en-US" altLang="en-US" dirty="0" smtClean="0"/>
          </a:p>
        </p:txBody>
      </p:sp>
      <p:pic>
        <p:nvPicPr>
          <p:cNvPr id="17412" name="Content Placeholder 7" descr="New-Imperialism-World-History[1]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83" r="-8783"/>
          <a:stretch>
            <a:fillRect/>
          </a:stretch>
        </p:blipFill>
        <p:spPr>
          <a:xfrm>
            <a:off x="5075583" y="2147888"/>
            <a:ext cx="3565525" cy="39274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300" smtClean="0"/>
              <a:t>Impact of Imperialism on the </a:t>
            </a:r>
            <a:br>
              <a:rPr lang="en-US" altLang="en-US" sz="4300" smtClean="0"/>
            </a:br>
            <a:r>
              <a:rPr lang="en-US" altLang="en-US" sz="4300" smtClean="0"/>
              <a:t>Mother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87" y="1683026"/>
            <a:ext cx="4678017" cy="4651513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The mother country gains wealth and resources taken from the colony.  </a:t>
            </a:r>
          </a:p>
          <a:p>
            <a:pPr lvl="1"/>
            <a:r>
              <a:rPr lang="en-US" altLang="en-US" sz="2400" dirty="0" smtClean="0"/>
              <a:t>Examples include… </a:t>
            </a:r>
          </a:p>
          <a:p>
            <a:pPr lvl="2"/>
            <a:r>
              <a:rPr lang="en-US" altLang="en-US" sz="2400" dirty="0" smtClean="0"/>
              <a:t>cotton and spices for Britain from India</a:t>
            </a:r>
          </a:p>
          <a:p>
            <a:pPr lvl="2"/>
            <a:r>
              <a:rPr lang="en-US" altLang="en-US" sz="2400" dirty="0" smtClean="0"/>
              <a:t>rubber from the Congo for Belgium</a:t>
            </a:r>
          </a:p>
          <a:p>
            <a:pPr lvl="2"/>
            <a:r>
              <a:rPr lang="en-US" altLang="en-US" sz="2400" dirty="0" smtClean="0"/>
              <a:t>peanut oil for France from the Ivory Coast. </a:t>
            </a:r>
          </a:p>
          <a:p>
            <a:endParaRPr lang="en-US" altLang="en-US" sz="2800" dirty="0" smtClean="0"/>
          </a:p>
        </p:txBody>
      </p:sp>
      <p:pic>
        <p:nvPicPr>
          <p:cNvPr id="18436" name="Content Placeholder 4" descr="scramble-for-africa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38" r="-9538"/>
          <a:stretch>
            <a:fillRect/>
          </a:stretch>
        </p:blipFill>
        <p:spPr>
          <a:xfrm>
            <a:off x="4648200" y="2147888"/>
            <a:ext cx="3565525" cy="39274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300" smtClean="0"/>
              <a:t>Positive Effects on the </a:t>
            </a:r>
            <a:br>
              <a:rPr lang="en-US" altLang="en-US" sz="4300" smtClean="0"/>
            </a:br>
            <a:r>
              <a:rPr lang="en-US" altLang="en-US" sz="4300" smtClean="0"/>
              <a:t>Colonized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296" y="1709530"/>
            <a:ext cx="5181600" cy="46647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Advanced technology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(Railroads, Printing Press)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Advanced Institutions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(Government, Schools, Hospitals)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Law and Order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Lessening of tensions between the ethnic groups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(In India for example Muslims and Hindus made peace with each other and focused on getting the British to leave)</a:t>
            </a:r>
          </a:p>
        </p:txBody>
      </p:sp>
      <p:pic>
        <p:nvPicPr>
          <p:cNvPr id="19460" name="Content Placeholder 4" descr="gandhi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3" b="-1443"/>
          <a:stretch>
            <a:fillRect/>
          </a:stretch>
        </p:blipFill>
        <p:spPr>
          <a:xfrm>
            <a:off x="5284304" y="1709530"/>
            <a:ext cx="3565525" cy="39274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300" smtClean="0"/>
              <a:t>Negative Effects on the </a:t>
            </a:r>
            <a:br>
              <a:rPr lang="en-US" altLang="en-US" sz="4300" smtClean="0"/>
            </a:br>
            <a:r>
              <a:rPr lang="en-US" altLang="en-US" sz="4300" smtClean="0"/>
              <a:t>Colonized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22783"/>
            <a:ext cx="8574156" cy="4598504"/>
          </a:xfrm>
        </p:spPr>
        <p:txBody>
          <a:bodyPr/>
          <a:lstStyle/>
          <a:p>
            <a:r>
              <a:rPr lang="en-US" altLang="en-US" sz="3200" dirty="0" smtClean="0"/>
              <a:t>Loss of independence</a:t>
            </a:r>
          </a:p>
          <a:p>
            <a:r>
              <a:rPr lang="en-US" altLang="en-US" sz="3200" dirty="0" smtClean="0"/>
              <a:t>Loss of native culture </a:t>
            </a:r>
          </a:p>
          <a:p>
            <a:pPr lvl="1"/>
            <a:r>
              <a:rPr lang="en-US" altLang="en-US" sz="2800" dirty="0" smtClean="0"/>
              <a:t>(In India Britain outlawed Indian practices the British disapproved of)</a:t>
            </a:r>
          </a:p>
          <a:p>
            <a:r>
              <a:rPr lang="en-US" altLang="en-US" sz="3200" dirty="0" smtClean="0"/>
              <a:t>De-industrialization </a:t>
            </a:r>
          </a:p>
          <a:p>
            <a:pPr lvl="1"/>
            <a:r>
              <a:rPr lang="en-US" altLang="en-US" sz="2800" dirty="0" smtClean="0"/>
              <a:t>(Local industries are closed and natives are forced to work to produce resources for the mother country)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404040"/>
                </a:solidFill>
                <a:ea typeface="ＭＳ Ｐゴシック" panose="020B0600070205080204" pitchFamily="34" charset="-128"/>
              </a:rPr>
              <a:t>Who Benefits for Imperialism? Why?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rgbClr val="404040"/>
              </a:buClr>
            </a:pPr>
            <a:endParaRPr lang="en-US" altLang="en-US" smtClean="0">
              <a:solidFill>
                <a:srgbClr val="40404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37</TotalTime>
  <Words>193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Brush Script MT</vt:lpstr>
      <vt:lpstr>Calisto MT</vt:lpstr>
      <vt:lpstr>Capital</vt:lpstr>
      <vt:lpstr>The Effects of Imperialism on India</vt:lpstr>
      <vt:lpstr>Imperialism</vt:lpstr>
      <vt:lpstr>Impact of Imperialism on the  Mother Country</vt:lpstr>
      <vt:lpstr>Positive Effects on the  Colonized Country</vt:lpstr>
      <vt:lpstr>Negative Effects on the  Colonized Country</vt:lpstr>
      <vt:lpstr>Who Benefits for Imperialism? Why?</vt:lpstr>
    </vt:vector>
  </TitlesOfParts>
  <Company>Mepham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Imperialism on India</dc:title>
  <dc:creator>Christopher Patten</dc:creator>
  <cp:lastModifiedBy>VERONICA OLIVER</cp:lastModifiedBy>
  <cp:revision>3</cp:revision>
  <dcterms:created xsi:type="dcterms:W3CDTF">2010-03-16T00:28:12Z</dcterms:created>
  <dcterms:modified xsi:type="dcterms:W3CDTF">2015-04-28T16:58:07Z</dcterms:modified>
</cp:coreProperties>
</file>