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37"/>
  </p:notesMasterIdLst>
  <p:sldIdLst>
    <p:sldId id="256" r:id="rId2"/>
    <p:sldId id="269" r:id="rId3"/>
    <p:sldId id="257" r:id="rId4"/>
    <p:sldId id="258" r:id="rId5"/>
    <p:sldId id="259" r:id="rId6"/>
    <p:sldId id="260" r:id="rId7"/>
    <p:sldId id="284" r:id="rId8"/>
    <p:sldId id="285" r:id="rId9"/>
    <p:sldId id="261" r:id="rId10"/>
    <p:sldId id="262" r:id="rId11"/>
    <p:sldId id="280" r:id="rId12"/>
    <p:sldId id="281" r:id="rId13"/>
    <p:sldId id="282" r:id="rId14"/>
    <p:sldId id="291" r:id="rId15"/>
    <p:sldId id="292" r:id="rId16"/>
    <p:sldId id="293" r:id="rId17"/>
    <p:sldId id="295" r:id="rId18"/>
    <p:sldId id="296" r:id="rId19"/>
    <p:sldId id="289" r:id="rId20"/>
    <p:sldId id="264" r:id="rId21"/>
    <p:sldId id="270" r:id="rId22"/>
    <p:sldId id="265" r:id="rId23"/>
    <p:sldId id="290" r:id="rId24"/>
    <p:sldId id="272" r:id="rId25"/>
    <p:sldId id="294" r:id="rId26"/>
    <p:sldId id="273" r:id="rId27"/>
    <p:sldId id="283" r:id="rId28"/>
    <p:sldId id="277" r:id="rId29"/>
    <p:sldId id="274" r:id="rId30"/>
    <p:sldId id="286" r:id="rId31"/>
    <p:sldId id="287" r:id="rId32"/>
    <p:sldId id="288" r:id="rId33"/>
    <p:sldId id="275" r:id="rId34"/>
    <p:sldId id="276" r:id="rId35"/>
    <p:sldId id="268"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9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C271C-0CE6-4832-BAF1-BF667DCDB770}" type="datetimeFigureOut">
              <a:rPr lang="en-US" smtClean="0"/>
              <a:t>4/23/2015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646BE-85D3-4B2E-8906-65C937BA486B}" type="slidenum">
              <a:rPr lang="en-US" smtClean="0"/>
              <a:t>‹#›</a:t>
            </a:fld>
            <a:endParaRPr lang="en-US"/>
          </a:p>
        </p:txBody>
      </p:sp>
    </p:spTree>
    <p:extLst>
      <p:ext uri="{BB962C8B-B14F-4D97-AF65-F5344CB8AC3E}">
        <p14:creationId xmlns:p14="http://schemas.microsoft.com/office/powerpoint/2010/main" val="98941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F95472-A8DD-49AA-A7AA-E73F29DE5AD3}" type="slidenum">
              <a:rPr lang="en-US" altLang="en-US"/>
              <a:pPr eaLnBrk="1" hangingPunct="1"/>
              <a:t>15</a:t>
            </a:fld>
            <a:endParaRPr lang="en-US" altLang="en-US"/>
          </a:p>
        </p:txBody>
      </p:sp>
    </p:spTree>
    <p:extLst>
      <p:ext uri="{BB962C8B-B14F-4D97-AF65-F5344CB8AC3E}">
        <p14:creationId xmlns:p14="http://schemas.microsoft.com/office/powerpoint/2010/main" val="258168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D41DE9-2118-4A43-8829-B2A832C8612E}" type="slidenum">
              <a:rPr lang="en-US" altLang="en-US"/>
              <a:pPr eaLnBrk="1" hangingPunct="1"/>
              <a:t>16</a:t>
            </a:fld>
            <a:endParaRPr lang="en-US" altLang="en-US"/>
          </a:p>
        </p:txBody>
      </p:sp>
    </p:spTree>
    <p:extLst>
      <p:ext uri="{BB962C8B-B14F-4D97-AF65-F5344CB8AC3E}">
        <p14:creationId xmlns:p14="http://schemas.microsoft.com/office/powerpoint/2010/main" val="229173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2688" y="706438"/>
            <a:ext cx="4643437" cy="3484562"/>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00920" y="4415040"/>
            <a:ext cx="5607000" cy="4182840"/>
          </a:xfrm>
        </p:spPr>
        <p:txBody>
          <a:bodyPr/>
          <a:lstStyle/>
          <a:p>
            <a:endParaRPr lang="en-GB"/>
          </a:p>
        </p:txBody>
      </p:sp>
    </p:spTree>
    <p:extLst>
      <p:ext uri="{BB962C8B-B14F-4D97-AF65-F5344CB8AC3E}">
        <p14:creationId xmlns:p14="http://schemas.microsoft.com/office/powerpoint/2010/main" val="376154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2688" y="706438"/>
            <a:ext cx="4643437" cy="3484562"/>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00920" y="4415040"/>
            <a:ext cx="5607000" cy="4182840"/>
          </a:xfrm>
        </p:spPr>
        <p:txBody>
          <a:bodyPr/>
          <a:lstStyle/>
          <a:p>
            <a:endParaRPr lang="en-GB"/>
          </a:p>
        </p:txBody>
      </p:sp>
    </p:spTree>
    <p:extLst>
      <p:ext uri="{BB962C8B-B14F-4D97-AF65-F5344CB8AC3E}">
        <p14:creationId xmlns:p14="http://schemas.microsoft.com/office/powerpoint/2010/main" val="1024958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42D6950-5AC6-4AC7-9EDD-1A03FF83B81A}" type="slidenum">
              <a:rPr lang="en-US" altLang="en-US" smtClean="0"/>
              <a:pPr/>
              <a:t>‹#›</a:t>
            </a:fld>
            <a:endParaRPr lang="en-US" altLang="en-US"/>
          </a:p>
        </p:txBody>
      </p:sp>
    </p:spTree>
    <p:extLst>
      <p:ext uri="{BB962C8B-B14F-4D97-AF65-F5344CB8AC3E}">
        <p14:creationId xmlns:p14="http://schemas.microsoft.com/office/powerpoint/2010/main" val="80914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9E92BE-7932-4477-8CBE-084BBDB34DD3}" type="slidenum">
              <a:rPr lang="en-US" altLang="en-US" smtClean="0"/>
              <a:pPr/>
              <a:t>‹#›</a:t>
            </a:fld>
            <a:endParaRPr lang="en-US" altLang="en-US"/>
          </a:p>
        </p:txBody>
      </p:sp>
    </p:spTree>
    <p:extLst>
      <p:ext uri="{BB962C8B-B14F-4D97-AF65-F5344CB8AC3E}">
        <p14:creationId xmlns:p14="http://schemas.microsoft.com/office/powerpoint/2010/main" val="276676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9E92BE-7932-4477-8CBE-084BBDB34DD3}" type="slidenum">
              <a:rPr lang="en-US" altLang="en-US" smtClean="0"/>
              <a:pPr/>
              <a:t>‹#›</a:t>
            </a:fld>
            <a:endParaRPr lang="en-US" altLang="en-US"/>
          </a:p>
        </p:txBody>
      </p:sp>
    </p:spTree>
    <p:extLst>
      <p:ext uri="{BB962C8B-B14F-4D97-AF65-F5344CB8AC3E}">
        <p14:creationId xmlns:p14="http://schemas.microsoft.com/office/powerpoint/2010/main" val="275852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9E92BE-7932-4477-8CBE-084BBDB34DD3}" type="slidenum">
              <a:rPr lang="en-US" altLang="en-US" smtClean="0"/>
              <a:pPr/>
              <a:t>‹#›</a:t>
            </a:fld>
            <a:endParaRPr lang="en-US" altLang="en-US"/>
          </a:p>
        </p:txBody>
      </p:sp>
    </p:spTree>
    <p:extLst>
      <p:ext uri="{BB962C8B-B14F-4D97-AF65-F5344CB8AC3E}">
        <p14:creationId xmlns:p14="http://schemas.microsoft.com/office/powerpoint/2010/main" val="405805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9E92BE-7932-4477-8CBE-084BBDB34DD3}" type="slidenum">
              <a:rPr lang="en-US" altLang="en-US" smtClean="0"/>
              <a:pPr/>
              <a:t>‹#›</a:t>
            </a:fld>
            <a:endParaRPr lang="en-US" altLang="en-US"/>
          </a:p>
        </p:txBody>
      </p:sp>
    </p:spTree>
    <p:extLst>
      <p:ext uri="{BB962C8B-B14F-4D97-AF65-F5344CB8AC3E}">
        <p14:creationId xmlns:p14="http://schemas.microsoft.com/office/powerpoint/2010/main" val="283674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9E92BE-7932-4477-8CBE-084BBDB34DD3}" type="slidenum">
              <a:rPr lang="en-US" altLang="en-US" smtClean="0"/>
              <a:pPr/>
              <a:t>‹#›</a:t>
            </a:fld>
            <a:endParaRPr lang="en-US" altLang="en-US"/>
          </a:p>
        </p:txBody>
      </p:sp>
    </p:spTree>
    <p:extLst>
      <p:ext uri="{BB962C8B-B14F-4D97-AF65-F5344CB8AC3E}">
        <p14:creationId xmlns:p14="http://schemas.microsoft.com/office/powerpoint/2010/main" val="83696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9E92BE-7932-4477-8CBE-084BBDB34DD3}" type="slidenum">
              <a:rPr lang="en-US" altLang="en-US" smtClean="0"/>
              <a:pPr/>
              <a:t>‹#›</a:t>
            </a:fld>
            <a:endParaRPr lang="en-US" altLang="en-US"/>
          </a:p>
        </p:txBody>
      </p:sp>
    </p:spTree>
    <p:extLst>
      <p:ext uri="{BB962C8B-B14F-4D97-AF65-F5344CB8AC3E}">
        <p14:creationId xmlns:p14="http://schemas.microsoft.com/office/powerpoint/2010/main" val="3909244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n-US" altLang="en-US"/>
          </a:p>
        </p:txBody>
      </p:sp>
      <p:sp>
        <p:nvSpPr>
          <p:cNvPr id="5" name="Footer Placeholder 4"/>
          <p:cNvSpPr>
            <a:spLocks noGrp="1"/>
          </p:cNvSpPr>
          <p:nvPr>
            <p:ph type="ftr" sz="quarter" idx="11"/>
          </p:nvPr>
        </p:nvSpPr>
        <p:spPr>
          <a:xfrm>
            <a:off x="516133" y="6387910"/>
            <a:ext cx="3859795" cy="228660"/>
          </a:xfrm>
        </p:spPr>
        <p:txBody>
          <a:bodyPr/>
          <a:lstStyle/>
          <a:p>
            <a:endParaRPr lang="en-US"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A7B1F1-0B82-4199-90FF-F3E5EFD87B9A}" type="slidenum">
              <a:rPr lang="en-US" altLang="en-US" smtClean="0"/>
              <a:pPr/>
              <a:t>‹#›</a:t>
            </a:fld>
            <a:endParaRPr lang="en-US" altLang="en-US"/>
          </a:p>
        </p:txBody>
      </p:sp>
    </p:spTree>
    <p:extLst>
      <p:ext uri="{BB962C8B-B14F-4D97-AF65-F5344CB8AC3E}">
        <p14:creationId xmlns:p14="http://schemas.microsoft.com/office/powerpoint/2010/main" val="187430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a:xfrm>
            <a:off x="538546" y="6365498"/>
            <a:ext cx="3859795" cy="228660"/>
          </a:xfrm>
        </p:spPr>
        <p:txBody>
          <a:bodyPr/>
          <a:lstStyle/>
          <a:p>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940802B3-A9D0-451A-8605-F8AFF82316E3}" type="slidenum">
              <a:rPr lang="en-US" altLang="en-US" smtClean="0"/>
              <a:pPr/>
              <a:t>‹#›</a:t>
            </a:fld>
            <a:endParaRPr lang="en-US" altLang="en-US"/>
          </a:p>
        </p:txBody>
      </p:sp>
    </p:spTree>
    <p:extLst>
      <p:ext uri="{BB962C8B-B14F-4D97-AF65-F5344CB8AC3E}">
        <p14:creationId xmlns:p14="http://schemas.microsoft.com/office/powerpoint/2010/main" val="1993639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590800"/>
            <a:ext cx="3810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772400" y="6400800"/>
            <a:ext cx="1219200" cy="457200"/>
          </a:xfrm>
        </p:spPr>
        <p:txBody>
          <a:bodyPr/>
          <a:lstStyle>
            <a:lvl1pPr>
              <a:defRPr/>
            </a:lvl1pPr>
          </a:lstStyle>
          <a:p>
            <a:fld id="{9410E948-15A6-4D73-B443-372DC4044467}" type="slidenum">
              <a:rPr lang="en-US" altLang="en-US"/>
              <a:pPr/>
              <a:t>‹#›</a:t>
            </a:fld>
            <a:endParaRPr lang="en-US" altLang="en-US"/>
          </a:p>
        </p:txBody>
      </p:sp>
    </p:spTree>
    <p:extLst>
      <p:ext uri="{BB962C8B-B14F-4D97-AF65-F5344CB8AC3E}">
        <p14:creationId xmlns:p14="http://schemas.microsoft.com/office/powerpoint/2010/main" val="3706715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810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590800"/>
            <a:ext cx="3810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772400" y="6400800"/>
            <a:ext cx="1219200" cy="457200"/>
          </a:xfrm>
        </p:spPr>
        <p:txBody>
          <a:bodyPr/>
          <a:lstStyle>
            <a:lvl1pPr>
              <a:defRPr/>
            </a:lvl1pPr>
          </a:lstStyle>
          <a:p>
            <a:fld id="{37863AF3-A892-4949-ABA9-7B56BA0E2A05}" type="slidenum">
              <a:rPr lang="en-US" altLang="en-US"/>
              <a:pPr/>
              <a:t>‹#›</a:t>
            </a:fld>
            <a:endParaRPr lang="en-US" altLang="en-US"/>
          </a:p>
        </p:txBody>
      </p:sp>
    </p:spTree>
    <p:extLst>
      <p:ext uri="{BB962C8B-B14F-4D97-AF65-F5344CB8AC3E}">
        <p14:creationId xmlns:p14="http://schemas.microsoft.com/office/powerpoint/2010/main" val="207978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D7F5F66-54BC-4DE3-BDA0-D4C9FF14065F}" type="slidenum">
              <a:rPr lang="en-US" altLang="en-US" smtClean="0"/>
              <a:pPr/>
              <a:t>‹#›</a:t>
            </a:fld>
            <a:endParaRPr lang="en-US" altLang="en-US"/>
          </a:p>
        </p:txBody>
      </p:sp>
    </p:spTree>
    <p:extLst>
      <p:ext uri="{BB962C8B-B14F-4D97-AF65-F5344CB8AC3E}">
        <p14:creationId xmlns:p14="http://schemas.microsoft.com/office/powerpoint/2010/main" val="363205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69F146D-6180-4784-9006-D4166E8719A3}" type="slidenum">
              <a:rPr lang="en-US" altLang="en-US" smtClean="0"/>
              <a:pPr/>
              <a:t>‹#›</a:t>
            </a:fld>
            <a:endParaRPr lang="en-US" altLang="en-US"/>
          </a:p>
        </p:txBody>
      </p:sp>
    </p:spTree>
    <p:extLst>
      <p:ext uri="{BB962C8B-B14F-4D97-AF65-F5344CB8AC3E}">
        <p14:creationId xmlns:p14="http://schemas.microsoft.com/office/powerpoint/2010/main" val="203021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AE398A8-CF9A-43B6-AEC0-AB966C101AC9}" type="slidenum">
              <a:rPr lang="en-US" altLang="en-US" smtClean="0"/>
              <a:pPr/>
              <a:t>‹#›</a:t>
            </a:fld>
            <a:endParaRPr lang="en-US" altLang="en-US"/>
          </a:p>
        </p:txBody>
      </p:sp>
    </p:spTree>
    <p:extLst>
      <p:ext uri="{BB962C8B-B14F-4D97-AF65-F5344CB8AC3E}">
        <p14:creationId xmlns:p14="http://schemas.microsoft.com/office/powerpoint/2010/main" val="393806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C5CBFC0-211A-4862-95E8-208825006099}" type="slidenum">
              <a:rPr lang="en-US" altLang="en-US" smtClean="0"/>
              <a:pPr/>
              <a:t>‹#›</a:t>
            </a:fld>
            <a:endParaRPr lang="en-US" altLang="en-US"/>
          </a:p>
        </p:txBody>
      </p:sp>
    </p:spTree>
    <p:extLst>
      <p:ext uri="{BB962C8B-B14F-4D97-AF65-F5344CB8AC3E}">
        <p14:creationId xmlns:p14="http://schemas.microsoft.com/office/powerpoint/2010/main" val="20308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2F36BB2-C20C-4A56-BD6B-10EE4F72DFA8}" type="slidenum">
              <a:rPr lang="en-US" altLang="en-US" smtClean="0"/>
              <a:pPr/>
              <a:t>‹#›</a:t>
            </a:fld>
            <a:endParaRPr lang="en-US" altLang="en-US"/>
          </a:p>
        </p:txBody>
      </p:sp>
    </p:spTree>
    <p:extLst>
      <p:ext uri="{BB962C8B-B14F-4D97-AF65-F5344CB8AC3E}">
        <p14:creationId xmlns:p14="http://schemas.microsoft.com/office/powerpoint/2010/main" val="90403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F331649B-A24D-4AE0-9F20-26DCAF120168}" type="slidenum">
              <a:rPr lang="en-US" altLang="en-US" smtClean="0"/>
              <a:pPr/>
              <a:t>‹#›</a:t>
            </a:fld>
            <a:endParaRPr lang="en-US" altLang="en-US"/>
          </a:p>
        </p:txBody>
      </p:sp>
    </p:spTree>
    <p:extLst>
      <p:ext uri="{BB962C8B-B14F-4D97-AF65-F5344CB8AC3E}">
        <p14:creationId xmlns:p14="http://schemas.microsoft.com/office/powerpoint/2010/main" val="138248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984AFE8B-2B6D-4BD8-AD1F-A66F3FFD1572}" type="slidenum">
              <a:rPr lang="en-US" altLang="en-US" smtClean="0"/>
              <a:pPr/>
              <a:t>‹#›</a:t>
            </a:fld>
            <a:endParaRPr lang="en-US" altLang="en-US"/>
          </a:p>
        </p:txBody>
      </p:sp>
    </p:spTree>
    <p:extLst>
      <p:ext uri="{BB962C8B-B14F-4D97-AF65-F5344CB8AC3E}">
        <p14:creationId xmlns:p14="http://schemas.microsoft.com/office/powerpoint/2010/main" val="117595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C50EDD-1DDF-4CD7-BAB0-F0700870C3B6}" type="slidenum">
              <a:rPr lang="en-US" altLang="en-US" smtClean="0"/>
              <a:pPr/>
              <a:t>‹#›</a:t>
            </a:fld>
            <a:endParaRPr lang="en-US" altLang="en-US"/>
          </a:p>
        </p:txBody>
      </p:sp>
    </p:spTree>
    <p:extLst>
      <p:ext uri="{BB962C8B-B14F-4D97-AF65-F5344CB8AC3E}">
        <p14:creationId xmlns:p14="http://schemas.microsoft.com/office/powerpoint/2010/main" val="392392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lt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099E92BE-7932-4477-8CBE-084BBDB34DD3}" type="slidenum">
              <a:rPr lang="en-US" altLang="en-US" smtClean="0"/>
              <a:pPr/>
              <a:t>‹#›</a:t>
            </a:fld>
            <a:endParaRPr lang="en-US" altLang="en-US"/>
          </a:p>
        </p:txBody>
      </p:sp>
    </p:spTree>
    <p:extLst>
      <p:ext uri="{BB962C8B-B14F-4D97-AF65-F5344CB8AC3E}">
        <p14:creationId xmlns:p14="http://schemas.microsoft.com/office/powerpoint/2010/main" val="30869261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hyperlink" Target="http://www.authentichistory.com/1950s/speeches/19470605_Marshall_Proposes_European_Recovery_Program.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n.wikipedia.org/wiki/Image:Buzz_Aldrin_with_U.S._flag.jp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Effects of World War II</a:t>
            </a:r>
          </a:p>
        </p:txBody>
      </p:sp>
      <p:sp>
        <p:nvSpPr>
          <p:cNvPr id="2051" name="Rectangle 3"/>
          <p:cNvSpPr>
            <a:spLocks noGrp="1" noChangeArrowheads="1"/>
          </p:cNvSpPr>
          <p:nvPr>
            <p:ph type="subTitle" idx="1"/>
          </p:nvPr>
        </p:nvSpPr>
        <p:spPr/>
        <p:txBody>
          <a:bodyPr/>
          <a:lstStyle/>
          <a:p>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Political Effects </a:t>
            </a:r>
          </a:p>
        </p:txBody>
      </p:sp>
      <p:sp>
        <p:nvSpPr>
          <p:cNvPr id="9219" name="Rectangle 3"/>
          <p:cNvSpPr>
            <a:spLocks noGrp="1" noChangeArrowheads="1"/>
          </p:cNvSpPr>
          <p:nvPr>
            <p:ph idx="1"/>
          </p:nvPr>
        </p:nvSpPr>
        <p:spPr/>
        <p:txBody>
          <a:bodyPr>
            <a:normAutofit/>
          </a:bodyPr>
          <a:lstStyle/>
          <a:p>
            <a:r>
              <a:rPr lang="en-US" altLang="en-US" sz="3200" dirty="0"/>
              <a:t>Two superpowers emerged</a:t>
            </a:r>
          </a:p>
          <a:p>
            <a:r>
              <a:rPr lang="en-US" altLang="en-US" sz="3200" dirty="0"/>
              <a:t>United States vs. Soviet Union</a:t>
            </a:r>
          </a:p>
          <a:p>
            <a:r>
              <a:rPr lang="en-US" altLang="en-US" sz="3200" dirty="0"/>
              <a:t>Older European powers declined in global power and leadership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81000"/>
            <a:ext cx="7772400" cy="1143000"/>
          </a:xfrm>
        </p:spPr>
        <p:txBody>
          <a:bodyPr/>
          <a:lstStyle/>
          <a:p>
            <a:pPr eaLnBrk="1" hangingPunct="1">
              <a:defRPr/>
            </a:pPr>
            <a:r>
              <a:rPr lang="en-US" dirty="0" smtClean="0">
                <a:latin typeface="Times New Roman" pitchFamily="18" charset="0"/>
              </a:rPr>
              <a:t>End of WWII:A Divided Germany</a:t>
            </a:r>
          </a:p>
        </p:txBody>
      </p:sp>
      <p:sp>
        <p:nvSpPr>
          <p:cNvPr id="56323" name="Rectangle 3"/>
          <p:cNvSpPr>
            <a:spLocks noGrp="1" noChangeArrowheads="1"/>
          </p:cNvSpPr>
          <p:nvPr>
            <p:ph idx="1"/>
          </p:nvPr>
        </p:nvSpPr>
        <p:spPr>
          <a:xfrm>
            <a:off x="533400" y="2209800"/>
            <a:ext cx="7772400" cy="4495800"/>
          </a:xfrm>
        </p:spPr>
        <p:txBody>
          <a:bodyPr>
            <a:noAutofit/>
          </a:bodyPr>
          <a:lstStyle/>
          <a:p>
            <a:pPr eaLnBrk="1" hangingPunct="1">
              <a:lnSpc>
                <a:spcPct val="80000"/>
              </a:lnSpc>
              <a:defRPr/>
            </a:pPr>
            <a:r>
              <a:rPr lang="en-US" sz="3200" dirty="0" smtClean="0">
                <a:latin typeface="Times New Roman" pitchFamily="18" charset="0"/>
              </a:rPr>
              <a:t>They </a:t>
            </a:r>
            <a:r>
              <a:rPr lang="en-US" sz="3200" dirty="0" smtClean="0">
                <a:latin typeface="Times New Roman" pitchFamily="18" charset="0"/>
              </a:rPr>
              <a:t>were accused of starting two world wars and Britain and France did not want to be invaded again.</a:t>
            </a:r>
          </a:p>
          <a:p>
            <a:pPr eaLnBrk="1" hangingPunct="1">
              <a:lnSpc>
                <a:spcPct val="80000"/>
              </a:lnSpc>
              <a:defRPr/>
            </a:pPr>
            <a:endParaRPr lang="en-US" sz="3200" b="1" dirty="0" smtClean="0">
              <a:latin typeface="Times New Roman" pitchFamily="18" charset="0"/>
            </a:endParaRPr>
          </a:p>
          <a:p>
            <a:pPr eaLnBrk="1" hangingPunct="1">
              <a:lnSpc>
                <a:spcPct val="80000"/>
              </a:lnSpc>
              <a:defRPr/>
            </a:pPr>
            <a:r>
              <a:rPr lang="en-US" sz="3200" b="1" dirty="0" smtClean="0">
                <a:latin typeface="Times New Roman" pitchFamily="18" charset="0"/>
              </a:rPr>
              <a:t>The </a:t>
            </a:r>
            <a:r>
              <a:rPr lang="en-US" sz="3200" b="1" dirty="0" smtClean="0">
                <a:latin typeface="Times New Roman" pitchFamily="18" charset="0"/>
              </a:rPr>
              <a:t>solution was to divide Germany, but how? </a:t>
            </a:r>
          </a:p>
          <a:p>
            <a:pPr eaLnBrk="1" hangingPunct="1">
              <a:lnSpc>
                <a:spcPct val="80000"/>
              </a:lnSpc>
              <a:defRPr/>
            </a:pPr>
            <a:r>
              <a:rPr lang="en-US" sz="3200" b="1" dirty="0" smtClean="0">
                <a:latin typeface="Times New Roman" pitchFamily="18" charset="0"/>
              </a:rPr>
              <a:t>Germany was divided into Eastern (Communist) and Western Germany (Democracy).=Berlin Wall.</a:t>
            </a:r>
          </a:p>
          <a:p>
            <a:pPr eaLnBrk="1" hangingPunct="1">
              <a:lnSpc>
                <a:spcPct val="80000"/>
              </a:lnSpc>
              <a:defRPr/>
            </a:pPr>
            <a:endParaRPr lang="en-US" sz="3200" b="1" dirty="0" smtClean="0">
              <a:latin typeface="Times New Roman" pitchFamily="18" charset="0"/>
            </a:endParaRPr>
          </a:p>
          <a:p>
            <a:pPr eaLnBrk="1" hangingPunct="1">
              <a:lnSpc>
                <a:spcPct val="80000"/>
              </a:lnSpc>
              <a:defRPr/>
            </a:pPr>
            <a:endParaRPr lang="en-US" sz="3200" dirty="0" smtClean="0">
              <a:latin typeface="Times New Roman" pitchFamily="18" charset="0"/>
            </a:endParaRPr>
          </a:p>
        </p:txBody>
      </p:sp>
    </p:spTree>
    <p:extLst>
      <p:ext uri="{BB962C8B-B14F-4D97-AF65-F5344CB8AC3E}">
        <p14:creationId xmlns:p14="http://schemas.microsoft.com/office/powerpoint/2010/main" val="1762780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90600" y="2686050"/>
            <a:ext cx="3733800" cy="1143000"/>
          </a:xfrm>
        </p:spPr>
        <p:txBody>
          <a:bodyPr/>
          <a:lstStyle/>
          <a:p>
            <a:pPr eaLnBrk="1" hangingPunct="1">
              <a:defRPr/>
            </a:pPr>
            <a:r>
              <a:rPr lang="en-US" sz="4000" dirty="0" smtClean="0">
                <a:latin typeface="Times New Roman" pitchFamily="18" charset="0"/>
              </a:rPr>
              <a:t>End of WWII: East &amp; West Germany</a:t>
            </a:r>
          </a:p>
        </p:txBody>
      </p:sp>
      <p:pic>
        <p:nvPicPr>
          <p:cNvPr id="21507" name="Picture 7" descr="germ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5051425" cy="59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663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14400" y="914400"/>
            <a:ext cx="7772400" cy="1143000"/>
          </a:xfrm>
        </p:spPr>
        <p:txBody>
          <a:bodyPr/>
          <a:lstStyle/>
          <a:p>
            <a:pPr eaLnBrk="1" hangingPunct="1">
              <a:defRPr/>
            </a:pPr>
            <a:r>
              <a:rPr lang="en-US" smtClean="0">
                <a:latin typeface="Times New Roman" pitchFamily="18" charset="0"/>
              </a:rPr>
              <a:t>End of WWII: East &amp; West Berlin</a:t>
            </a:r>
          </a:p>
        </p:txBody>
      </p:sp>
      <p:sp>
        <p:nvSpPr>
          <p:cNvPr id="59395" name="Rectangle 3"/>
          <p:cNvSpPr>
            <a:spLocks noGrp="1" noChangeArrowheads="1"/>
          </p:cNvSpPr>
          <p:nvPr>
            <p:ph idx="1"/>
          </p:nvPr>
        </p:nvSpPr>
        <p:spPr>
          <a:xfrm>
            <a:off x="428625" y="2057400"/>
            <a:ext cx="8686800" cy="4378325"/>
          </a:xfrm>
        </p:spPr>
        <p:txBody>
          <a:bodyPr>
            <a:normAutofit/>
          </a:bodyPr>
          <a:lstStyle/>
          <a:p>
            <a:pPr eaLnBrk="1" hangingPunct="1">
              <a:lnSpc>
                <a:spcPct val="90000"/>
              </a:lnSpc>
              <a:defRPr/>
            </a:pPr>
            <a:r>
              <a:rPr lang="en-US" sz="2800" dirty="0" smtClean="0">
                <a:latin typeface="Times New Roman" pitchFamily="18" charset="0"/>
              </a:rPr>
              <a:t>The capital of Germany was Berlin, and once they divided the nation, it fell on the Soviet controlled East Germany side.</a:t>
            </a:r>
          </a:p>
          <a:p>
            <a:pPr eaLnBrk="1" hangingPunct="1">
              <a:lnSpc>
                <a:spcPct val="90000"/>
              </a:lnSpc>
              <a:buFont typeface="Wingdings" panose="05000000000000000000" pitchFamily="2" charset="2"/>
              <a:buNone/>
              <a:defRPr/>
            </a:pPr>
            <a:endParaRPr lang="en-US" sz="2800" dirty="0" smtClean="0">
              <a:latin typeface="Times New Roman" pitchFamily="18" charset="0"/>
            </a:endParaRPr>
          </a:p>
          <a:p>
            <a:pPr eaLnBrk="1" hangingPunct="1">
              <a:lnSpc>
                <a:spcPct val="90000"/>
              </a:lnSpc>
              <a:defRPr/>
            </a:pPr>
            <a:r>
              <a:rPr lang="en-US" sz="2800" dirty="0" smtClean="0">
                <a:latin typeface="Times New Roman" pitchFamily="18" charset="0"/>
              </a:rPr>
              <a:t>As a compromise, the</a:t>
            </a:r>
            <a:r>
              <a:rPr lang="en-US" sz="2800" b="1" dirty="0" smtClean="0">
                <a:latin typeface="Times New Roman" pitchFamily="18" charset="0"/>
              </a:rPr>
              <a:t> city of Berlin was divided into East and West Berlin. </a:t>
            </a:r>
          </a:p>
          <a:p>
            <a:pPr eaLnBrk="1" hangingPunct="1">
              <a:lnSpc>
                <a:spcPct val="90000"/>
              </a:lnSpc>
              <a:buFont typeface="Wingdings" panose="05000000000000000000" pitchFamily="2" charset="2"/>
              <a:buNone/>
              <a:defRPr/>
            </a:pPr>
            <a:endParaRPr lang="en-US" sz="2800" b="1" dirty="0" smtClean="0">
              <a:latin typeface="Times New Roman" pitchFamily="18" charset="0"/>
            </a:endParaRPr>
          </a:p>
          <a:p>
            <a:pPr eaLnBrk="1" hangingPunct="1">
              <a:lnSpc>
                <a:spcPct val="90000"/>
              </a:lnSpc>
              <a:defRPr/>
            </a:pPr>
            <a:r>
              <a:rPr lang="en-US" sz="2800" b="1" dirty="0" smtClean="0">
                <a:latin typeface="Times New Roman" pitchFamily="18" charset="0"/>
              </a:rPr>
              <a:t>West Berlin was controlled by the U.S.A.</a:t>
            </a:r>
          </a:p>
          <a:p>
            <a:pPr eaLnBrk="1" hangingPunct="1">
              <a:lnSpc>
                <a:spcPct val="90000"/>
              </a:lnSpc>
              <a:defRPr/>
            </a:pPr>
            <a:r>
              <a:rPr lang="en-US" sz="2800" b="1" dirty="0" smtClean="0">
                <a:latin typeface="Times New Roman" pitchFamily="18" charset="0"/>
              </a:rPr>
              <a:t>East </a:t>
            </a:r>
            <a:r>
              <a:rPr lang="en-US" sz="2800" b="1" dirty="0" smtClean="0">
                <a:latin typeface="Times New Roman" pitchFamily="18" charset="0"/>
              </a:rPr>
              <a:t>Berlin was controlled by the Soviet Union.</a:t>
            </a:r>
          </a:p>
        </p:txBody>
      </p:sp>
    </p:spTree>
    <p:extLst>
      <p:ext uri="{BB962C8B-B14F-4D97-AF65-F5344CB8AC3E}">
        <p14:creationId xmlns:p14="http://schemas.microsoft.com/office/powerpoint/2010/main" val="3854650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Impacts</a:t>
            </a:r>
            <a:endParaRPr lang="en-US" dirty="0"/>
          </a:p>
        </p:txBody>
      </p:sp>
      <p:sp>
        <p:nvSpPr>
          <p:cNvPr id="3" name="Content Placeholder 2"/>
          <p:cNvSpPr>
            <a:spLocks noGrp="1"/>
          </p:cNvSpPr>
          <p:nvPr>
            <p:ph idx="1"/>
          </p:nvPr>
        </p:nvSpPr>
        <p:spPr/>
        <p:txBody>
          <a:bodyPr/>
          <a:lstStyle/>
          <a:p>
            <a:r>
              <a:rPr lang="en-US" altLang="en-US" sz="3600" dirty="0"/>
              <a:t>Commitment by USA- the Truman Doctrine, Marshall Aid</a:t>
            </a:r>
          </a:p>
          <a:p>
            <a:endParaRPr lang="en-US" dirty="0"/>
          </a:p>
        </p:txBody>
      </p:sp>
    </p:spTree>
    <p:extLst>
      <p:ext uri="{BB962C8B-B14F-4D97-AF65-F5344CB8AC3E}">
        <p14:creationId xmlns:p14="http://schemas.microsoft.com/office/powerpoint/2010/main" val="312034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927098"/>
            <a:ext cx="7391400" cy="709865"/>
          </a:xfrm>
        </p:spPr>
        <p:txBody>
          <a:bodyPr/>
          <a:lstStyle/>
          <a:p>
            <a:pPr eaLnBrk="1" hangingPunct="1"/>
            <a:r>
              <a:rPr lang="en-US" altLang="en-US" sz="6000" dirty="0" smtClean="0">
                <a:latin typeface="Baskerville Old Face" panose="02020602080505020303" pitchFamily="18" charset="0"/>
              </a:rPr>
              <a:t>The Truman Doctrine</a:t>
            </a:r>
          </a:p>
        </p:txBody>
      </p:sp>
      <p:sp>
        <p:nvSpPr>
          <p:cNvPr id="8195" name="Rectangle 3"/>
          <p:cNvSpPr>
            <a:spLocks noGrp="1" noChangeArrowheads="1"/>
          </p:cNvSpPr>
          <p:nvPr>
            <p:ph type="body" idx="1"/>
          </p:nvPr>
        </p:nvSpPr>
        <p:spPr>
          <a:xfrm>
            <a:off x="533400" y="2286000"/>
            <a:ext cx="8001000" cy="4114800"/>
          </a:xfrm>
        </p:spPr>
        <p:txBody>
          <a:bodyPr>
            <a:normAutofit lnSpcReduction="10000"/>
          </a:bodyPr>
          <a:lstStyle/>
          <a:p>
            <a:pPr eaLnBrk="1" hangingPunct="1"/>
            <a:r>
              <a:rPr lang="en-US" altLang="en-US" sz="3700" b="1" dirty="0" smtClean="0">
                <a:latin typeface="Baskerville Old Face" panose="02020602080505020303" pitchFamily="18" charset="0"/>
              </a:rPr>
              <a:t>To promote democracy around the world and fight the spread of oppressive regimes in which a minority controls the majority.</a:t>
            </a:r>
            <a:r>
              <a:rPr lang="en-US" altLang="en-US" sz="3700" dirty="0" smtClean="0">
                <a:latin typeface="Baskerville Old Face" panose="02020602080505020303" pitchFamily="18" charset="0"/>
              </a:rPr>
              <a:t>  </a:t>
            </a:r>
          </a:p>
          <a:p>
            <a:pPr eaLnBrk="1" hangingPunct="1"/>
            <a:r>
              <a:rPr lang="en-US" altLang="en-US" sz="3000" dirty="0" smtClean="0">
                <a:latin typeface="Baskerville Old Face" panose="02020602080505020303" pitchFamily="18" charset="0"/>
              </a:rPr>
              <a:t>“One of the primary objectives of the foreign policy of the United States is the creation of conditions in which we and other nations will be able to work out a way of life free from coercion.” </a:t>
            </a:r>
          </a:p>
          <a:p>
            <a:pPr eaLnBrk="1" hangingPunct="1"/>
            <a:endParaRPr lang="en-US" altLang="en-US" sz="3000" dirty="0" smtClean="0">
              <a:latin typeface="Baskerville Old Face" panose="02020602080505020303" pitchFamily="18" charset="0"/>
            </a:endParaRPr>
          </a:p>
        </p:txBody>
      </p:sp>
    </p:spTree>
    <p:extLst>
      <p:ext uri="{BB962C8B-B14F-4D97-AF65-F5344CB8AC3E}">
        <p14:creationId xmlns:p14="http://schemas.microsoft.com/office/powerpoint/2010/main" val="996374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65970" y="927098"/>
            <a:ext cx="7135030" cy="709865"/>
          </a:xfrm>
        </p:spPr>
        <p:txBody>
          <a:bodyPr/>
          <a:lstStyle/>
          <a:p>
            <a:pPr eaLnBrk="1" hangingPunct="1"/>
            <a:r>
              <a:rPr lang="en-US" altLang="en-US" sz="6000" dirty="0" smtClean="0">
                <a:latin typeface="Baskerville Old Face" panose="02020602080505020303" pitchFamily="18" charset="0"/>
              </a:rPr>
              <a:t>The Truman Doctrine</a:t>
            </a:r>
          </a:p>
        </p:txBody>
      </p:sp>
      <p:sp>
        <p:nvSpPr>
          <p:cNvPr id="9219" name="Rectangle 3"/>
          <p:cNvSpPr>
            <a:spLocks noGrp="1" noChangeArrowheads="1"/>
          </p:cNvSpPr>
          <p:nvPr>
            <p:ph type="body" idx="1"/>
          </p:nvPr>
        </p:nvSpPr>
        <p:spPr>
          <a:xfrm>
            <a:off x="304800" y="2286000"/>
            <a:ext cx="8534400" cy="4419600"/>
          </a:xfrm>
        </p:spPr>
        <p:txBody>
          <a:bodyPr>
            <a:normAutofit/>
          </a:bodyPr>
          <a:lstStyle/>
          <a:p>
            <a:pPr eaLnBrk="1" hangingPunct="1">
              <a:lnSpc>
                <a:spcPct val="90000"/>
              </a:lnSpc>
            </a:pPr>
            <a:r>
              <a:rPr lang="en-US" altLang="en-US" sz="3700" b="1" dirty="0" smtClean="0">
                <a:latin typeface="Baskerville Old Face" panose="02020602080505020303" pitchFamily="18" charset="0"/>
              </a:rPr>
              <a:t>To help Greece and Turkey resist the rebellion of an armed minority.</a:t>
            </a:r>
          </a:p>
          <a:p>
            <a:pPr eaLnBrk="1" hangingPunct="1">
              <a:lnSpc>
                <a:spcPct val="90000"/>
              </a:lnSpc>
            </a:pPr>
            <a:r>
              <a:rPr lang="en-US" altLang="en-US" sz="3700" dirty="0" smtClean="0">
                <a:latin typeface="Baskerville Old Face" panose="02020602080505020303" pitchFamily="18" charset="0"/>
              </a:rPr>
              <a:t> </a:t>
            </a:r>
            <a:r>
              <a:rPr lang="en-US" altLang="en-US" sz="3000" dirty="0" smtClean="0">
                <a:latin typeface="Baskerville Old Face" panose="02020602080505020303" pitchFamily="18" charset="0"/>
              </a:rPr>
              <a:t>“Should we fail to aid Greece and Turkey in this fateful hour, the effect will be far reaching to the West as well as to the East…the seeds of totalitarian regimes are nurtured by misery and want.  They spread and grow in the evil soil of poverty and strife.  They reach their full growth when the hope of a people for a better life has died.   </a:t>
            </a:r>
          </a:p>
        </p:txBody>
      </p:sp>
    </p:spTree>
    <p:extLst>
      <p:ext uri="{BB962C8B-B14F-4D97-AF65-F5344CB8AC3E}">
        <p14:creationId xmlns:p14="http://schemas.microsoft.com/office/powerpoint/2010/main" val="2210119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599" y="546556"/>
            <a:ext cx="6858001" cy="1384995"/>
          </a:xfrm>
        </p:spPr>
        <p:txBody>
          <a:bodyPr wrap="square">
            <a:spAutoFit/>
          </a:bodyPr>
          <a:lstStyle/>
          <a:p>
            <a:pPr lvl="0"/>
            <a:r>
              <a:rPr lang="en-GB" sz="2800" b="0" dirty="0"/>
              <a:t>The Marshall Plan aided Western Europe. </a:t>
            </a:r>
            <a:br>
              <a:rPr lang="en-GB" sz="2800" b="0" dirty="0"/>
            </a:br>
            <a:endParaRPr lang="en-GB" sz="2800" b="0" dirty="0"/>
          </a:p>
        </p:txBody>
      </p:sp>
      <p:sp>
        <p:nvSpPr>
          <p:cNvPr id="3" name="Text Placeholder 2"/>
          <p:cNvSpPr txBox="1">
            <a:spLocks noGrp="1"/>
          </p:cNvSpPr>
          <p:nvPr>
            <p:ph type="body" idx="4294967295"/>
          </p:nvPr>
        </p:nvSpPr>
        <p:spPr>
          <a:xfrm>
            <a:off x="0" y="2129963"/>
            <a:ext cx="5638800" cy="4742324"/>
          </a:xfrm>
        </p:spPr>
        <p:txBody>
          <a:bodyPr wrap="square">
            <a:spAutoFit/>
          </a:bodyPr>
          <a:lstStyle/>
          <a:p>
            <a:pPr marL="0" lvl="1" indent="0">
              <a:lnSpc>
                <a:spcPct val="100000"/>
              </a:lnSpc>
              <a:spcBef>
                <a:spcPts val="697"/>
              </a:spcBef>
              <a:buClr>
                <a:srgbClr val="000000"/>
              </a:buClr>
              <a:buSzPct val="100000"/>
              <a:buFont typeface="Garamond"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pPr>
            <a:r>
              <a:rPr lang="en-GB" sz="3200" b="1" dirty="0">
                <a:solidFill>
                  <a:srgbClr val="000000"/>
                </a:solidFill>
                <a:effectLst>
                  <a:outerShdw dist="17961" dir="2700000">
                    <a:scrgbClr r="0" g="0" b="0"/>
                  </a:outerShdw>
                </a:effectLst>
                <a:latin typeface="Garamond" pitchFamily="18"/>
                <a:ea typeface="Microsoft YaHei" pitchFamily="2"/>
                <a:cs typeface="Mangal" pitchFamily="2"/>
              </a:rPr>
              <a:t>Greece and Turkey not the only countries who needed aid from </a:t>
            </a:r>
            <a:r>
              <a:rPr lang="en-GB" sz="3200" b="1" dirty="0">
                <a:solidFill>
                  <a:srgbClr val="0000FF"/>
                </a:solidFill>
                <a:effectLst>
                  <a:outerShdw dist="17961" dir="2700000">
                    <a:scrgbClr r="0" g="0" b="0"/>
                  </a:outerShdw>
                </a:effectLst>
                <a:latin typeface="Garamond" pitchFamily="18"/>
                <a:ea typeface="Microsoft YaHei" pitchFamily="2"/>
                <a:cs typeface="Mangal" pitchFamily="2"/>
              </a:rPr>
              <a:t>U.S.</a:t>
            </a:r>
          </a:p>
          <a:p>
            <a:pPr marL="0" lvl="2" indent="0">
              <a:lnSpc>
                <a:spcPct val="100000"/>
              </a:lnSpc>
              <a:spcBef>
                <a:spcPts val="598"/>
              </a:spcBef>
              <a:buClr>
                <a:srgbClr val="77A4AF"/>
              </a:buClr>
              <a:buSzPct val="100000"/>
              <a:buFont typeface="Garamond" pitchFamily="18"/>
              <a:tabLst>
                <a:tab pos="571320" algn="l"/>
                <a:tab pos="1485719" algn="l"/>
                <a:tab pos="2400119" algn="l"/>
                <a:tab pos="3314519" algn="l"/>
                <a:tab pos="4228919" algn="l"/>
                <a:tab pos="5143320" algn="l"/>
                <a:tab pos="6057720" algn="l"/>
                <a:tab pos="6972120" algn="l"/>
                <a:tab pos="7886520" algn="l"/>
                <a:tab pos="8800920" algn="l"/>
                <a:tab pos="9715320" algn="l"/>
              </a:tabLst>
            </a:pPr>
            <a:r>
              <a:rPr lang="en-GB" sz="3200" b="1" dirty="0">
                <a:solidFill>
                  <a:srgbClr val="000000"/>
                </a:solidFill>
                <a:effectLst>
                  <a:outerShdw dist="17961" dir="2700000">
                    <a:scrgbClr r="0" g="0" b="0"/>
                  </a:outerShdw>
                </a:effectLst>
                <a:latin typeface="Garamond" pitchFamily="18"/>
                <a:ea typeface="Microsoft YaHei" pitchFamily="2"/>
                <a:cs typeface="Mangal" pitchFamily="2"/>
              </a:rPr>
              <a:t>World War II left many countries in ruins.</a:t>
            </a:r>
          </a:p>
          <a:p>
            <a:pPr marL="0" lvl="2" indent="0">
              <a:lnSpc>
                <a:spcPct val="100000"/>
              </a:lnSpc>
              <a:spcBef>
                <a:spcPts val="598"/>
              </a:spcBef>
              <a:buClr>
                <a:srgbClr val="77A4AF"/>
              </a:buClr>
              <a:buSzPct val="100000"/>
              <a:buFont typeface="Garamond" pitchFamily="18"/>
              <a:tabLst>
                <a:tab pos="571320" algn="l"/>
                <a:tab pos="1485719" algn="l"/>
                <a:tab pos="2400119" algn="l"/>
                <a:tab pos="3314519" algn="l"/>
                <a:tab pos="4228919" algn="l"/>
                <a:tab pos="5143320" algn="l"/>
                <a:tab pos="6057720" algn="l"/>
                <a:tab pos="6972120" algn="l"/>
                <a:tab pos="7886520" algn="l"/>
                <a:tab pos="8800920" algn="l"/>
                <a:tab pos="9715320" algn="l"/>
              </a:tabLst>
            </a:pPr>
            <a:r>
              <a:rPr lang="en-GB" sz="3200" b="1" dirty="0">
                <a:solidFill>
                  <a:srgbClr val="000000"/>
                </a:solidFill>
                <a:effectLst>
                  <a:outerShdw dist="17961" dir="2700000">
                    <a:scrgbClr r="0" g="0" b="0"/>
                  </a:outerShdw>
                </a:effectLst>
                <a:latin typeface="Garamond" pitchFamily="18"/>
                <a:ea typeface="Microsoft YaHei" pitchFamily="2"/>
                <a:cs typeface="Mangal" pitchFamily="2"/>
              </a:rPr>
              <a:t>Secretary of State, George Marshall argued that the </a:t>
            </a:r>
            <a:r>
              <a:rPr lang="en-GB" sz="3200" b="1" dirty="0">
                <a:solidFill>
                  <a:srgbClr val="0000FF"/>
                </a:solidFill>
                <a:effectLst>
                  <a:outerShdw dist="17961" dir="2700000">
                    <a:scrgbClr r="0" g="0" b="0"/>
                  </a:outerShdw>
                </a:effectLst>
                <a:latin typeface="Garamond" pitchFamily="18"/>
                <a:ea typeface="Microsoft YaHei" pitchFamily="2"/>
                <a:cs typeface="Mangal" pitchFamily="2"/>
              </a:rPr>
              <a:t>U.S.</a:t>
            </a:r>
            <a:r>
              <a:rPr lang="en-GB" sz="3200" b="1" dirty="0">
                <a:solidFill>
                  <a:srgbClr val="000000"/>
                </a:solidFill>
                <a:effectLst>
                  <a:outerShdw dist="17961" dir="2700000">
                    <a:scrgbClr r="0" g="0" b="0"/>
                  </a:outerShdw>
                </a:effectLst>
                <a:latin typeface="Garamond" pitchFamily="18"/>
                <a:ea typeface="Microsoft YaHei" pitchFamily="2"/>
                <a:cs typeface="Mangal" pitchFamily="2"/>
              </a:rPr>
              <a:t> needed to do something fast.</a:t>
            </a:r>
          </a:p>
          <a:p>
            <a:pPr lvl="3">
              <a:lnSpc>
                <a:spcPct val="100000"/>
              </a:lnSpc>
              <a:spcBef>
                <a:spcPts val="499"/>
              </a:spcBef>
              <a:buNone/>
              <a:tabLst>
                <a:tab pos="2171520" algn="l"/>
                <a:tab pos="3085919" algn="l"/>
                <a:tab pos="4000319" algn="l"/>
                <a:tab pos="4914719" algn="l"/>
                <a:tab pos="5829119" algn="l"/>
                <a:tab pos="6743520" algn="l"/>
                <a:tab pos="7657920" algn="l"/>
                <a:tab pos="8572320" algn="l"/>
                <a:tab pos="9486720" algn="l"/>
                <a:tab pos="10401120" algn="l"/>
                <a:tab pos="11315520" algn="l"/>
              </a:tabLst>
            </a:pPr>
            <a:endParaRPr lang="en-GB" sz="3200" b="1" dirty="0">
              <a:solidFill>
                <a:srgbClr val="000000"/>
              </a:solidFill>
              <a:effectLst>
                <a:outerShdw dist="17961" dir="2700000">
                  <a:scrgbClr r="0" g="0" b="0"/>
                </a:outerShdw>
              </a:effectLst>
              <a:latin typeface="Garamond" pitchFamily="18"/>
              <a:ea typeface="Microsoft YaHei" pitchFamily="2"/>
              <a:cs typeface="Mangal" pitchFamily="2"/>
            </a:endParaRPr>
          </a:p>
        </p:txBody>
      </p:sp>
      <p:pic>
        <p:nvPicPr>
          <p:cNvPr id="4" name="Picture 3"/>
          <p:cNvPicPr>
            <a:picLocks noChangeAspect="1"/>
          </p:cNvPicPr>
          <p:nvPr/>
        </p:nvPicPr>
        <p:blipFill>
          <a:blip r:embed="rId3">
            <a:lum bright="-50000"/>
            <a:alphaModFix/>
          </a:blip>
          <a:srcRect/>
          <a:stretch>
            <a:fillRect/>
          </a:stretch>
        </p:blipFill>
        <p:spPr>
          <a:xfrm>
            <a:off x="5791320" y="2038350"/>
            <a:ext cx="3352680" cy="2759039"/>
          </a:xfrm>
          <a:prstGeom prst="rect">
            <a:avLst/>
          </a:prstGeom>
          <a:noFill/>
          <a:ln>
            <a:noFill/>
          </a:ln>
        </p:spPr>
      </p:pic>
      <p:pic>
        <p:nvPicPr>
          <p:cNvPr id="5" name="Picture 4"/>
          <p:cNvPicPr>
            <a:picLocks noChangeAspect="1"/>
          </p:cNvPicPr>
          <p:nvPr/>
        </p:nvPicPr>
        <p:blipFill>
          <a:blip r:embed="rId4">
            <a:lum bright="-50000"/>
            <a:alphaModFix/>
          </a:blip>
          <a:srcRect/>
          <a:stretch>
            <a:fillRect/>
          </a:stretch>
        </p:blipFill>
        <p:spPr>
          <a:xfrm>
            <a:off x="7629480" y="0"/>
            <a:ext cx="1514520" cy="2057400"/>
          </a:xfrm>
          <a:prstGeom prst="rect">
            <a:avLst/>
          </a:prstGeom>
          <a:noFill/>
          <a:ln>
            <a:noFill/>
          </a:ln>
        </p:spPr>
      </p:pic>
    </p:spTree>
    <p:extLst>
      <p:ext uri="{BB962C8B-B14F-4D97-AF65-F5344CB8AC3E}">
        <p14:creationId xmlns:p14="http://schemas.microsoft.com/office/powerpoint/2010/main" val="1239824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600" y="533400"/>
            <a:ext cx="9144000" cy="523220"/>
          </a:xfrm>
        </p:spPr>
        <p:txBody>
          <a:bodyPr wrap="square">
            <a:spAutoFit/>
          </a:bodyPr>
          <a:lstStyle/>
          <a:p>
            <a:pPr lvl="0"/>
            <a:r>
              <a:rPr lang="en-GB" sz="2800" b="0" dirty="0"/>
              <a:t>The Marshall Plan aided Western Europe.</a:t>
            </a:r>
          </a:p>
        </p:txBody>
      </p:sp>
      <p:sp>
        <p:nvSpPr>
          <p:cNvPr id="3" name="Text Placeholder 2"/>
          <p:cNvSpPr txBox="1">
            <a:spLocks noGrp="1"/>
          </p:cNvSpPr>
          <p:nvPr>
            <p:ph type="body" idx="4294967295"/>
          </p:nvPr>
        </p:nvSpPr>
        <p:spPr>
          <a:xfrm>
            <a:off x="0" y="2209800"/>
            <a:ext cx="9144000" cy="1756891"/>
          </a:xfrm>
        </p:spPr>
        <p:txBody>
          <a:bodyPr wrap="square">
            <a:spAutoFit/>
          </a:bodyPr>
          <a:lstStyle/>
          <a:p>
            <a:pPr lvl="0">
              <a:spcBef>
                <a:spcPts val="697"/>
              </a:spcBef>
              <a:buClr>
                <a:srgbClr val="3F2FB5"/>
              </a:buClr>
              <a:buSzPct val="100000"/>
              <a:buFont typeface="Garamond" pitchFamily="18"/>
              <a:buChar char="•"/>
            </a:pPr>
            <a:r>
              <a:rPr lang="en-GB" sz="2800" b="1" dirty="0"/>
              <a:t>Marshall presented a plan to offer extensive economic aid to all nations of Europe in June 1947. (</a:t>
            </a:r>
            <a:r>
              <a:rPr lang="en-GB" sz="2800" b="1" dirty="0">
                <a:solidFill>
                  <a:srgbClr val="3F2FB5"/>
                </a:solidFill>
                <a:hlinkClick r:id="rId3"/>
              </a:rPr>
              <a:t>Speech</a:t>
            </a:r>
            <a:r>
              <a:rPr lang="en-GB" sz="2800" b="1" dirty="0"/>
              <a:t>)</a:t>
            </a:r>
          </a:p>
          <a:p>
            <a:pPr lvl="0">
              <a:spcBef>
                <a:spcPts val="499"/>
              </a:spcBef>
            </a:pPr>
            <a:endParaRPr lang="en-GB" sz="2000" b="1" dirty="0"/>
          </a:p>
        </p:txBody>
      </p:sp>
      <p:pic>
        <p:nvPicPr>
          <p:cNvPr id="4" name="Picture 3"/>
          <p:cNvPicPr>
            <a:picLocks noChangeAspect="1"/>
          </p:cNvPicPr>
          <p:nvPr/>
        </p:nvPicPr>
        <p:blipFill>
          <a:blip r:embed="rId4">
            <a:lum bright="-50000"/>
            <a:alphaModFix/>
          </a:blip>
          <a:srcRect/>
          <a:stretch>
            <a:fillRect/>
          </a:stretch>
        </p:blipFill>
        <p:spPr>
          <a:xfrm>
            <a:off x="3657600" y="3514091"/>
            <a:ext cx="5334120" cy="3211560"/>
          </a:xfrm>
          <a:prstGeom prst="rect">
            <a:avLst/>
          </a:prstGeom>
          <a:noFill/>
          <a:ln>
            <a:noFill/>
          </a:ln>
        </p:spPr>
      </p:pic>
    </p:spTree>
    <p:extLst>
      <p:ext uri="{BB962C8B-B14F-4D97-AF65-F5344CB8AC3E}">
        <p14:creationId xmlns:p14="http://schemas.microsoft.com/office/powerpoint/2010/main" val="1129345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un"/>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a:xfrm>
            <a:off x="990600" y="368968"/>
            <a:ext cx="6343672" cy="709865"/>
          </a:xfrm>
        </p:spPr>
        <p:txBody>
          <a:bodyPr/>
          <a:lstStyle/>
          <a:p>
            <a:pPr eaLnBrk="1" hangingPunct="1"/>
            <a:r>
              <a:rPr lang="en-US" altLang="en-US" dirty="0" smtClean="0"/>
              <a:t>United Nations</a:t>
            </a:r>
          </a:p>
        </p:txBody>
      </p:sp>
      <p:sp>
        <p:nvSpPr>
          <p:cNvPr id="19460" name="Rectangle 4"/>
          <p:cNvSpPr>
            <a:spLocks noGrp="1" noChangeArrowheads="1"/>
          </p:cNvSpPr>
          <p:nvPr>
            <p:ph type="body" idx="1"/>
          </p:nvPr>
        </p:nvSpPr>
        <p:spPr>
          <a:xfrm>
            <a:off x="76200" y="1447800"/>
            <a:ext cx="9067800" cy="5257800"/>
          </a:xfrm>
        </p:spPr>
        <p:txBody>
          <a:bodyPr>
            <a:normAutofit/>
          </a:bodyPr>
          <a:lstStyle/>
          <a:p>
            <a:pPr eaLnBrk="1" hangingPunct="1">
              <a:lnSpc>
                <a:spcPct val="90000"/>
              </a:lnSpc>
            </a:pPr>
            <a:r>
              <a:rPr lang="en-US" altLang="en-US" sz="3200" dirty="0" smtClean="0"/>
              <a:t>Created in 1945 to replace the League of Nations</a:t>
            </a:r>
          </a:p>
          <a:p>
            <a:pPr eaLnBrk="1" hangingPunct="1">
              <a:lnSpc>
                <a:spcPct val="90000"/>
              </a:lnSpc>
            </a:pPr>
            <a:r>
              <a:rPr lang="en-US" altLang="en-US" sz="3200" dirty="0" smtClean="0"/>
              <a:t>Main purposes are:</a:t>
            </a:r>
          </a:p>
          <a:p>
            <a:pPr lvl="1" eaLnBrk="1" hangingPunct="1">
              <a:lnSpc>
                <a:spcPct val="90000"/>
              </a:lnSpc>
            </a:pPr>
            <a:r>
              <a:rPr lang="en-US" altLang="en-US" sz="2800" dirty="0" smtClean="0"/>
              <a:t>Maintain world peace</a:t>
            </a:r>
          </a:p>
          <a:p>
            <a:pPr lvl="1" eaLnBrk="1" hangingPunct="1">
              <a:lnSpc>
                <a:spcPct val="90000"/>
              </a:lnSpc>
            </a:pPr>
            <a:r>
              <a:rPr lang="en-US" altLang="en-US" sz="2800" dirty="0" smtClean="0"/>
              <a:t>Develop good relations between countries</a:t>
            </a:r>
          </a:p>
          <a:p>
            <a:pPr lvl="1" eaLnBrk="1" hangingPunct="1">
              <a:lnSpc>
                <a:spcPct val="90000"/>
              </a:lnSpc>
            </a:pPr>
            <a:r>
              <a:rPr lang="en-US" altLang="en-US" sz="2800" dirty="0" smtClean="0"/>
              <a:t>Promote cooperation in solving the world’s problems</a:t>
            </a:r>
          </a:p>
          <a:p>
            <a:pPr lvl="1" eaLnBrk="1" hangingPunct="1">
              <a:lnSpc>
                <a:spcPct val="90000"/>
              </a:lnSpc>
            </a:pPr>
            <a:r>
              <a:rPr lang="en-US" altLang="en-US" sz="2800" dirty="0" smtClean="0"/>
              <a:t>Encourage respect for human rights</a:t>
            </a:r>
          </a:p>
          <a:p>
            <a:pPr eaLnBrk="1" hangingPunct="1">
              <a:lnSpc>
                <a:spcPct val="90000"/>
              </a:lnSpc>
            </a:pPr>
            <a:r>
              <a:rPr lang="en-US" altLang="en-US" sz="3200" dirty="0" smtClean="0"/>
              <a:t>Was more successful because it included more nations than the League</a:t>
            </a:r>
          </a:p>
        </p:txBody>
      </p:sp>
    </p:spTree>
    <p:extLst>
      <p:ext uri="{BB962C8B-B14F-4D97-AF65-F5344CB8AC3E}">
        <p14:creationId xmlns:p14="http://schemas.microsoft.com/office/powerpoint/2010/main" val="82151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8229600" cy="1143000"/>
          </a:xfrm>
        </p:spPr>
        <p:txBody>
          <a:bodyPr/>
          <a:lstStyle/>
          <a:p>
            <a:r>
              <a:rPr lang="en-US" altLang="en-US" dirty="0"/>
              <a:t>Effects of WWII</a:t>
            </a:r>
          </a:p>
        </p:txBody>
      </p:sp>
      <p:sp>
        <p:nvSpPr>
          <p:cNvPr id="28675" name="Rectangle 3"/>
          <p:cNvSpPr>
            <a:spLocks noGrp="1" noChangeArrowheads="1"/>
          </p:cNvSpPr>
          <p:nvPr>
            <p:ph idx="1"/>
          </p:nvPr>
        </p:nvSpPr>
        <p:spPr>
          <a:xfrm>
            <a:off x="457200" y="2209800"/>
            <a:ext cx="8229600" cy="4267200"/>
          </a:xfrm>
        </p:spPr>
        <p:txBody>
          <a:bodyPr>
            <a:normAutofit fontScale="92500"/>
          </a:bodyPr>
          <a:lstStyle/>
          <a:p>
            <a:r>
              <a:rPr lang="en-US" altLang="en-US" sz="2800" dirty="0"/>
              <a:t>Defeat of Fascist leaders in Europe and Japan</a:t>
            </a:r>
          </a:p>
          <a:p>
            <a:r>
              <a:rPr lang="en-US" altLang="en-US" sz="2800" dirty="0"/>
              <a:t>Devastation and loss of life in Europe and East Asia</a:t>
            </a:r>
          </a:p>
          <a:p>
            <a:r>
              <a:rPr lang="en-US" altLang="en-US" sz="2800" dirty="0"/>
              <a:t>Development of nuclear weapons and atomic energy</a:t>
            </a:r>
          </a:p>
          <a:p>
            <a:r>
              <a:rPr lang="en-US" altLang="en-US" sz="2800" dirty="0"/>
              <a:t>Recognition of the Holocaust and Nuremberg Trials</a:t>
            </a:r>
          </a:p>
          <a:p>
            <a:r>
              <a:rPr lang="en-US" altLang="en-US" sz="2800" dirty="0"/>
              <a:t>Rise of the United States and Soviet Union as Super Powers – COLD WAR</a:t>
            </a:r>
          </a:p>
          <a:p>
            <a:endParaRPr lang="en-US" altLang="en-US" sz="2800" dirty="0"/>
          </a:p>
        </p:txBody>
      </p:sp>
    </p:spTree>
    <p:extLst>
      <p:ext uri="{BB962C8B-B14F-4D97-AF65-F5344CB8AC3E}">
        <p14:creationId xmlns:p14="http://schemas.microsoft.com/office/powerpoint/2010/main" val="3962880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to="" calcmode="lin" valueType="num">
                                      <p:cBhvr>
                                        <p:cTn id="13" dur="1" fill="hold"/>
                                        <p:tgtEl>
                                          <p:spTgt spid="28675">
                                            <p:txEl>
                                              <p:pRg st="1" end="1"/>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28675">
                                            <p:txEl>
                                              <p:pRg st="2" end="2"/>
                                            </p:txEl>
                                          </p:spTgt>
                                        </p:tgtEl>
                                        <p:attrNameLst>
                                          <p:attrName>style.visibility</p:attrName>
                                        </p:attrNameLst>
                                      </p:cBhvr>
                                      <p:to>
                                        <p:strVal val="visible"/>
                                      </p:to>
                                    </p:set>
                                    <p:anim to="" calcmode="lin" valueType="num">
                                      <p:cBhvr>
                                        <p:cTn id="18" dur="1" fill="hold"/>
                                        <p:tgtEl>
                                          <p:spTgt spid="28675">
                                            <p:txEl>
                                              <p:pRg st="2" end="2"/>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anim to="" calcmode="lin" valueType="num">
                                      <p:cBhvr>
                                        <p:cTn id="23" dur="1" fill="hold"/>
                                        <p:tgtEl>
                                          <p:spTgt spid="28675">
                                            <p:txEl>
                                              <p:pRg st="3" end="3"/>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nodeType="clickEffect">
                                  <p:stCondLst>
                                    <p:cond delay="0"/>
                                  </p:stCondLst>
                                  <p:childTnLst>
                                    <p:set>
                                      <p:cBhvr>
                                        <p:cTn id="27" dur="1" fill="hold">
                                          <p:stCondLst>
                                            <p:cond delay="0"/>
                                          </p:stCondLst>
                                        </p:cTn>
                                        <p:tgtEl>
                                          <p:spTgt spid="28675">
                                            <p:txEl>
                                              <p:pRg st="4" end="4"/>
                                            </p:txEl>
                                          </p:spTgt>
                                        </p:tgtEl>
                                        <p:attrNameLst>
                                          <p:attrName>style.visibility</p:attrName>
                                        </p:attrNameLst>
                                      </p:cBhvr>
                                      <p:to>
                                        <p:strVal val="visible"/>
                                      </p:to>
                                    </p:set>
                                    <p:anim to="" calcmode="lin" valueType="num">
                                      <p:cBhvr>
                                        <p:cTn id="28" dur="1" fill="hold"/>
                                        <p:tgtEl>
                                          <p:spTgt spid="2867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609600"/>
            <a:ext cx="7772400" cy="1143000"/>
          </a:xfrm>
        </p:spPr>
        <p:txBody>
          <a:bodyPr/>
          <a:lstStyle/>
          <a:p>
            <a:r>
              <a:rPr lang="en-US" altLang="en-US" dirty="0"/>
              <a:t>Political Effects</a:t>
            </a:r>
          </a:p>
        </p:txBody>
      </p:sp>
      <p:pic>
        <p:nvPicPr>
          <p:cNvPr id="11269" name="Picture 5" descr="nuremberg_defendant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2922587"/>
            <a:ext cx="3810000" cy="2841625"/>
          </a:xfrm>
        </p:spPr>
      </p:pic>
      <p:sp>
        <p:nvSpPr>
          <p:cNvPr id="11267" name="Rectangle 3"/>
          <p:cNvSpPr>
            <a:spLocks noGrp="1" noChangeArrowheads="1"/>
          </p:cNvSpPr>
          <p:nvPr>
            <p:ph type="body" sz="half" idx="2"/>
          </p:nvPr>
        </p:nvSpPr>
        <p:spPr/>
        <p:txBody>
          <a:bodyPr/>
          <a:lstStyle/>
          <a:p>
            <a:r>
              <a:rPr lang="en-US" altLang="en-US" sz="2800"/>
              <a:t>Recognition of crimes against humanity and the responsibilities of military personnel </a:t>
            </a:r>
          </a:p>
          <a:p>
            <a:r>
              <a:rPr lang="en-US" altLang="en-US" sz="2800"/>
              <a:t>Nuremburg Trials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685800" y="609600"/>
            <a:ext cx="8153400" cy="1219200"/>
          </a:xfrm>
          <a:noFill/>
        </p:spPr>
        <p:txBody>
          <a:bodyPr/>
          <a:lstStyle/>
          <a:p>
            <a:r>
              <a:rPr lang="en-US" altLang="en-US" sz="2000" dirty="0"/>
              <a:t>Nuremberg Trials: NAZI LEADERS CHARGED WITH </a:t>
            </a:r>
            <a:r>
              <a:rPr lang="en-US" altLang="en-US" sz="2000" dirty="0" smtClean="0"/>
              <a:t/>
            </a:r>
            <a:br>
              <a:rPr lang="en-US" altLang="en-US" sz="2000" dirty="0" smtClean="0"/>
            </a:br>
            <a:r>
              <a:rPr lang="en-US" altLang="en-US" sz="2000" dirty="0" smtClean="0"/>
              <a:t>“</a:t>
            </a:r>
            <a:r>
              <a:rPr lang="en-US" altLang="en-US" sz="2000" dirty="0"/>
              <a:t>CRIMES AGAINST HUMANITY</a:t>
            </a:r>
            <a:r>
              <a:rPr lang="en-US" altLang="en-US" dirty="0"/>
              <a:t>”</a:t>
            </a:r>
            <a:br>
              <a:rPr lang="en-US" altLang="en-US" dirty="0"/>
            </a:br>
            <a:r>
              <a:rPr lang="en-US" altLang="en-US" sz="2000" dirty="0"/>
              <a:t>NAZIS HELD ACCOUNTABLE FOR HOLOCAUST</a:t>
            </a:r>
          </a:p>
        </p:txBody>
      </p:sp>
      <p:pic>
        <p:nvPicPr>
          <p:cNvPr id="3078" name="Picture 6" descr="WW2170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51990"/>
            <a:ext cx="4572000" cy="36830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3079" name="Text Box 7"/>
          <p:cNvSpPr txBox="1">
            <a:spLocks noChangeArrowheads="1"/>
          </p:cNvSpPr>
          <p:nvPr/>
        </p:nvSpPr>
        <p:spPr bwMode="auto">
          <a:xfrm>
            <a:off x="685800" y="1932940"/>
            <a:ext cx="3886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
            </a:r>
            <a:br>
              <a:rPr lang="en-US" altLang="en-US" sz="2800" dirty="0"/>
            </a:br>
            <a:endParaRPr lang="en-US" altLang="en-US" sz="2800" dirty="0"/>
          </a:p>
        </p:txBody>
      </p:sp>
      <p:sp>
        <p:nvSpPr>
          <p:cNvPr id="5" name="Rectangle 4"/>
          <p:cNvSpPr txBox="1">
            <a:spLocks noChangeArrowheads="1"/>
          </p:cNvSpPr>
          <p:nvPr/>
        </p:nvSpPr>
        <p:spPr bwMode="auto">
          <a:xfrm>
            <a:off x="695325" y="1956752"/>
            <a:ext cx="3724275" cy="3916363"/>
          </a:xfrm>
          <a:prstGeom prst="rect">
            <a:avLst/>
          </a:prstGeom>
          <a:noFill/>
          <a:ln>
            <a:noFill/>
          </a:ln>
          <a:effectLst>
            <a:outerShdw blurRad="38100" dist="35921"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kern="1200">
                <a:solidFill>
                  <a:schemeClr val="tx2"/>
                </a:solidFill>
                <a:latin typeface="+mj-lt"/>
                <a:ea typeface="+mj-ea"/>
                <a:cs typeface="+mj-cs"/>
              </a:defRPr>
            </a:lvl1pPr>
            <a:lvl2pPr algn="ctr" rtl="0" fontAlgn="base">
              <a:spcBef>
                <a:spcPct val="0"/>
              </a:spcBef>
              <a:spcAft>
                <a:spcPct val="0"/>
              </a:spcAft>
              <a:defRPr sz="4000">
                <a:solidFill>
                  <a:schemeClr val="tx2"/>
                </a:solidFill>
                <a:latin typeface="Comic Sans MS" panose="030F0702030302020204" pitchFamily="66" charset="0"/>
                <a:ea typeface="ＭＳ Ｐゴシック" panose="020B0600070205080204" pitchFamily="34" charset="-128"/>
              </a:defRPr>
            </a:lvl2pPr>
            <a:lvl3pPr algn="ctr" rtl="0" fontAlgn="base">
              <a:spcBef>
                <a:spcPct val="0"/>
              </a:spcBef>
              <a:spcAft>
                <a:spcPct val="0"/>
              </a:spcAft>
              <a:defRPr sz="4000">
                <a:solidFill>
                  <a:schemeClr val="tx2"/>
                </a:solidFill>
                <a:latin typeface="Comic Sans MS" panose="030F0702030302020204" pitchFamily="66" charset="0"/>
                <a:ea typeface="ＭＳ Ｐゴシック" panose="020B0600070205080204" pitchFamily="34" charset="-128"/>
              </a:defRPr>
            </a:lvl3pPr>
            <a:lvl4pPr algn="ctr" rtl="0" fontAlgn="base">
              <a:spcBef>
                <a:spcPct val="0"/>
              </a:spcBef>
              <a:spcAft>
                <a:spcPct val="0"/>
              </a:spcAft>
              <a:defRPr sz="4000">
                <a:solidFill>
                  <a:schemeClr val="tx2"/>
                </a:solidFill>
                <a:latin typeface="Comic Sans MS" panose="030F0702030302020204" pitchFamily="66" charset="0"/>
                <a:ea typeface="ＭＳ Ｐゴシック" panose="020B0600070205080204" pitchFamily="34" charset="-128"/>
              </a:defRPr>
            </a:lvl4pPr>
            <a:lvl5pPr algn="ctr" rtl="0" fontAlgn="base">
              <a:spcBef>
                <a:spcPct val="0"/>
              </a:spcBef>
              <a:spcAft>
                <a:spcPct val="0"/>
              </a:spcAft>
              <a:defRPr sz="4000">
                <a:solidFill>
                  <a:schemeClr val="tx2"/>
                </a:solidFill>
                <a:latin typeface="Comic Sans MS" panose="030F0702030302020204" pitchFamily="66" charset="0"/>
                <a:ea typeface="ＭＳ Ｐゴシック" panose="020B0600070205080204" pitchFamily="34" charset="-128"/>
              </a:defRPr>
            </a:lvl5pPr>
            <a:lvl6pPr marL="457200" algn="ctr" rtl="0" fontAlgn="base">
              <a:spcBef>
                <a:spcPct val="0"/>
              </a:spcBef>
              <a:spcAft>
                <a:spcPct val="0"/>
              </a:spcAft>
              <a:defRPr sz="4000">
                <a:solidFill>
                  <a:schemeClr val="tx2"/>
                </a:solidFill>
                <a:latin typeface="Comic Sans MS" panose="030F0702030302020204" pitchFamily="66" charset="0"/>
                <a:ea typeface="ＭＳ Ｐゴシック" panose="020B0600070205080204" pitchFamily="34" charset="-128"/>
              </a:defRPr>
            </a:lvl6pPr>
            <a:lvl7pPr marL="914400" algn="ctr" rtl="0" fontAlgn="base">
              <a:spcBef>
                <a:spcPct val="0"/>
              </a:spcBef>
              <a:spcAft>
                <a:spcPct val="0"/>
              </a:spcAft>
              <a:defRPr sz="4000">
                <a:solidFill>
                  <a:schemeClr val="tx2"/>
                </a:solidFill>
                <a:latin typeface="Comic Sans MS" panose="030F0702030302020204" pitchFamily="66" charset="0"/>
                <a:ea typeface="ＭＳ Ｐゴシック" panose="020B0600070205080204" pitchFamily="34" charset="-128"/>
              </a:defRPr>
            </a:lvl7pPr>
            <a:lvl8pPr marL="1371600" algn="ctr" rtl="0" fontAlgn="base">
              <a:spcBef>
                <a:spcPct val="0"/>
              </a:spcBef>
              <a:spcAft>
                <a:spcPct val="0"/>
              </a:spcAft>
              <a:defRPr sz="4000">
                <a:solidFill>
                  <a:schemeClr val="tx2"/>
                </a:solidFill>
                <a:latin typeface="Comic Sans MS" panose="030F0702030302020204" pitchFamily="66" charset="0"/>
                <a:ea typeface="ＭＳ Ｐゴシック" panose="020B0600070205080204" pitchFamily="34" charset="-128"/>
              </a:defRPr>
            </a:lvl8pPr>
            <a:lvl9pPr marL="1828800" algn="ctr" rtl="0" fontAlgn="base">
              <a:spcBef>
                <a:spcPct val="0"/>
              </a:spcBef>
              <a:spcAft>
                <a:spcPct val="0"/>
              </a:spcAft>
              <a:defRPr sz="4000">
                <a:solidFill>
                  <a:schemeClr val="tx2"/>
                </a:solidFill>
                <a:latin typeface="Comic Sans MS" panose="030F0702030302020204" pitchFamily="66" charset="0"/>
                <a:ea typeface="ＭＳ Ｐゴシック" panose="020B0600070205080204" pitchFamily="34" charset="-128"/>
              </a:defRPr>
            </a:lvl9pPr>
          </a:lstStyle>
          <a:p>
            <a:pPr algn="l" eaLnBrk="1" hangingPunct="1">
              <a:buFontTx/>
              <a:buChar char="•"/>
            </a:pPr>
            <a:r>
              <a:rPr lang="en-US" altLang="en-US" sz="2400" dirty="0" smtClean="0"/>
              <a:t>TWELVE SENTENCED TO DEATH BY HANGING</a:t>
            </a:r>
            <a:br>
              <a:rPr lang="en-US" altLang="en-US" sz="2400" dirty="0" smtClean="0"/>
            </a:br>
            <a:r>
              <a:rPr lang="en-US" altLang="en-US" sz="2400" dirty="0" smtClean="0"/>
              <a:t/>
            </a:r>
            <a:br>
              <a:rPr lang="en-US" altLang="en-US" sz="2400" dirty="0" smtClean="0"/>
            </a:br>
            <a:r>
              <a:rPr lang="en-US" altLang="en-US" sz="2400" dirty="0" smtClean="0"/>
              <a:t>BODIES CREAMATED AT DACHAU (concentration camp)</a:t>
            </a:r>
            <a:endParaRPr lang="en-US" altLang="en-US" sz="2400" dirty="0"/>
          </a:p>
        </p:txBody>
      </p:sp>
    </p:spTree>
    <p:extLst>
      <p:ext uri="{BB962C8B-B14F-4D97-AF65-F5344CB8AC3E}">
        <p14:creationId xmlns:p14="http://schemas.microsoft.com/office/powerpoint/2010/main" val="1952947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85800"/>
            <a:ext cx="7772400" cy="1143000"/>
          </a:xfrm>
        </p:spPr>
        <p:txBody>
          <a:bodyPr/>
          <a:lstStyle/>
          <a:p>
            <a:r>
              <a:rPr lang="en-US" altLang="en-US"/>
              <a:t>Political Effects</a:t>
            </a:r>
          </a:p>
        </p:txBody>
      </p:sp>
      <p:sp>
        <p:nvSpPr>
          <p:cNvPr id="12291" name="Rectangle 3"/>
          <p:cNvSpPr>
            <a:spLocks noGrp="1" noChangeArrowheads="1"/>
          </p:cNvSpPr>
          <p:nvPr>
            <p:ph type="body" sz="half" idx="1"/>
          </p:nvPr>
        </p:nvSpPr>
        <p:spPr>
          <a:xfrm>
            <a:off x="304800" y="2286000"/>
            <a:ext cx="4419600" cy="4191000"/>
          </a:xfrm>
        </p:spPr>
        <p:txBody>
          <a:bodyPr>
            <a:normAutofit/>
          </a:bodyPr>
          <a:lstStyle/>
          <a:p>
            <a:r>
              <a:rPr lang="en-US" altLang="en-US" sz="3600" dirty="0"/>
              <a:t>New countries created (Israel)</a:t>
            </a:r>
          </a:p>
          <a:p>
            <a:r>
              <a:rPr lang="en-US" altLang="en-US" sz="3600" dirty="0"/>
              <a:t>Independence movement by European colonies</a:t>
            </a:r>
          </a:p>
        </p:txBody>
      </p:sp>
      <p:pic>
        <p:nvPicPr>
          <p:cNvPr id="12293" name="Picture 5" descr="Modern Israel map"/>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81600" y="2591492"/>
            <a:ext cx="2743200" cy="350381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Political consequences</a:t>
            </a:r>
            <a:endParaRPr lang="en-US" dirty="0"/>
          </a:p>
        </p:txBody>
      </p:sp>
      <p:sp>
        <p:nvSpPr>
          <p:cNvPr id="11267" name="Content Placeholder 2"/>
          <p:cNvSpPr>
            <a:spLocks noGrp="1"/>
          </p:cNvSpPr>
          <p:nvPr>
            <p:ph sz="quarter" idx="1"/>
          </p:nvPr>
        </p:nvSpPr>
        <p:spPr>
          <a:xfrm>
            <a:off x="304800" y="2362200"/>
            <a:ext cx="8686800" cy="3883025"/>
          </a:xfrm>
        </p:spPr>
        <p:txBody>
          <a:bodyPr>
            <a:normAutofit/>
          </a:bodyPr>
          <a:lstStyle/>
          <a:p>
            <a:r>
              <a:rPr lang="en-US" altLang="en-US" sz="2800" dirty="0" smtClean="0"/>
              <a:t>Poland saw its border shifted westwards- lost 179,000 sq.km in the east and gained 104,000 sq.km from German territories</a:t>
            </a:r>
          </a:p>
          <a:p>
            <a:r>
              <a:rPr lang="en-US" altLang="en-US" sz="2800" dirty="0" smtClean="0"/>
              <a:t>Yalta Conference- decided Poland’s boundaries</a:t>
            </a:r>
          </a:p>
          <a:p>
            <a:r>
              <a:rPr lang="en-US" altLang="en-US" sz="2800" dirty="0" smtClean="0"/>
              <a:t>Poland</a:t>
            </a:r>
            <a:r>
              <a:rPr lang="en-US" altLang="en-US" sz="2800" dirty="0" smtClean="0"/>
              <a:t>, Hungary, Bulgaria and Czechoslovakia one party regime under Stalin’s control.</a:t>
            </a:r>
          </a:p>
        </p:txBody>
      </p:sp>
    </p:spTree>
    <p:extLst>
      <p:ext uri="{BB962C8B-B14F-4D97-AF65-F5344CB8AC3E}">
        <p14:creationId xmlns:p14="http://schemas.microsoft.com/office/powerpoint/2010/main" val="1206514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1554162"/>
          </a:xfrm>
          <a:noFill/>
        </p:spPr>
        <p:txBody>
          <a:bodyPr/>
          <a:lstStyle/>
          <a:p>
            <a:r>
              <a:rPr lang="en-US" altLang="en-US" sz="4000" dirty="0"/>
              <a:t>Japan</a:t>
            </a:r>
            <a:br>
              <a:rPr lang="en-US" altLang="en-US" sz="4000" dirty="0"/>
            </a:br>
            <a:r>
              <a:rPr lang="en-US" altLang="en-US" sz="4000" dirty="0"/>
              <a:t>Enemy becomes a friend</a:t>
            </a:r>
          </a:p>
        </p:txBody>
      </p:sp>
      <p:sp>
        <p:nvSpPr>
          <p:cNvPr id="9219" name="Rectangle 3"/>
          <p:cNvSpPr>
            <a:spLocks noGrp="1" noChangeArrowheads="1"/>
          </p:cNvSpPr>
          <p:nvPr>
            <p:ph sz="half" idx="1"/>
          </p:nvPr>
        </p:nvSpPr>
        <p:spPr>
          <a:xfrm>
            <a:off x="457200" y="2133600"/>
            <a:ext cx="4038600" cy="4525963"/>
          </a:xfrm>
          <a:ln>
            <a:solidFill>
              <a:srgbClr val="CC0000"/>
            </a:solidFill>
            <a:miter lim="800000"/>
            <a:headEnd/>
            <a:tailEnd/>
          </a:ln>
        </p:spPr>
        <p:txBody>
          <a:bodyPr>
            <a:normAutofit/>
          </a:bodyPr>
          <a:lstStyle/>
          <a:p>
            <a:pPr>
              <a:lnSpc>
                <a:spcPct val="80000"/>
              </a:lnSpc>
            </a:pPr>
            <a:r>
              <a:rPr lang="en-US" altLang="en-US" sz="3600"/>
              <a:t>Emperor Hirohito admits he is not a god</a:t>
            </a:r>
          </a:p>
          <a:p>
            <a:pPr>
              <a:lnSpc>
                <a:spcPct val="80000"/>
              </a:lnSpc>
            </a:pPr>
            <a:r>
              <a:rPr lang="en-US" altLang="en-US" sz="3600"/>
              <a:t>U.S.A. HELPS JAPAN BECOME A DEMOCRACY</a:t>
            </a:r>
          </a:p>
        </p:txBody>
      </p:sp>
      <p:sp>
        <p:nvSpPr>
          <p:cNvPr id="9220" name="Rectangle 4"/>
          <p:cNvSpPr>
            <a:spLocks noGrp="1" noChangeArrowheads="1"/>
          </p:cNvSpPr>
          <p:nvPr>
            <p:ph sz="half" idx="2"/>
          </p:nvPr>
        </p:nvSpPr>
        <p:spPr>
          <a:xfrm>
            <a:off x="4648200" y="2133600"/>
            <a:ext cx="4267200" cy="990600"/>
          </a:xfrm>
          <a:ln>
            <a:solidFill>
              <a:srgbClr val="CC0000"/>
            </a:solidFill>
            <a:miter lim="800000"/>
            <a:headEnd/>
            <a:tailEnd/>
          </a:ln>
        </p:spPr>
        <p:txBody>
          <a:bodyPr/>
          <a:lstStyle/>
          <a:p>
            <a:pPr>
              <a:lnSpc>
                <a:spcPct val="80000"/>
              </a:lnSpc>
            </a:pPr>
            <a:r>
              <a:rPr lang="en-US" altLang="en-US" sz="2400"/>
              <a:t>U.S. Occupying General Douglas MacArthur &amp; Emperor Hirohito</a:t>
            </a:r>
          </a:p>
        </p:txBody>
      </p:sp>
      <p:pic>
        <p:nvPicPr>
          <p:cNvPr id="9224" name="Picture 8" descr="Emperor Hirohito (1901-19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352800"/>
            <a:ext cx="3962400" cy="32337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30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ltLang="en-US" smtClean="0"/>
              <a:t>Cy- Ranch</a:t>
            </a:r>
            <a:endParaRPr lang="en-US" altLang="en-US"/>
          </a:p>
        </p:txBody>
      </p:sp>
      <p:pic>
        <p:nvPicPr>
          <p:cNvPr id="14341" name="Picture 5" descr="124---Image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3848100" cy="2257425"/>
          </a:xfrm>
          <a:prstGeom prst="rect">
            <a:avLst/>
          </a:prstGeom>
          <a:noFill/>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355600" y="2286000"/>
            <a:ext cx="846455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t>A new constitution made Japan one</a:t>
            </a:r>
          </a:p>
          <a:p>
            <a:pPr algn="ctr"/>
            <a:r>
              <a:rPr lang="en-US" altLang="en-US" sz="3600"/>
              <a:t>of the most democratic nations in the</a:t>
            </a:r>
          </a:p>
          <a:p>
            <a:pPr algn="ctr"/>
            <a:r>
              <a:rPr lang="en-US" altLang="en-US" sz="3600"/>
              <a:t>world.  War was renounced, and the</a:t>
            </a:r>
          </a:p>
          <a:p>
            <a:pPr algn="ctr"/>
            <a:r>
              <a:rPr lang="en-US" altLang="en-US" sz="3600"/>
              <a:t>constitution removed power from the</a:t>
            </a:r>
          </a:p>
          <a:p>
            <a:pPr algn="ctr"/>
            <a:r>
              <a:rPr lang="en-US" altLang="en-US" sz="3600"/>
              <a:t>emperor.  Control of the government</a:t>
            </a:r>
          </a:p>
          <a:p>
            <a:pPr algn="ctr"/>
            <a:r>
              <a:rPr lang="en-US" altLang="en-US" sz="3600"/>
              <a:t>was placed in the hands of the Japanese</a:t>
            </a:r>
          </a:p>
          <a:p>
            <a:pPr algn="ctr"/>
            <a:r>
              <a:rPr lang="en-US" altLang="en-US" sz="3600"/>
              <a:t>people.</a:t>
            </a:r>
          </a:p>
        </p:txBody>
      </p:sp>
    </p:spTree>
    <p:extLst>
      <p:ext uri="{BB962C8B-B14F-4D97-AF65-F5344CB8AC3E}">
        <p14:creationId xmlns:p14="http://schemas.microsoft.com/office/powerpoint/2010/main" val="123653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76250" y="533400"/>
            <a:ext cx="8229600" cy="1325562"/>
          </a:xfrm>
          <a:noFill/>
        </p:spPr>
        <p:txBody>
          <a:bodyPr/>
          <a:lstStyle/>
          <a:p>
            <a:r>
              <a:rPr lang="en-US" altLang="en-US" sz="4000" dirty="0"/>
              <a:t>SOVIET UNION</a:t>
            </a:r>
            <a:br>
              <a:rPr lang="en-US" altLang="en-US" sz="4000" dirty="0"/>
            </a:br>
            <a:r>
              <a:rPr lang="en-US" altLang="en-US" sz="4000" dirty="0"/>
              <a:t>ALLY becomes an ENEMY</a:t>
            </a:r>
          </a:p>
        </p:txBody>
      </p:sp>
      <p:sp>
        <p:nvSpPr>
          <p:cNvPr id="11272" name="Rectangle 8"/>
          <p:cNvSpPr>
            <a:spLocks noGrp="1" noChangeArrowheads="1"/>
          </p:cNvSpPr>
          <p:nvPr>
            <p:ph idx="1"/>
          </p:nvPr>
        </p:nvSpPr>
        <p:spPr>
          <a:xfrm>
            <a:off x="457200" y="2057400"/>
            <a:ext cx="8229600" cy="4525963"/>
          </a:xfrm>
          <a:ln>
            <a:solidFill>
              <a:srgbClr val="CC0000"/>
            </a:solidFill>
            <a:miter lim="800000"/>
            <a:headEnd/>
            <a:tailEnd/>
          </a:ln>
        </p:spPr>
        <p:txBody>
          <a:bodyPr/>
          <a:lstStyle/>
          <a:p>
            <a:r>
              <a:rPr lang="en-US" altLang="en-US" sz="4000" dirty="0"/>
              <a:t>United States and Soviet Union become the two Super Powers after WWII.</a:t>
            </a:r>
          </a:p>
          <a:p>
            <a:r>
              <a:rPr lang="en-US" altLang="en-US" sz="4000" b="1" dirty="0"/>
              <a:t>Containment</a:t>
            </a:r>
            <a:r>
              <a:rPr lang="en-US" altLang="en-US" sz="4000" dirty="0"/>
              <a:t>: A policy directed by the United States to prevent Soviet expansion of Communism</a:t>
            </a:r>
            <a:endParaRPr lang="en-US" altLang="en-US" sz="4000" b="1" dirty="0"/>
          </a:p>
        </p:txBody>
      </p:sp>
    </p:spTree>
    <p:extLst>
      <p:ext uri="{BB962C8B-B14F-4D97-AF65-F5344CB8AC3E}">
        <p14:creationId xmlns:p14="http://schemas.microsoft.com/office/powerpoint/2010/main" val="2755005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b="1" smtClean="0">
                <a:latin typeface="Times New Roman" pitchFamily="18" charset="0"/>
              </a:rPr>
              <a:t>Cold War</a:t>
            </a:r>
          </a:p>
        </p:txBody>
      </p:sp>
      <p:sp>
        <p:nvSpPr>
          <p:cNvPr id="64515" name="Rectangle 3"/>
          <p:cNvSpPr>
            <a:spLocks noGrp="1" noChangeArrowheads="1"/>
          </p:cNvSpPr>
          <p:nvPr>
            <p:ph type="body" idx="1"/>
          </p:nvPr>
        </p:nvSpPr>
        <p:spPr>
          <a:xfrm>
            <a:off x="381000" y="2209800"/>
            <a:ext cx="8229600" cy="3810000"/>
          </a:xfrm>
        </p:spPr>
        <p:txBody>
          <a:bodyPr>
            <a:normAutofit/>
          </a:bodyPr>
          <a:lstStyle/>
          <a:p>
            <a:pPr marL="609600" indent="-609600" eaLnBrk="1" hangingPunct="1">
              <a:defRPr/>
            </a:pPr>
            <a:r>
              <a:rPr lang="en-US" sz="3200" b="1" dirty="0" smtClean="0">
                <a:latin typeface="Times New Roman" pitchFamily="18" charset="0"/>
              </a:rPr>
              <a:t>The Cold War was a time period when non-cooperation between</a:t>
            </a:r>
            <a:r>
              <a:rPr lang="en-US" sz="3200" dirty="0" smtClean="0">
                <a:latin typeface="Times New Roman" pitchFamily="18" charset="0"/>
              </a:rPr>
              <a:t> the two major world Superpowers, </a:t>
            </a:r>
            <a:r>
              <a:rPr lang="en-US" sz="3200" b="1" dirty="0" smtClean="0">
                <a:latin typeface="Times New Roman" pitchFamily="18" charset="0"/>
              </a:rPr>
              <a:t>the USA and the Soviet Union, that caused a fear of nuclear war.</a:t>
            </a:r>
          </a:p>
          <a:p>
            <a:pPr marL="609600" indent="-609600" eaLnBrk="1" hangingPunct="1">
              <a:defRPr/>
            </a:pPr>
            <a:endParaRPr lang="en-US" sz="3200" b="1" dirty="0" smtClean="0">
              <a:latin typeface="Times New Roman" pitchFamily="18" charset="0"/>
            </a:endParaRPr>
          </a:p>
          <a:p>
            <a:pPr marL="609600" indent="-609600" eaLnBrk="1" hangingPunct="1">
              <a:defRPr/>
            </a:pPr>
            <a:endParaRPr lang="en-US" sz="3200" b="1" dirty="0" smtClean="0">
              <a:latin typeface="Times New Roman" pitchFamily="18" charset="0"/>
            </a:endParaRPr>
          </a:p>
        </p:txBody>
      </p:sp>
      <p:pic>
        <p:nvPicPr>
          <p:cNvPr id="64517" name="Picture 5" descr="United States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43400"/>
            <a:ext cx="36099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7" descr="USSR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43400"/>
            <a:ext cx="37338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068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p:cTn id="7" dur="500" fill="hold"/>
                                        <p:tgtEl>
                                          <p:spTgt spid="64517"/>
                                        </p:tgtEl>
                                        <p:attrNameLst>
                                          <p:attrName>ppt_w</p:attrName>
                                        </p:attrNameLst>
                                      </p:cBhvr>
                                      <p:tavLst>
                                        <p:tav tm="0">
                                          <p:val>
                                            <p:fltVal val="0"/>
                                          </p:val>
                                        </p:tav>
                                        <p:tav tm="100000">
                                          <p:val>
                                            <p:strVal val="#ppt_w"/>
                                          </p:val>
                                        </p:tav>
                                      </p:tavLst>
                                    </p:anim>
                                    <p:anim calcmode="lin" valueType="num">
                                      <p:cBhvr>
                                        <p:cTn id="8" dur="500" fill="hold"/>
                                        <p:tgtEl>
                                          <p:spTgt spid="64517"/>
                                        </p:tgtEl>
                                        <p:attrNameLst>
                                          <p:attrName>ppt_h</p:attrName>
                                        </p:attrNameLst>
                                      </p:cBhvr>
                                      <p:tavLst>
                                        <p:tav tm="0">
                                          <p:val>
                                            <p:fltVal val="0"/>
                                          </p:val>
                                        </p:tav>
                                        <p:tav tm="100000">
                                          <p:val>
                                            <p:strVal val="#ppt_h"/>
                                          </p:val>
                                        </p:tav>
                                      </p:tavLst>
                                    </p:anim>
                                    <p:anim calcmode="lin" valueType="num">
                                      <p:cBhvr>
                                        <p:cTn id="9" dur="500" fill="hold"/>
                                        <p:tgtEl>
                                          <p:spTgt spid="64517"/>
                                        </p:tgtEl>
                                        <p:attrNameLst>
                                          <p:attrName>style.rotation</p:attrName>
                                        </p:attrNameLst>
                                      </p:cBhvr>
                                      <p:tavLst>
                                        <p:tav tm="0">
                                          <p:val>
                                            <p:fltVal val="360"/>
                                          </p:val>
                                        </p:tav>
                                        <p:tav tm="100000">
                                          <p:val>
                                            <p:fltVal val="0"/>
                                          </p:val>
                                        </p:tav>
                                      </p:tavLst>
                                    </p:anim>
                                    <p:animEffect transition="in" filter="fade">
                                      <p:cBhvr>
                                        <p:cTn id="10" dur="500"/>
                                        <p:tgtEl>
                                          <p:spTgt spid="645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4519"/>
                                        </p:tgtEl>
                                        <p:attrNameLst>
                                          <p:attrName>style.visibility</p:attrName>
                                        </p:attrNameLst>
                                      </p:cBhvr>
                                      <p:to>
                                        <p:strVal val="visible"/>
                                      </p:to>
                                    </p:set>
                                    <p:anim calcmode="lin" valueType="num">
                                      <p:cBhvr>
                                        <p:cTn id="15" dur="500" fill="hold"/>
                                        <p:tgtEl>
                                          <p:spTgt spid="64519"/>
                                        </p:tgtEl>
                                        <p:attrNameLst>
                                          <p:attrName>ppt_w</p:attrName>
                                        </p:attrNameLst>
                                      </p:cBhvr>
                                      <p:tavLst>
                                        <p:tav tm="0">
                                          <p:val>
                                            <p:fltVal val="0"/>
                                          </p:val>
                                        </p:tav>
                                        <p:tav tm="100000">
                                          <p:val>
                                            <p:strVal val="#ppt_w"/>
                                          </p:val>
                                        </p:tav>
                                      </p:tavLst>
                                    </p:anim>
                                    <p:anim calcmode="lin" valueType="num">
                                      <p:cBhvr>
                                        <p:cTn id="16" dur="500" fill="hold"/>
                                        <p:tgtEl>
                                          <p:spTgt spid="64519"/>
                                        </p:tgtEl>
                                        <p:attrNameLst>
                                          <p:attrName>ppt_h</p:attrName>
                                        </p:attrNameLst>
                                      </p:cBhvr>
                                      <p:tavLst>
                                        <p:tav tm="0">
                                          <p:val>
                                            <p:fltVal val="0"/>
                                          </p:val>
                                        </p:tav>
                                        <p:tav tm="100000">
                                          <p:val>
                                            <p:strVal val="#ppt_h"/>
                                          </p:val>
                                        </p:tav>
                                      </p:tavLst>
                                    </p:anim>
                                    <p:anim calcmode="lin" valueType="num">
                                      <p:cBhvr>
                                        <p:cTn id="17" dur="500" fill="hold"/>
                                        <p:tgtEl>
                                          <p:spTgt spid="64519"/>
                                        </p:tgtEl>
                                        <p:attrNameLst>
                                          <p:attrName>style.rotation</p:attrName>
                                        </p:attrNameLst>
                                      </p:cBhvr>
                                      <p:tavLst>
                                        <p:tav tm="0">
                                          <p:val>
                                            <p:fltVal val="360"/>
                                          </p:val>
                                        </p:tav>
                                        <p:tav tm="100000">
                                          <p:val>
                                            <p:fltVal val="0"/>
                                          </p:val>
                                        </p:tav>
                                      </p:tavLst>
                                    </p:anim>
                                    <p:animEffect transition="in" filter="fade">
                                      <p:cBhvr>
                                        <p:cTn id="18"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a:xfrm>
            <a:off x="632460" y="389732"/>
            <a:ext cx="7772400" cy="1143000"/>
          </a:xfrm>
        </p:spPr>
        <p:txBody>
          <a:bodyPr/>
          <a:lstStyle/>
          <a:p>
            <a:r>
              <a:rPr lang="en-US" altLang="en-US" dirty="0"/>
              <a:t>The COLD WAR (1960-1991)</a:t>
            </a:r>
          </a:p>
        </p:txBody>
      </p:sp>
      <p:pic>
        <p:nvPicPr>
          <p:cNvPr id="16389" name="Picture 5" descr="cold-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70063"/>
            <a:ext cx="8458200" cy="4173537"/>
          </a:xfrm>
          <a:prstGeom prst="rect">
            <a:avLst/>
          </a:prstGeom>
          <a:noFill/>
          <a:extLst>
            <a:ext uri="{909E8E84-426E-40DD-AFC4-6F175D3DCCD1}">
              <a14:hiddenFill xmlns:a14="http://schemas.microsoft.com/office/drawing/2010/main">
                <a:solidFill>
                  <a:srgbClr val="FFFFFF"/>
                </a:solidFill>
              </a14:hiddenFill>
            </a:ext>
          </a:extLst>
        </p:spPr>
      </p:pic>
      <p:sp>
        <p:nvSpPr>
          <p:cNvPr id="16392" name="Text Box 8"/>
          <p:cNvSpPr txBox="1">
            <a:spLocks noChangeArrowheads="1"/>
          </p:cNvSpPr>
          <p:nvPr/>
        </p:nvSpPr>
        <p:spPr bwMode="auto">
          <a:xfrm>
            <a:off x="457200" y="5943600"/>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t>     U.S.A. AND ALLIES			SOVIET </a:t>
            </a:r>
            <a:r>
              <a:rPr lang="en-US" altLang="en-US" sz="1800" dirty="0" smtClean="0"/>
              <a:t>UNION</a:t>
            </a:r>
            <a:endParaRPr lang="en-US" altLang="en-US" sz="1800" dirty="0"/>
          </a:p>
        </p:txBody>
      </p:sp>
      <p:sp>
        <p:nvSpPr>
          <p:cNvPr id="16393" name="Rectangle 9"/>
          <p:cNvSpPr>
            <a:spLocks noChangeArrowheads="1"/>
          </p:cNvSpPr>
          <p:nvPr/>
        </p:nvSpPr>
        <p:spPr bwMode="auto">
          <a:xfrm>
            <a:off x="533400" y="6019800"/>
            <a:ext cx="152400" cy="152400"/>
          </a:xfrm>
          <a:prstGeom prst="rect">
            <a:avLst/>
          </a:prstGeom>
          <a:solidFill>
            <a:schemeClr val="accent5">
              <a:lumMod val="75000"/>
            </a:schemeClr>
          </a:solidFill>
          <a:ln w="9525">
            <a:solidFill>
              <a:schemeClr val="tx1"/>
            </a:solidFill>
            <a:miter lim="800000"/>
            <a:headEnd/>
            <a:tailEnd/>
          </a:ln>
          <a:effectLst/>
          <a:extLst/>
        </p:spPr>
        <p:txBody>
          <a:bodyPr wrap="none" anchor="ctr"/>
          <a:lstStyle/>
          <a:p>
            <a:endParaRPr lang="en-US">
              <a:solidFill>
                <a:srgbClr val="0070C0"/>
              </a:solidFill>
            </a:endParaRPr>
          </a:p>
        </p:txBody>
      </p:sp>
      <p:sp>
        <p:nvSpPr>
          <p:cNvPr id="16394" name="Rectangle 10"/>
          <p:cNvSpPr>
            <a:spLocks noChangeArrowheads="1"/>
          </p:cNvSpPr>
          <p:nvPr/>
        </p:nvSpPr>
        <p:spPr bwMode="auto">
          <a:xfrm>
            <a:off x="4724400" y="6019800"/>
            <a:ext cx="152400" cy="152400"/>
          </a:xfrm>
          <a:prstGeom prst="rect">
            <a:avLst/>
          </a:prstGeom>
          <a:solidFill>
            <a:srgbClr val="FE937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78311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1020762"/>
          </a:xfrm>
          <a:noFill/>
        </p:spPr>
        <p:txBody>
          <a:bodyPr/>
          <a:lstStyle/>
          <a:p>
            <a:r>
              <a:rPr lang="en-US" altLang="en-US"/>
              <a:t>NUCLEAR THREAT</a:t>
            </a:r>
          </a:p>
        </p:txBody>
      </p:sp>
      <p:sp>
        <p:nvSpPr>
          <p:cNvPr id="22531" name="Rectangle 3"/>
          <p:cNvSpPr>
            <a:spLocks noGrp="1" noChangeArrowheads="1"/>
          </p:cNvSpPr>
          <p:nvPr>
            <p:ph idx="1"/>
          </p:nvPr>
        </p:nvSpPr>
        <p:spPr>
          <a:xfrm>
            <a:off x="457200" y="2209800"/>
            <a:ext cx="8229600" cy="4419600"/>
          </a:xfrm>
          <a:ln>
            <a:solidFill>
              <a:srgbClr val="CC0000"/>
            </a:solidFill>
            <a:miter lim="800000"/>
            <a:headEnd/>
            <a:tailEnd/>
          </a:ln>
        </p:spPr>
        <p:txBody>
          <a:bodyPr/>
          <a:lstStyle/>
          <a:p>
            <a:r>
              <a:rPr lang="en-US" altLang="en-US" sz="3600" dirty="0"/>
              <a:t>1949 SOVIET UNION EXPLODED ITS OWN ATOMIC WEAPON</a:t>
            </a:r>
          </a:p>
          <a:p>
            <a:r>
              <a:rPr lang="en-US" altLang="en-US" sz="3600" dirty="0"/>
              <a:t>U.S.A AND SOVIET UNION BEGIN AN ARMS RACE THAT LAST FOR 40 YEARS</a:t>
            </a:r>
          </a:p>
          <a:p>
            <a:r>
              <a:rPr lang="en-US" altLang="en-US" sz="3600" dirty="0"/>
              <a:t>Both develop ICBM (missiles) to deliver nuclear warheads</a:t>
            </a:r>
          </a:p>
        </p:txBody>
      </p:sp>
    </p:spTree>
    <p:extLst>
      <p:ext uri="{BB962C8B-B14F-4D97-AF65-F5344CB8AC3E}">
        <p14:creationId xmlns:p14="http://schemas.microsoft.com/office/powerpoint/2010/main" val="246085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685800"/>
            <a:ext cx="7772400" cy="1143000"/>
          </a:xfrm>
        </p:spPr>
        <p:txBody>
          <a:bodyPr/>
          <a:lstStyle/>
          <a:p>
            <a:r>
              <a:rPr lang="en-US" altLang="en-US" dirty="0"/>
              <a:t>Social Effects</a:t>
            </a:r>
          </a:p>
        </p:txBody>
      </p:sp>
      <p:sp>
        <p:nvSpPr>
          <p:cNvPr id="5123" name="Rectangle 3"/>
          <p:cNvSpPr>
            <a:spLocks noGrp="1" noChangeArrowheads="1"/>
          </p:cNvSpPr>
          <p:nvPr>
            <p:ph type="body" sz="half" idx="1"/>
          </p:nvPr>
        </p:nvSpPr>
        <p:spPr/>
        <p:txBody>
          <a:bodyPr>
            <a:normAutofit/>
          </a:bodyPr>
          <a:lstStyle/>
          <a:p>
            <a:r>
              <a:rPr lang="en-US" altLang="en-US" sz="3200" dirty="0"/>
              <a:t>Approximately 75 million people died</a:t>
            </a:r>
          </a:p>
          <a:p>
            <a:pPr lvl="1"/>
            <a:r>
              <a:rPr lang="en-US" altLang="en-US" sz="2800" dirty="0"/>
              <a:t>38 million Europeans</a:t>
            </a:r>
          </a:p>
          <a:p>
            <a:pPr lvl="1"/>
            <a:r>
              <a:rPr lang="en-US" altLang="en-US" sz="2800" dirty="0"/>
              <a:t>22 million Soviets</a:t>
            </a:r>
          </a:p>
        </p:txBody>
      </p:sp>
      <p:pic>
        <p:nvPicPr>
          <p:cNvPr id="5125" name="Picture 5" descr="51062909_cf6f1caadc_b"/>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84108" y="2590800"/>
            <a:ext cx="2338184" cy="35052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z="4000" smtClean="0">
                <a:latin typeface="Times New Roman" pitchFamily="18" charset="0"/>
              </a:rPr>
              <a:t>Cold War</a:t>
            </a:r>
          </a:p>
        </p:txBody>
      </p:sp>
      <p:sp>
        <p:nvSpPr>
          <p:cNvPr id="62467" name="Rectangle 3"/>
          <p:cNvSpPr>
            <a:spLocks noGrp="1" noChangeArrowheads="1"/>
          </p:cNvSpPr>
          <p:nvPr>
            <p:ph type="body" idx="1"/>
          </p:nvPr>
        </p:nvSpPr>
        <p:spPr>
          <a:xfrm>
            <a:off x="228600" y="2489200"/>
            <a:ext cx="8534400" cy="3911600"/>
          </a:xfrm>
        </p:spPr>
        <p:txBody>
          <a:bodyPr>
            <a:normAutofit fontScale="92500"/>
          </a:bodyPr>
          <a:lstStyle/>
          <a:p>
            <a:pPr eaLnBrk="1" hangingPunct="1">
              <a:lnSpc>
                <a:spcPct val="90000"/>
              </a:lnSpc>
              <a:defRPr/>
            </a:pPr>
            <a:r>
              <a:rPr lang="en-US" sz="2800" dirty="0" smtClean="0">
                <a:latin typeface="Times New Roman" pitchFamily="18" charset="0"/>
              </a:rPr>
              <a:t>With the two superpowers at odds, the rest of the world felt the pressure to take sides.</a:t>
            </a:r>
          </a:p>
          <a:p>
            <a:pPr eaLnBrk="1" hangingPunct="1">
              <a:lnSpc>
                <a:spcPct val="90000"/>
              </a:lnSpc>
              <a:buFont typeface="Wingdings" panose="05000000000000000000" pitchFamily="2" charset="2"/>
              <a:buNone/>
              <a:defRPr/>
            </a:pPr>
            <a:endParaRPr lang="en-US" sz="2800" dirty="0" smtClean="0">
              <a:latin typeface="Times New Roman" pitchFamily="18" charset="0"/>
            </a:endParaRPr>
          </a:p>
          <a:p>
            <a:pPr eaLnBrk="1" hangingPunct="1">
              <a:lnSpc>
                <a:spcPct val="90000"/>
              </a:lnSpc>
              <a:defRPr/>
            </a:pPr>
            <a:r>
              <a:rPr lang="en-US" sz="2800" dirty="0" smtClean="0">
                <a:latin typeface="Times New Roman" pitchFamily="18" charset="0"/>
              </a:rPr>
              <a:t>There became a clear division between the non-communist nations of NATO and the communist nations that became members of the Warsaw Pact.</a:t>
            </a:r>
          </a:p>
          <a:p>
            <a:pPr eaLnBrk="1" hangingPunct="1">
              <a:lnSpc>
                <a:spcPct val="90000"/>
              </a:lnSpc>
              <a:buFont typeface="Wingdings" panose="05000000000000000000" pitchFamily="2" charset="2"/>
              <a:buNone/>
              <a:defRPr/>
            </a:pPr>
            <a:endParaRPr lang="en-US" sz="2800" dirty="0" smtClean="0">
              <a:latin typeface="Times New Roman" pitchFamily="18" charset="0"/>
            </a:endParaRPr>
          </a:p>
          <a:p>
            <a:pPr eaLnBrk="1" hangingPunct="1">
              <a:lnSpc>
                <a:spcPct val="90000"/>
              </a:lnSpc>
              <a:defRPr/>
            </a:pPr>
            <a:r>
              <a:rPr lang="en-US" sz="2800" b="1" dirty="0" smtClean="0">
                <a:latin typeface="Times New Roman" pitchFamily="18" charset="0"/>
              </a:rPr>
              <a:t>These two organizations (NATO and the Warsaw Pact) were alliances between countries on either side.</a:t>
            </a:r>
          </a:p>
        </p:txBody>
      </p:sp>
    </p:spTree>
    <p:extLst>
      <p:ext uri="{BB962C8B-B14F-4D97-AF65-F5344CB8AC3E}">
        <p14:creationId xmlns:p14="http://schemas.microsoft.com/office/powerpoint/2010/main" val="1623241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latin typeface="Times New Roman" pitchFamily="18" charset="0"/>
              </a:rPr>
              <a:t>Cold War: The World Takes Sides</a:t>
            </a:r>
          </a:p>
        </p:txBody>
      </p:sp>
      <p:pic>
        <p:nvPicPr>
          <p:cNvPr id="26627" name="Picture 5" descr="Cold_War_Map_19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5062"/>
            <a:ext cx="8763000" cy="5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960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mtClean="0">
                <a:latin typeface="Times New Roman" pitchFamily="18" charset="0"/>
              </a:rPr>
              <a:t>Cold War: Politics</a:t>
            </a:r>
          </a:p>
        </p:txBody>
      </p:sp>
      <p:sp>
        <p:nvSpPr>
          <p:cNvPr id="65539" name="Rectangle 3"/>
          <p:cNvSpPr>
            <a:spLocks noGrp="1" noChangeArrowheads="1"/>
          </p:cNvSpPr>
          <p:nvPr>
            <p:ph type="body" idx="1"/>
          </p:nvPr>
        </p:nvSpPr>
        <p:spPr>
          <a:xfrm>
            <a:off x="864382" y="2489200"/>
            <a:ext cx="7670018" cy="3530600"/>
          </a:xfrm>
        </p:spPr>
        <p:txBody>
          <a:bodyPr>
            <a:noAutofit/>
          </a:bodyPr>
          <a:lstStyle/>
          <a:p>
            <a:pPr eaLnBrk="1" hangingPunct="1">
              <a:defRPr/>
            </a:pPr>
            <a:r>
              <a:rPr lang="en-US" sz="3200" b="1" dirty="0" smtClean="0">
                <a:latin typeface="Times New Roman" pitchFamily="18" charset="0"/>
              </a:rPr>
              <a:t>West Germany developed a capitalist economy and a democratic government modeled after the U.S.A.</a:t>
            </a:r>
          </a:p>
          <a:p>
            <a:pPr eaLnBrk="1" hangingPunct="1">
              <a:buFont typeface="Wingdings" panose="05000000000000000000" pitchFamily="2" charset="2"/>
              <a:buNone/>
              <a:defRPr/>
            </a:pPr>
            <a:endParaRPr lang="en-US" sz="3200" b="1" dirty="0" smtClean="0">
              <a:latin typeface="Times New Roman" pitchFamily="18" charset="0"/>
            </a:endParaRPr>
          </a:p>
          <a:p>
            <a:pPr eaLnBrk="1" hangingPunct="1">
              <a:defRPr/>
            </a:pPr>
            <a:r>
              <a:rPr lang="en-US" sz="3200" b="1" dirty="0" smtClean="0">
                <a:latin typeface="Times New Roman" pitchFamily="18" charset="0"/>
              </a:rPr>
              <a:t>East Germany developed a communist economy and government modeled after the U.S.S.R.</a:t>
            </a:r>
          </a:p>
        </p:txBody>
      </p:sp>
    </p:spTree>
    <p:extLst>
      <p:ext uri="{BB962C8B-B14F-4D97-AF65-F5344CB8AC3E}">
        <p14:creationId xmlns:p14="http://schemas.microsoft.com/office/powerpoint/2010/main" val="1936345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9620" y="152400"/>
            <a:ext cx="7772400" cy="1143000"/>
          </a:xfrm>
        </p:spPr>
        <p:txBody>
          <a:bodyPr/>
          <a:lstStyle/>
          <a:p>
            <a:r>
              <a:rPr lang="en-US" altLang="en-US" dirty="0"/>
              <a:t>THE SPACE RACE</a:t>
            </a:r>
          </a:p>
        </p:txBody>
      </p:sp>
      <p:sp>
        <p:nvSpPr>
          <p:cNvPr id="23556" name="Rectangle 4"/>
          <p:cNvSpPr>
            <a:spLocks noGrp="1" noChangeArrowheads="1"/>
          </p:cNvSpPr>
          <p:nvPr>
            <p:ph sz="half" idx="1"/>
          </p:nvPr>
        </p:nvSpPr>
        <p:spPr>
          <a:xfrm>
            <a:off x="457200" y="2209800"/>
            <a:ext cx="4373880" cy="4267200"/>
          </a:xfrm>
        </p:spPr>
        <p:txBody>
          <a:bodyPr>
            <a:normAutofit/>
          </a:bodyPr>
          <a:lstStyle/>
          <a:p>
            <a:r>
              <a:rPr lang="en-US" altLang="en-US" sz="2800" dirty="0"/>
              <a:t>SPUTNIK, THE FIRST SATTELITE was launched by the Soviet Union on October 4th, 1957 </a:t>
            </a:r>
          </a:p>
          <a:p>
            <a:r>
              <a:rPr lang="en-US" altLang="en-US" sz="2800" dirty="0"/>
              <a:t>United States and Soviet Union use missiles or rockets to explore space</a:t>
            </a:r>
          </a:p>
        </p:txBody>
      </p:sp>
      <p:pic>
        <p:nvPicPr>
          <p:cNvPr id="23559" name="Picture 7" descr="Sputnik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361950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312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MAN ON THE MOON</a:t>
            </a:r>
          </a:p>
        </p:txBody>
      </p:sp>
      <p:sp>
        <p:nvSpPr>
          <p:cNvPr id="26628" name="Rectangle 4"/>
          <p:cNvSpPr>
            <a:spLocks noGrp="1" noChangeArrowheads="1"/>
          </p:cNvSpPr>
          <p:nvPr>
            <p:ph sz="half" idx="1"/>
          </p:nvPr>
        </p:nvSpPr>
        <p:spPr/>
        <p:txBody>
          <a:bodyPr>
            <a:noAutofit/>
          </a:bodyPr>
          <a:lstStyle/>
          <a:p>
            <a:r>
              <a:rPr lang="en-US" altLang="en-US" sz="3200" dirty="0"/>
              <a:t>JULY 20, 1969, THE U.S.A. PLACES THE FIRST MAN ON THE MOON</a:t>
            </a:r>
          </a:p>
          <a:p>
            <a:r>
              <a:rPr lang="en-US" altLang="en-US" sz="3200" dirty="0"/>
              <a:t>“GIANT LEAP FOR MANKIND”</a:t>
            </a:r>
          </a:p>
          <a:p>
            <a:endParaRPr lang="en-US" altLang="en-US" sz="3200" dirty="0"/>
          </a:p>
        </p:txBody>
      </p:sp>
      <p:pic>
        <p:nvPicPr>
          <p:cNvPr id="26633" name="Picture 9" descr=" Buzz Aldrin With The U.S. Flag On The Moon ">
            <a:hlinkClick r:id="rId2" tooltip=" Buzz Aldrin With The U.S. Flag On The Moon "/>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383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6634" name="Text Box 10"/>
          <p:cNvSpPr txBox="1">
            <a:spLocks noChangeArrowheads="1"/>
          </p:cNvSpPr>
          <p:nvPr/>
        </p:nvSpPr>
        <p:spPr bwMode="auto">
          <a:xfrm>
            <a:off x="4800600" y="56388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t>BUZZ ALDRIN</a:t>
            </a:r>
          </a:p>
        </p:txBody>
      </p:sp>
    </p:spTree>
    <p:extLst>
      <p:ext uri="{BB962C8B-B14F-4D97-AF65-F5344CB8AC3E}">
        <p14:creationId xmlns:p14="http://schemas.microsoft.com/office/powerpoint/2010/main" val="2436063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762000"/>
            <a:ext cx="7772400" cy="1143000"/>
          </a:xfrm>
        </p:spPr>
        <p:txBody>
          <a:bodyPr/>
          <a:lstStyle/>
          <a:p>
            <a:r>
              <a:rPr lang="en-US" altLang="en-US" dirty="0"/>
              <a:t>Economic Effect</a:t>
            </a:r>
          </a:p>
        </p:txBody>
      </p:sp>
      <p:sp>
        <p:nvSpPr>
          <p:cNvPr id="15363" name="Rectangle 3"/>
          <p:cNvSpPr>
            <a:spLocks noGrp="1" noChangeArrowheads="1"/>
          </p:cNvSpPr>
          <p:nvPr>
            <p:ph type="body" sz="half" idx="1"/>
          </p:nvPr>
        </p:nvSpPr>
        <p:spPr>
          <a:xfrm>
            <a:off x="685800" y="2590800"/>
            <a:ext cx="4419600" cy="3962400"/>
          </a:xfrm>
        </p:spPr>
        <p:txBody>
          <a:bodyPr>
            <a:normAutofit/>
          </a:bodyPr>
          <a:lstStyle/>
          <a:p>
            <a:r>
              <a:rPr lang="en-US" altLang="en-US" sz="3200" dirty="0"/>
              <a:t>Cost of the escalating Cold War</a:t>
            </a:r>
          </a:p>
          <a:p>
            <a:pPr lvl="1"/>
            <a:r>
              <a:rPr lang="en-US" altLang="en-US" sz="2800" dirty="0"/>
              <a:t>Arms race</a:t>
            </a:r>
          </a:p>
          <a:p>
            <a:pPr lvl="1"/>
            <a:r>
              <a:rPr lang="en-US" altLang="en-US" sz="2800" dirty="0"/>
              <a:t>Space race</a:t>
            </a:r>
          </a:p>
        </p:txBody>
      </p:sp>
      <p:pic>
        <p:nvPicPr>
          <p:cNvPr id="15365" name="Picture 5" descr="timespacerace_100dpi360x500pxl"/>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41719" y="3771899"/>
            <a:ext cx="822962" cy="114300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533400"/>
            <a:ext cx="7772400" cy="1143000"/>
          </a:xfrm>
        </p:spPr>
        <p:txBody>
          <a:bodyPr/>
          <a:lstStyle/>
          <a:p>
            <a:r>
              <a:rPr lang="en-US" altLang="en-US" dirty="0"/>
              <a:t>Social Effects</a:t>
            </a:r>
          </a:p>
        </p:txBody>
      </p:sp>
      <p:pic>
        <p:nvPicPr>
          <p:cNvPr id="6149" name="Picture 5" descr="402025225_6154722445_o"/>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7185" y="2915689"/>
            <a:ext cx="3807229" cy="2855422"/>
          </a:xfrm>
        </p:spPr>
      </p:pic>
      <p:sp>
        <p:nvSpPr>
          <p:cNvPr id="6147" name="Rectangle 3"/>
          <p:cNvSpPr>
            <a:spLocks noGrp="1" noChangeArrowheads="1"/>
          </p:cNvSpPr>
          <p:nvPr>
            <p:ph type="body" sz="half" idx="2"/>
          </p:nvPr>
        </p:nvSpPr>
        <p:spPr/>
        <p:txBody>
          <a:bodyPr/>
          <a:lstStyle/>
          <a:p>
            <a:r>
              <a:rPr lang="en-US" altLang="en-US" sz="4000" dirty="0"/>
              <a:t>Refugees</a:t>
            </a:r>
          </a:p>
          <a:p>
            <a:pPr lvl="1"/>
            <a:r>
              <a:rPr lang="en-US" altLang="en-US" sz="3600" dirty="0"/>
              <a:t>Homeless or displaced persons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65364" y="685800"/>
            <a:ext cx="7772400" cy="1143000"/>
          </a:xfrm>
        </p:spPr>
        <p:txBody>
          <a:bodyPr/>
          <a:lstStyle/>
          <a:p>
            <a:r>
              <a:rPr lang="en-US" altLang="en-US" dirty="0"/>
              <a:t>Social Effects</a:t>
            </a:r>
          </a:p>
        </p:txBody>
      </p:sp>
      <p:sp>
        <p:nvSpPr>
          <p:cNvPr id="7171" name="Rectangle 3"/>
          <p:cNvSpPr>
            <a:spLocks noGrp="1" noChangeArrowheads="1"/>
          </p:cNvSpPr>
          <p:nvPr>
            <p:ph type="body" sz="half" idx="1"/>
          </p:nvPr>
        </p:nvSpPr>
        <p:spPr/>
        <p:txBody>
          <a:bodyPr>
            <a:normAutofit lnSpcReduction="10000"/>
          </a:bodyPr>
          <a:lstStyle/>
          <a:p>
            <a:r>
              <a:rPr lang="en-US" altLang="en-US" sz="3600" dirty="0"/>
              <a:t>Heightened awareness of horrors and atrocities of war</a:t>
            </a:r>
          </a:p>
          <a:p>
            <a:r>
              <a:rPr lang="en-US" altLang="en-US" sz="3600" dirty="0"/>
              <a:t>The Holocaust</a:t>
            </a:r>
          </a:p>
        </p:txBody>
      </p:sp>
      <p:pic>
        <p:nvPicPr>
          <p:cNvPr id="7173" name="Picture 5" descr="2723983335_5a20fffe81_b"/>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9585" y="2915689"/>
            <a:ext cx="3807229" cy="285542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Social Effects</a:t>
            </a:r>
          </a:p>
        </p:txBody>
      </p:sp>
      <p:sp>
        <p:nvSpPr>
          <p:cNvPr id="8195" name="Rectangle 3"/>
          <p:cNvSpPr>
            <a:spLocks noGrp="1" noChangeArrowheads="1"/>
          </p:cNvSpPr>
          <p:nvPr>
            <p:ph idx="1"/>
          </p:nvPr>
        </p:nvSpPr>
        <p:spPr/>
        <p:txBody>
          <a:bodyPr>
            <a:normAutofit/>
          </a:bodyPr>
          <a:lstStyle/>
          <a:p>
            <a:r>
              <a:rPr lang="en-US" altLang="en-US" sz="3600" dirty="0"/>
              <a:t>Art, literature, and media became more political in nature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81050" y="685800"/>
            <a:ext cx="7772400" cy="1143000"/>
          </a:xfrm>
        </p:spPr>
        <p:txBody>
          <a:bodyPr/>
          <a:lstStyle/>
          <a:p>
            <a:r>
              <a:rPr lang="en-US" altLang="en-US" dirty="0"/>
              <a:t>Economic Effects</a:t>
            </a:r>
          </a:p>
        </p:txBody>
      </p:sp>
      <p:pic>
        <p:nvPicPr>
          <p:cNvPr id="13317" name="Picture 5" descr="union_street_380x28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781050" y="3009900"/>
            <a:ext cx="3619500" cy="2667000"/>
          </a:xfrm>
        </p:spPr>
      </p:pic>
      <p:sp>
        <p:nvSpPr>
          <p:cNvPr id="13315" name="Rectangle 3"/>
          <p:cNvSpPr>
            <a:spLocks noGrp="1" noChangeArrowheads="1"/>
          </p:cNvSpPr>
          <p:nvPr>
            <p:ph type="body" sz="half" idx="2"/>
          </p:nvPr>
        </p:nvSpPr>
        <p:spPr/>
        <p:txBody>
          <a:bodyPr/>
          <a:lstStyle/>
          <a:p>
            <a:pPr>
              <a:lnSpc>
                <a:spcPct val="90000"/>
              </a:lnSpc>
            </a:pPr>
            <a:r>
              <a:rPr lang="en-US" altLang="en-US" sz="2800"/>
              <a:t>WWII was the most costly war ever…</a:t>
            </a:r>
          </a:p>
          <a:p>
            <a:pPr lvl="1">
              <a:lnSpc>
                <a:spcPct val="90000"/>
              </a:lnSpc>
            </a:pPr>
            <a:r>
              <a:rPr lang="en-US" altLang="en-US" sz="2400"/>
              <a:t>Cities, towns, countryside, roads, railroads, &amp; bridges were completely destroyed by bombings</a:t>
            </a:r>
          </a:p>
        </p:txBody>
      </p:sp>
    </p:spTree>
    <p:extLst>
      <p:ext uri="{BB962C8B-B14F-4D97-AF65-F5344CB8AC3E}">
        <p14:creationId xmlns:p14="http://schemas.microsoft.com/office/powerpoint/2010/main" val="360462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Economic Effects</a:t>
            </a:r>
          </a:p>
        </p:txBody>
      </p:sp>
      <p:sp>
        <p:nvSpPr>
          <p:cNvPr id="14339" name="Rectangle 3"/>
          <p:cNvSpPr>
            <a:spLocks noGrp="1" noChangeArrowheads="1"/>
          </p:cNvSpPr>
          <p:nvPr>
            <p:ph idx="1"/>
          </p:nvPr>
        </p:nvSpPr>
        <p:spPr>
          <a:xfrm>
            <a:off x="864382" y="2489200"/>
            <a:ext cx="7746218" cy="3911600"/>
          </a:xfrm>
        </p:spPr>
        <p:txBody>
          <a:bodyPr>
            <a:normAutofit/>
          </a:bodyPr>
          <a:lstStyle/>
          <a:p>
            <a:r>
              <a:rPr lang="en-US" altLang="en-US" sz="3200" dirty="0"/>
              <a:t>WWII was the most costly war ever…</a:t>
            </a:r>
          </a:p>
          <a:p>
            <a:pPr lvl="1"/>
            <a:r>
              <a:rPr lang="en-US" altLang="en-US" sz="2800" dirty="0"/>
              <a:t>Nations had to care for wounded, displaced &amp; displaced people</a:t>
            </a:r>
          </a:p>
          <a:p>
            <a:pPr lvl="1"/>
            <a:r>
              <a:rPr lang="en-US" altLang="en-US" sz="2800" dirty="0"/>
              <a:t>Industry &amp; factories had to be rebuilt and nations had to switch from military industry to consumer industry</a:t>
            </a:r>
          </a:p>
        </p:txBody>
      </p:sp>
    </p:spTree>
    <p:extLst>
      <p:ext uri="{BB962C8B-B14F-4D97-AF65-F5344CB8AC3E}">
        <p14:creationId xmlns:p14="http://schemas.microsoft.com/office/powerpoint/2010/main" val="1910057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762000"/>
            <a:ext cx="7772400" cy="1143000"/>
          </a:xfrm>
        </p:spPr>
        <p:txBody>
          <a:bodyPr/>
          <a:lstStyle/>
          <a:p>
            <a:r>
              <a:rPr lang="en-US" altLang="en-US" dirty="0"/>
              <a:t>Political Effects</a:t>
            </a:r>
          </a:p>
        </p:txBody>
      </p:sp>
      <p:sp>
        <p:nvSpPr>
          <p:cNvPr id="1027" name="Rectangle 3"/>
          <p:cNvSpPr>
            <a:spLocks noGrp="1" noChangeArrowheads="1"/>
          </p:cNvSpPr>
          <p:nvPr>
            <p:ph type="body" sz="half" idx="1"/>
          </p:nvPr>
        </p:nvSpPr>
        <p:spPr>
          <a:xfrm>
            <a:off x="685800" y="2514600"/>
            <a:ext cx="4471988" cy="3581400"/>
          </a:xfrm>
        </p:spPr>
        <p:txBody>
          <a:bodyPr>
            <a:normAutofit lnSpcReduction="10000"/>
          </a:bodyPr>
          <a:lstStyle/>
          <a:p>
            <a:r>
              <a:rPr lang="en-US" altLang="en-US" sz="2800" dirty="0"/>
              <a:t>Differences between western powers and Soviet Union became cause for tension</a:t>
            </a:r>
          </a:p>
          <a:p>
            <a:r>
              <a:rPr lang="en-US" altLang="en-US" sz="2800" dirty="0"/>
              <a:t>Ideologies, broken promises, how to treat Germany</a:t>
            </a:r>
          </a:p>
          <a:p>
            <a:r>
              <a:rPr lang="en-US" altLang="en-US" sz="2800" dirty="0"/>
              <a:t>Led to Cold War</a:t>
            </a:r>
          </a:p>
        </p:txBody>
      </p:sp>
      <p:pic>
        <p:nvPicPr>
          <p:cNvPr id="1029" name="Picture 5" descr="cold_war_fla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158558" y="2590800"/>
            <a:ext cx="2789283" cy="35052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65</TotalTime>
  <Words>1048</Words>
  <Application>Microsoft Office PowerPoint</Application>
  <PresentationFormat>On-screen Show (4:3)</PresentationFormat>
  <Paragraphs>129</Paragraphs>
  <Slides>35</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Microsoft YaHei</vt:lpstr>
      <vt:lpstr>ＭＳ Ｐゴシック</vt:lpstr>
      <vt:lpstr>Arial</vt:lpstr>
      <vt:lpstr>Baskerville Old Face</vt:lpstr>
      <vt:lpstr>Calibri</vt:lpstr>
      <vt:lpstr>Century Gothic</vt:lpstr>
      <vt:lpstr>Garamond</vt:lpstr>
      <vt:lpstr>Mangal</vt:lpstr>
      <vt:lpstr>Times New Roman</vt:lpstr>
      <vt:lpstr>Wingdings</vt:lpstr>
      <vt:lpstr>Wingdings 3</vt:lpstr>
      <vt:lpstr>Ion Boardroom</vt:lpstr>
      <vt:lpstr>Effects of World War II</vt:lpstr>
      <vt:lpstr>Effects of WWII</vt:lpstr>
      <vt:lpstr>Social Effects</vt:lpstr>
      <vt:lpstr>Social Effects</vt:lpstr>
      <vt:lpstr>Social Effects</vt:lpstr>
      <vt:lpstr>Social Effects</vt:lpstr>
      <vt:lpstr>Economic Effects</vt:lpstr>
      <vt:lpstr>Economic Effects</vt:lpstr>
      <vt:lpstr>Political Effects</vt:lpstr>
      <vt:lpstr>Political Effects </vt:lpstr>
      <vt:lpstr>End of WWII:A Divided Germany</vt:lpstr>
      <vt:lpstr>End of WWII: East &amp; West Germany</vt:lpstr>
      <vt:lpstr>End of WWII: East &amp; West Berlin</vt:lpstr>
      <vt:lpstr>Political Impacts</vt:lpstr>
      <vt:lpstr>The Truman Doctrine</vt:lpstr>
      <vt:lpstr>The Truman Doctrine</vt:lpstr>
      <vt:lpstr>The Marshall Plan aided Western Europe.  </vt:lpstr>
      <vt:lpstr>The Marshall Plan aided Western Europe.</vt:lpstr>
      <vt:lpstr>United Nations</vt:lpstr>
      <vt:lpstr>Political Effects</vt:lpstr>
      <vt:lpstr>Nuremberg Trials: NAZI LEADERS CHARGED WITH  “CRIMES AGAINST HUMANITY” NAZIS HELD ACCOUNTABLE FOR HOLOCAUST</vt:lpstr>
      <vt:lpstr>Political Effects</vt:lpstr>
      <vt:lpstr>Political consequences</vt:lpstr>
      <vt:lpstr>Japan Enemy becomes a friend</vt:lpstr>
      <vt:lpstr>PowerPoint Presentation</vt:lpstr>
      <vt:lpstr>SOVIET UNION ALLY becomes an ENEMY</vt:lpstr>
      <vt:lpstr>Cold War</vt:lpstr>
      <vt:lpstr>The COLD WAR (1960-1991)</vt:lpstr>
      <vt:lpstr>NUCLEAR THREAT</vt:lpstr>
      <vt:lpstr>Cold War</vt:lpstr>
      <vt:lpstr>Cold War: The World Takes Sides</vt:lpstr>
      <vt:lpstr>Cold War: Politics</vt:lpstr>
      <vt:lpstr>THE SPACE RACE</vt:lpstr>
      <vt:lpstr>MAN ON THE MOON</vt:lpstr>
      <vt:lpstr>Economic Effect</vt:lpstr>
    </vt:vector>
  </TitlesOfParts>
  <Company>Mepham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World War II</dc:title>
  <dc:creator>Christopher Patten User</dc:creator>
  <cp:lastModifiedBy>VERONICA OLIVER</cp:lastModifiedBy>
  <cp:revision>7</cp:revision>
  <dcterms:created xsi:type="dcterms:W3CDTF">2009-02-24T20:52:14Z</dcterms:created>
  <dcterms:modified xsi:type="dcterms:W3CDTF">2015-04-23T15:03:08Z</dcterms:modified>
</cp:coreProperties>
</file>