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62" r:id="rId4"/>
    <p:sldId id="263" r:id="rId5"/>
    <p:sldId id="265" r:id="rId6"/>
    <p:sldId id="266" r:id="rId7"/>
    <p:sldId id="267" r:id="rId8"/>
    <p:sldId id="269" r:id="rId9"/>
    <p:sldId id="261" r:id="rId10"/>
    <p:sldId id="257" r:id="rId11"/>
    <p:sldId id="259" r:id="rId12"/>
    <p:sldId id="258" r:id="rId13"/>
    <p:sldId id="268" r:id="rId14"/>
    <p:sldId id="260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AB3C70-996E-4339-BFC9-77165199FD2D}" type="datetime1">
              <a:rPr lang="en-US" altLang="en-US"/>
              <a:pPr/>
              <a:t>4/16/2015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C4861-3AC3-4BD4-A666-C00899F74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48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A5837-8604-4CFF-9344-F380931B744B}" type="datetime1">
              <a:rPr lang="en-US" altLang="en-US"/>
              <a:pPr/>
              <a:t>4/16/2015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E5CA8-F5D2-4736-8524-1BB41A44E1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47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7705A-F244-41D4-B121-7DBEBDAF48E7}" type="datetime1">
              <a:rPr lang="en-US" altLang="en-US"/>
              <a:pPr/>
              <a:t>4/16/2015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D1CA2-F0EA-452F-ADDC-7A073E96F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00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3FC9D0-A006-42A9-9F19-977E15A19A46}" type="datetime1">
              <a:rPr lang="en-US" altLang="en-US"/>
              <a:pPr/>
              <a:t>4/16/2015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0B87E-9A01-4262-A2BE-9BE937A671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88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5BF2E8-46DC-4285-8995-239FEC1F0356}" type="datetime1">
              <a:rPr lang="en-US" altLang="en-US"/>
              <a:pPr/>
              <a:t>4/16/2015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EBD29-2BA2-41BF-ACA1-7A32E4FA4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988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D88AC8-D204-4DAB-8475-0C1236D73600}" type="datetime1">
              <a:rPr lang="en-US" altLang="en-US"/>
              <a:pPr/>
              <a:t>4/16/2015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50E0E-2CB6-413F-8E86-010F7B866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77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5F3A87-D776-4D49-A465-0E33CDF6063D}" type="datetime1">
              <a:rPr lang="en-US" altLang="en-US"/>
              <a:pPr/>
              <a:t>4/16/2015</a:t>
            </a:fld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C8723-1823-4DB9-9698-374A4A802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00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CE61D-49FF-41D1-A440-EC3DCD72DBC2}" type="datetime1">
              <a:rPr lang="en-US" altLang="en-US"/>
              <a:pPr/>
              <a:t>4/16/2015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7CAB0-F70D-41B1-90F5-CFF9AA0EA1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29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568F62-E2C1-418F-907F-34C6A39C41A0}" type="datetime1">
              <a:rPr lang="en-US" altLang="en-US"/>
              <a:pPr/>
              <a:t>4/16/2015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4308C-C3F3-4B27-BCAC-1AF4DAFB55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75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5783F-F63B-442A-9216-A25AFE801017}" type="datetime1">
              <a:rPr lang="en-US" altLang="en-US"/>
              <a:pPr/>
              <a:t>4/16/2015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EBADA-E147-4B1F-8A15-32583DF46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66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B9644-216F-4C73-A34B-9E7E61EC6157}" type="datetime1">
              <a:rPr lang="en-US" altLang="en-US"/>
              <a:pPr/>
              <a:t>4/16/2015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4C52A-387F-4DF9-92D6-104DF3484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88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fld id="{E818068F-A2A1-465A-AA03-A99216E37AB1}" type="datetime1">
              <a:rPr lang="en-US" altLang="en-US"/>
              <a:pPr/>
              <a:t>4/16/2015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fld id="{9C126226-C705-44A4-88B1-5B4C04E779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tvvWsHljnXw&amp;feature=relat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Genocide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Armenia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2531" name="Content Placeholder 8" descr="armenia_map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96" r="-34996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Cambodia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3555" name="Content Placeholder 3" descr="cambodia_rel_9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385" r="-58385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Bosina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4579" name="Content Placeholder 3" descr="bosnia_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90" r="-41890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Sudan</a:t>
            </a:r>
            <a:endParaRPr lang="en-US" dirty="0"/>
          </a:p>
        </p:txBody>
      </p:sp>
      <p:pic>
        <p:nvPicPr>
          <p:cNvPr id="25603" name="Content Placeholder 3" descr="sudan-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24" r="-57724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Chechnya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6627" name="Content Placeholder 3" descr="chechnya_ma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34" r="-35934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Genocide Convention 1948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After World War II and the Holocaust in which 6 million Jews were systematically murdered in concentration camps by the Nazis, the international community decided that this should never happen again. 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They adopted the Genocide Convention in 1948 which gives a legal definition of genocide and which obligates the countries that sign the treaty to intervene to stop genocide when it is occurring.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Genocide Convention 1948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“[A]ny of the following acts committed with intent to destroy, in whole or in part, a national, ethnical, racial or religious group, as such: </a:t>
            </a:r>
          </a:p>
          <a:p>
            <a:pPr lvl="1"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Killing members of the group;</a:t>
            </a:r>
          </a:p>
          <a:p>
            <a:pPr lvl="1"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Causing serious bodily or mental harm to members of the group;</a:t>
            </a:r>
          </a:p>
          <a:p>
            <a:pPr lvl="1"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Creating living conditions of the group with the intent to bring about its physical destruction in whole or in part</a:t>
            </a:r>
          </a:p>
          <a:p>
            <a:pPr lvl="1"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Imposing measures intended to prevent births within the group;</a:t>
            </a:r>
          </a:p>
          <a:p>
            <a:pPr lvl="1"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Forcibly transferring children of the group to another group” </a:t>
            </a:r>
            <a:r>
              <a:rPr lang="en-US" altLang="en-US" sz="2000" i="1" smtClean="0">
                <a:ea typeface="ＭＳ Ｐゴシック" panose="020B0600070205080204" pitchFamily="34" charset="-128"/>
              </a:rPr>
              <a:t>    </a:t>
            </a:r>
          </a:p>
          <a:p>
            <a:pPr eaLnBrk="1" hangingPunct="1"/>
            <a:r>
              <a:rPr lang="en-US" altLang="en-US" sz="2400" i="1" smtClean="0">
                <a:ea typeface="ＭＳ Ｐゴシック" panose="020B0600070205080204" pitchFamily="34" charset="-128"/>
              </a:rPr>
              <a:t> ~ Convention on the Prevention and Punishment of the Crime of Genocide, Article 2 </a:t>
            </a:r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Exit Questions</a:t>
            </a:r>
            <a:endParaRPr lang="en-US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From the Holocaust: Have We Learned Our Lessons?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Why does Genocide occur?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What is the International Community’s Responsibility for Preventing Genocide?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Pay It Forward</a:t>
            </a:r>
            <a:endParaRPr lang="en-US" dirty="0"/>
          </a:p>
        </p:txBody>
      </p:sp>
      <p:pic>
        <p:nvPicPr>
          <p:cNvPr id="14339" name="Content Placeholder 3" descr="pay_it_forward-713562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60" r="-1496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recall a time when you stood by silently while an injustice was occurring. </a:t>
            </a:r>
            <a:endParaRPr lang="en-US" dirty="0"/>
          </a:p>
        </p:txBody>
      </p:sp>
      <p:sp>
        <p:nvSpPr>
          <p:cNvPr id="15363" name="Subtitle 6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Did you consider intervening to stop the injustice while it was happening?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What prevented you from intervening?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What did you feel as you witnessed the injustice?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If you were in the victim’s shoes, what would you have wanted from a bystander/witness? 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How did you feel afterwards?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What did you do?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If you could go back in time, what would you change about your reaction to the situation?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How do you plan to respond to similar situations in the future?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2030" y="755089"/>
            <a:ext cx="8229600" cy="533709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April 7</a:t>
            </a:r>
            <a:r>
              <a:rPr lang="en-US" baseline="30000" dirty="0" smtClean="0"/>
              <a:t>th</a:t>
            </a:r>
            <a:r>
              <a:rPr lang="en-US" dirty="0" smtClean="0"/>
              <a:t> marks the anniversary of the start of the genocide in Rwanda. nearly one million innocent people were systematically slaughtered in a period of just under 100 days.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would you define Genocide?</a:t>
            </a:r>
            <a:endParaRPr lang="en-US" dirty="0"/>
          </a:p>
        </p:txBody>
      </p:sp>
      <p:sp>
        <p:nvSpPr>
          <p:cNvPr id="18435" name="Subtitle 4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Genocide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Genocide is the systematic extermination of a group of people on the basis of a defining characteristic. </a:t>
            </a:r>
          </a:p>
          <a:p>
            <a:pPr lvl="1" eaLnBrk="1" hangingPunct="1"/>
            <a:r>
              <a:rPr lang="en-US" altLang="en-US" i="1" smtClean="0">
                <a:ea typeface="ＭＳ Ｐゴシック" panose="020B0600070205080204" pitchFamily="34" charset="-128"/>
              </a:rPr>
              <a:t>Acts committed</a:t>
            </a:r>
          </a:p>
          <a:p>
            <a:pPr lvl="1" eaLnBrk="1" hangingPunct="1"/>
            <a:r>
              <a:rPr lang="en-US" altLang="en-US" i="1" smtClean="0">
                <a:ea typeface="ＭＳ Ｐゴシック" panose="020B0600070205080204" pitchFamily="34" charset="-128"/>
              </a:rPr>
              <a:t>With the intent</a:t>
            </a:r>
          </a:p>
          <a:p>
            <a:pPr lvl="1" eaLnBrk="1" hangingPunct="1"/>
            <a:r>
              <a:rPr lang="en-US" altLang="en-US" i="1" smtClean="0">
                <a:ea typeface="ＭＳ Ｐゴシック" panose="020B0600070205080204" pitchFamily="34" charset="-128"/>
              </a:rPr>
              <a:t>To destroy (in whole or in part)  </a:t>
            </a:r>
          </a:p>
          <a:p>
            <a:pPr lvl="1" eaLnBrk="1" hangingPunct="1"/>
            <a:r>
              <a:rPr lang="en-US" altLang="en-US" i="1" smtClean="0">
                <a:ea typeface="ＭＳ Ｐゴシック" panose="020B0600070205080204" pitchFamily="34" charset="-128"/>
              </a:rPr>
              <a:t>A group of people</a:t>
            </a:r>
          </a:p>
          <a:p>
            <a:pPr lvl="1" eaLnBrk="1" hangingPunct="1"/>
            <a:r>
              <a:rPr lang="en-US" altLang="en-US" i="1" smtClean="0">
                <a:ea typeface="ＭＳ Ｐゴシック" panose="020B0600070205080204" pitchFamily="34" charset="-128"/>
              </a:rPr>
              <a:t>Based on a specific characteristic of the group (such as race, religion, ethnicity) 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Genocide 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20483" name="Subtitle 4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Holocaust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1507" name="Content Placeholder 3" descr="holocaus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12" r="-23012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62</TotalTime>
  <Words>416</Words>
  <Application>Microsoft Office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ＭＳ Ｐゴシック</vt:lpstr>
      <vt:lpstr>Lucida Sans</vt:lpstr>
      <vt:lpstr>Book Antiqua</vt:lpstr>
      <vt:lpstr>Wingdings 2</vt:lpstr>
      <vt:lpstr>Wingdings</vt:lpstr>
      <vt:lpstr>Wingdings 3</vt:lpstr>
      <vt:lpstr>Calibri</vt:lpstr>
      <vt:lpstr>Apex</vt:lpstr>
      <vt:lpstr>Genocide</vt:lpstr>
      <vt:lpstr>Pay It Forward</vt:lpstr>
      <vt:lpstr>recall a time when you stood by silently while an injustice was occurring. </vt:lpstr>
      <vt:lpstr>Questions:</vt:lpstr>
      <vt:lpstr>April 7th marks the anniversary of the start of the genocide in Rwanda. nearly one million innocent people were systematically slaughtered in a period of just under 100 days. </vt:lpstr>
      <vt:lpstr>How would you define Genocide?</vt:lpstr>
      <vt:lpstr>Genocide</vt:lpstr>
      <vt:lpstr>Genocide in the 20th century</vt:lpstr>
      <vt:lpstr>The Holocaust</vt:lpstr>
      <vt:lpstr>Armenia</vt:lpstr>
      <vt:lpstr>Cambodia</vt:lpstr>
      <vt:lpstr>Bosina</vt:lpstr>
      <vt:lpstr>Sudan</vt:lpstr>
      <vt:lpstr>Chechnya</vt:lpstr>
      <vt:lpstr>Genocide Convention 1948</vt:lpstr>
      <vt:lpstr>Genocide Convention 1948</vt:lpstr>
      <vt:lpstr>Exit Questions</vt:lpstr>
    </vt:vector>
  </TitlesOfParts>
  <Company>Mepham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Genocide</dc:title>
  <dc:creator>Christopher Patten</dc:creator>
  <cp:lastModifiedBy>VERONICA OLIVER</cp:lastModifiedBy>
  <cp:revision>3</cp:revision>
  <dcterms:created xsi:type="dcterms:W3CDTF">2010-04-05T23:08:03Z</dcterms:created>
  <dcterms:modified xsi:type="dcterms:W3CDTF">2015-04-16T12:04:40Z</dcterms:modified>
</cp:coreProperties>
</file>