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30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C632DC-EDFD-45AD-8FEF-1A166DE05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56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632DC-EDFD-45AD-8FEF-1A166DE0596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32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3FC-346B-4966-BEC8-061C624D10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44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11821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52822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92407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26257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03936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CC87-513D-4991-AF65-A14B509DFF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85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FBF6-B42A-43D3-9E5D-4CF17CAC03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9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B9DF-12A3-4E5C-94A7-978AF13357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46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E54E-CA8C-473A-9212-EEA3D9A6B5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7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9B3B-53E6-44B4-A55A-1BA2A07711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10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4BD-CF9F-4A2F-86C8-EC57066FA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87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C36D-E51D-4623-8CBD-285DBA18E0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B11A-309B-476C-8A7C-B0C0B0E41B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01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5B1A-ACC9-49A2-890F-AD573C1862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7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42A-6D57-4C1F-8EAD-54829EC967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64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D384C4-083F-42C4-B3A8-C4AA9F1C58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1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6400800" cy="1470025"/>
          </a:xfrm>
        </p:spPr>
        <p:txBody>
          <a:bodyPr anchor="ctr"/>
          <a:lstStyle/>
          <a:p>
            <a:r>
              <a:rPr lang="en-US" altLang="en-US" sz="4400" dirty="0"/>
              <a:t>Prosperity, Depression, and the Rise of Fascism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133600"/>
            <a:ext cx="6172200" cy="4114800"/>
          </a:xfrm>
        </p:spPr>
        <p:txBody>
          <a:bodyPr/>
          <a:lstStyle/>
          <a:p>
            <a:pPr algn="l"/>
            <a:r>
              <a:rPr lang="en-US" altLang="en-US" sz="3200" dirty="0"/>
              <a:t>  In this lesson, students will be able to define the following terms:</a:t>
            </a:r>
          </a:p>
          <a:p>
            <a:pPr algn="l"/>
            <a:endParaRPr lang="en-US" altLang="en-US" sz="3200" dirty="0"/>
          </a:p>
          <a:p>
            <a:r>
              <a:rPr lang="en-US" altLang="en-US" sz="3200" dirty="0"/>
              <a:t>Prosperity during the Twenties</a:t>
            </a:r>
          </a:p>
          <a:p>
            <a:r>
              <a:rPr lang="en-US" altLang="en-US" sz="3200" dirty="0"/>
              <a:t>The Great Depression</a:t>
            </a:r>
          </a:p>
          <a:p>
            <a:r>
              <a:rPr lang="en-US" altLang="en-US" sz="3200" dirty="0"/>
              <a:t>Fascism</a:t>
            </a:r>
          </a:p>
          <a:p>
            <a:pPr algn="l"/>
            <a:endParaRPr lang="en-US" altLang="en-US" sz="3200" dirty="0"/>
          </a:p>
          <a:p>
            <a:endParaRPr lang="en-US" alt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S. Stock Market Crash- </a:t>
            </a:r>
            <a:br>
              <a:rPr lang="en-US" altLang="en-US" sz="3600" smtClean="0">
                <a:solidFill>
                  <a:srgbClr val="FF0000"/>
                </a:solidFill>
              </a:rPr>
            </a:br>
            <a:r>
              <a:rPr lang="en-US" altLang="en-US" sz="3600" smtClean="0">
                <a:solidFill>
                  <a:srgbClr val="FF0000"/>
                </a:solidFill>
              </a:rPr>
              <a:t>Oct. 29,1929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5093" y="1930400"/>
            <a:ext cx="5777707" cy="3352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FF0000"/>
                </a:solidFill>
              </a:rPr>
              <a:t>U.S. stock CRASHED </a:t>
            </a:r>
          </a:p>
          <a:p>
            <a:pPr eaLnBrk="1" hangingPunct="1"/>
            <a:r>
              <a:rPr lang="en-US" altLang="en-US" sz="4000" dirty="0" smtClean="0">
                <a:solidFill>
                  <a:srgbClr val="FF0000"/>
                </a:solidFill>
              </a:rPr>
              <a:t>Business and banks close</a:t>
            </a:r>
          </a:p>
        </p:txBody>
      </p:sp>
      <p:pic>
        <p:nvPicPr>
          <p:cNvPr id="11268" name="Picture 4" descr="j0441527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0088" y="4005263"/>
            <a:ext cx="3875087" cy="1931987"/>
          </a:xfrm>
          <a:noFill/>
        </p:spPr>
      </p:pic>
      <p:sp>
        <p:nvSpPr>
          <p:cNvPr id="11269" name="PubRRectCallout"/>
          <p:cNvSpPr>
            <a:spLocks noEditPoints="1" noChangeArrowheads="1"/>
          </p:cNvSpPr>
          <p:nvPr/>
        </p:nvSpPr>
        <p:spPr bwMode="auto">
          <a:xfrm>
            <a:off x="304800" y="3810000"/>
            <a:ext cx="4205288" cy="2819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What will happen to Europe now that the U.S. economy is collapsing?  Why?</a:t>
            </a:r>
          </a:p>
        </p:txBody>
      </p:sp>
    </p:spTree>
    <p:extLst>
      <p:ext uri="{BB962C8B-B14F-4D97-AF65-F5344CB8AC3E}">
        <p14:creationId xmlns:p14="http://schemas.microsoft.com/office/powerpoint/2010/main" val="18016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H: High Protective Tariff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9116" y="1985962"/>
            <a:ext cx="5380038" cy="214471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FF0000"/>
                </a:solidFill>
              </a:rPr>
              <a:t>Tariff= tax on imported (foreign) goods.</a:t>
            </a:r>
          </a:p>
          <a:p>
            <a:pPr eaLnBrk="1" hangingPunct="1"/>
            <a:r>
              <a:rPr lang="en-US" altLang="en-US" sz="4000" dirty="0" smtClean="0">
                <a:solidFill>
                  <a:srgbClr val="FF0000"/>
                </a:solidFill>
              </a:rPr>
              <a:t>Difficult for countries to trade with each other</a:t>
            </a:r>
          </a:p>
        </p:txBody>
      </p:sp>
      <p:pic>
        <p:nvPicPr>
          <p:cNvPr id="12292" name="Picture 4" descr="j0238016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4130675"/>
            <a:ext cx="3276600" cy="2727325"/>
          </a:xfrm>
          <a:noFill/>
        </p:spPr>
      </p:pic>
    </p:spTree>
    <p:extLst>
      <p:ext uri="{BB962C8B-B14F-4D97-AF65-F5344CB8AC3E}">
        <p14:creationId xmlns:p14="http://schemas.microsoft.com/office/powerpoint/2010/main" val="15755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9221" name="Picture 5" descr="dep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4"/>
            <a:ext cx="4114800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38600" y="0"/>
            <a:ext cx="35814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/>
              <a:t>A depression </a:t>
            </a:r>
            <a:r>
              <a:rPr lang="en-US" altLang="en-US" sz="3200" dirty="0" smtClean="0"/>
              <a:t>is a severe economic</a:t>
            </a:r>
            <a:endParaRPr lang="en-US" altLang="en-US" sz="3200" dirty="0"/>
          </a:p>
          <a:p>
            <a:pPr algn="ctr"/>
            <a:r>
              <a:rPr lang="en-US" altLang="en-US" sz="3200" dirty="0"/>
              <a:t>contraction in </a:t>
            </a:r>
            <a:r>
              <a:rPr lang="en-US" altLang="en-US" sz="3200" dirty="0" smtClean="0"/>
              <a:t>which large </a:t>
            </a:r>
            <a:r>
              <a:rPr lang="en-US" altLang="en-US" sz="3200" dirty="0"/>
              <a:t>numbers of</a:t>
            </a:r>
          </a:p>
          <a:p>
            <a:pPr algn="ctr"/>
            <a:r>
              <a:rPr lang="en-US" altLang="en-US" sz="3200" dirty="0"/>
              <a:t>businesses fail </a:t>
            </a:r>
            <a:r>
              <a:rPr lang="en-US" altLang="en-US" sz="3200" dirty="0" smtClean="0"/>
              <a:t>and many </a:t>
            </a:r>
            <a:r>
              <a:rPr lang="en-US" altLang="en-US" sz="3200" dirty="0"/>
              <a:t>workers </a:t>
            </a:r>
            <a:r>
              <a:rPr lang="en-US" altLang="en-US" sz="3200" dirty="0" smtClean="0"/>
              <a:t>are unemployed over an </a:t>
            </a:r>
            <a:r>
              <a:rPr lang="en-US" altLang="en-US" sz="3200" dirty="0"/>
              <a:t>extended </a:t>
            </a:r>
            <a:r>
              <a:rPr lang="en-US" altLang="en-US" sz="3200" dirty="0" smtClean="0"/>
              <a:t>period of </a:t>
            </a:r>
            <a:r>
              <a:rPr lang="en-US" altLang="en-US" sz="3200" dirty="0"/>
              <a:t>time.  </a:t>
            </a:r>
            <a:r>
              <a:rPr lang="en-US" altLang="en-US" sz="3200" dirty="0" smtClean="0"/>
              <a:t>Many American banks recalled </a:t>
            </a:r>
            <a:r>
              <a:rPr lang="en-US" altLang="en-US" sz="3200" dirty="0"/>
              <a:t>loans from</a:t>
            </a:r>
          </a:p>
          <a:p>
            <a:pPr algn="ctr"/>
            <a:r>
              <a:rPr lang="en-US" altLang="en-US" sz="3200" dirty="0"/>
              <a:t>Europe.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0245" name="Picture 5" descr="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04"/>
            <a:ext cx="31623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29170" y="1360999"/>
            <a:ext cx="47561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European production</a:t>
            </a:r>
          </a:p>
          <a:p>
            <a:pPr algn="ctr"/>
            <a:r>
              <a:rPr lang="en-US" altLang="en-US" sz="3600" dirty="0"/>
              <a:t>slowed down and</a:t>
            </a:r>
          </a:p>
          <a:p>
            <a:pPr algn="ctr"/>
            <a:r>
              <a:rPr lang="en-US" altLang="en-US" sz="3600" dirty="0"/>
              <a:t>unemployment </a:t>
            </a:r>
          </a:p>
          <a:p>
            <a:pPr algn="ctr"/>
            <a:r>
              <a:rPr lang="en-US" altLang="en-US" sz="3600" dirty="0"/>
              <a:t>increased.  Europeans</a:t>
            </a:r>
          </a:p>
          <a:p>
            <a:pPr algn="ctr"/>
            <a:r>
              <a:rPr lang="en-US" altLang="en-US" sz="3600" dirty="0"/>
              <a:t>bought less goods </a:t>
            </a:r>
          </a:p>
          <a:p>
            <a:pPr algn="ctr"/>
            <a:r>
              <a:rPr lang="en-US" altLang="en-US" sz="3600" dirty="0"/>
              <a:t>from their African and</a:t>
            </a:r>
          </a:p>
          <a:p>
            <a:pPr algn="ctr"/>
            <a:r>
              <a:rPr lang="en-US" altLang="en-US" sz="3600" dirty="0"/>
              <a:t>Asian colonies.  The</a:t>
            </a:r>
          </a:p>
          <a:p>
            <a:pPr algn="ctr"/>
            <a:r>
              <a:rPr lang="en-US" altLang="en-US" sz="3600" dirty="0"/>
              <a:t>depression spread</a:t>
            </a:r>
          </a:p>
          <a:p>
            <a:pPr algn="ctr"/>
            <a:r>
              <a:rPr lang="en-US" altLang="en-US" sz="3600" dirty="0"/>
              <a:t>worldwide.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1269" name="Picture 5" descr="benito_mussol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54317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62200" y="252510"/>
            <a:ext cx="50609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Benito Mussolini was</a:t>
            </a:r>
          </a:p>
          <a:p>
            <a:pPr algn="ctr"/>
            <a:r>
              <a:rPr lang="en-US" altLang="en-US" sz="3600" dirty="0"/>
              <a:t>the first person to use</a:t>
            </a:r>
          </a:p>
          <a:p>
            <a:pPr algn="ctr"/>
            <a:r>
              <a:rPr lang="en-US" altLang="en-US" sz="3600" dirty="0"/>
              <a:t>the term Fascism.  </a:t>
            </a:r>
          </a:p>
          <a:p>
            <a:pPr algn="ctr"/>
            <a:r>
              <a:rPr lang="en-US" altLang="en-US" sz="3600" dirty="0"/>
              <a:t>Fascism refers to a </a:t>
            </a:r>
          </a:p>
          <a:p>
            <a:pPr algn="ctr"/>
            <a:r>
              <a:rPr lang="en-US" altLang="en-US" sz="3600" dirty="0"/>
              <a:t>political system that</a:t>
            </a:r>
          </a:p>
          <a:p>
            <a:pPr algn="ctr"/>
            <a:r>
              <a:rPr lang="en-US" altLang="en-US" sz="3600" dirty="0"/>
              <a:t>appeared in Italy</a:t>
            </a:r>
          </a:p>
          <a:p>
            <a:pPr algn="ctr"/>
            <a:r>
              <a:rPr lang="en-US" altLang="en-US" sz="3600" dirty="0"/>
              <a:t>after World War I.  </a:t>
            </a:r>
          </a:p>
          <a:p>
            <a:pPr algn="ctr"/>
            <a:r>
              <a:rPr lang="en-US" altLang="en-US" sz="3600" dirty="0"/>
              <a:t>Fascism is also used to </a:t>
            </a:r>
          </a:p>
          <a:p>
            <a:pPr algn="ctr"/>
            <a:r>
              <a:rPr lang="en-US" altLang="en-US" sz="3600" dirty="0"/>
              <a:t>identify similar systems</a:t>
            </a:r>
          </a:p>
          <a:p>
            <a:pPr algn="ctr"/>
            <a:r>
              <a:rPr lang="en-US" altLang="en-US" sz="3600" dirty="0"/>
              <a:t>such as Nazism in </a:t>
            </a:r>
          </a:p>
          <a:p>
            <a:pPr algn="ctr"/>
            <a:r>
              <a:rPr lang="en-US" altLang="en-US" sz="3600" dirty="0"/>
              <a:t>Germany.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2293" name="Picture 5" descr="pov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3"/>
            <a:ext cx="395287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33800" y="2836200"/>
            <a:ext cx="4603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The economic</a:t>
            </a:r>
          </a:p>
          <a:p>
            <a:pPr algn="ctr"/>
            <a:r>
              <a:rPr lang="en-US" altLang="en-US" sz="3600" dirty="0"/>
              <a:t>devastation caused</a:t>
            </a:r>
          </a:p>
          <a:p>
            <a:pPr algn="ctr"/>
            <a:r>
              <a:rPr lang="en-US" altLang="en-US" sz="3600" dirty="0"/>
              <a:t>by the Great </a:t>
            </a:r>
          </a:p>
          <a:p>
            <a:pPr algn="ctr"/>
            <a:r>
              <a:rPr lang="en-US" altLang="en-US" sz="3600" dirty="0"/>
              <a:t>Depression increased</a:t>
            </a:r>
          </a:p>
          <a:p>
            <a:pPr algn="ctr"/>
            <a:r>
              <a:rPr lang="en-US" altLang="en-US" sz="3600" dirty="0"/>
              <a:t>the popularity of</a:t>
            </a:r>
          </a:p>
          <a:p>
            <a:pPr algn="ctr"/>
            <a:r>
              <a:rPr lang="en-US" altLang="en-US" sz="3600" dirty="0"/>
              <a:t>Fascist ideas.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3319" name="Picture 7" descr="Po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91" y="-46962"/>
            <a:ext cx="555307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2961448"/>
            <a:ext cx="7696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Fascists were extreme nationalists.  </a:t>
            </a:r>
            <a:r>
              <a:rPr lang="en-US" altLang="en-US" sz="3600" dirty="0" smtClean="0"/>
              <a:t>They believed </a:t>
            </a:r>
            <a:r>
              <a:rPr lang="en-US" altLang="en-US" sz="3600" dirty="0"/>
              <a:t>that the highest value was the </a:t>
            </a:r>
            <a:r>
              <a:rPr lang="en-US" altLang="en-US" sz="3600" dirty="0" smtClean="0"/>
              <a:t>nation</a:t>
            </a:r>
            <a:r>
              <a:rPr lang="en-US" altLang="en-US" sz="3600" dirty="0"/>
              <a:t>.  They believed that their </a:t>
            </a:r>
            <a:r>
              <a:rPr lang="en-US" altLang="en-US" sz="3600" dirty="0" smtClean="0"/>
              <a:t>nation was </a:t>
            </a:r>
            <a:r>
              <a:rPr lang="en-US" altLang="en-US" sz="3600" dirty="0"/>
              <a:t>superior to other nations.  </a:t>
            </a:r>
            <a:r>
              <a:rPr lang="en-US" altLang="en-US" sz="3600" dirty="0" smtClean="0"/>
              <a:t>Fascists were </a:t>
            </a:r>
            <a:r>
              <a:rPr lang="en-US" altLang="en-US" sz="3600" dirty="0"/>
              <a:t>also strongly opposed </a:t>
            </a:r>
            <a:r>
              <a:rPr lang="en-US" altLang="en-US" sz="3600" dirty="0" smtClean="0"/>
              <a:t>to Communism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4341" name="Picture 5" descr="hitler-pretor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939"/>
            <a:ext cx="27622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2400" y="3752188"/>
            <a:ext cx="7448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Fascists believed that a single </a:t>
            </a:r>
          </a:p>
          <a:p>
            <a:pPr algn="ctr"/>
            <a:r>
              <a:rPr lang="en-US" altLang="en-US" sz="3600" dirty="0"/>
              <a:t>all-powerful leader, like Mussolini</a:t>
            </a:r>
          </a:p>
          <a:p>
            <a:pPr algn="ctr"/>
            <a:r>
              <a:rPr lang="en-US" altLang="en-US" sz="3600" dirty="0"/>
              <a:t>or Hitler, could best represent</a:t>
            </a:r>
          </a:p>
          <a:p>
            <a:pPr algn="ctr"/>
            <a:r>
              <a:rPr lang="en-US" altLang="en-US" sz="3600" dirty="0"/>
              <a:t>the national will and lead the nation.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5367" name="Picture 7" descr="nazi%20soldier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26" y="23191"/>
            <a:ext cx="5638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009" y="3706550"/>
            <a:ext cx="7931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Fascists used violence to defeat their</a:t>
            </a:r>
          </a:p>
          <a:p>
            <a:pPr algn="ctr"/>
            <a:r>
              <a:rPr lang="en-US" altLang="en-US" sz="3600" dirty="0"/>
              <a:t>political enemies.  They believed war</a:t>
            </a:r>
          </a:p>
          <a:p>
            <a:pPr algn="ctr"/>
            <a:r>
              <a:rPr lang="en-US" altLang="en-US" sz="3600" dirty="0"/>
              <a:t>was necessary for national expansion.</a:t>
            </a:r>
          </a:p>
          <a:p>
            <a:pPr algn="ctr"/>
            <a:r>
              <a:rPr lang="en-US" altLang="en-US" sz="3600" dirty="0"/>
              <a:t>Fascists glorified war.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for Reflection: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Describe life in the United States after the first World War?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What were the causes of the Great Depression?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did the Great Depression affect people?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Define Fascism.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 did Fascism become increasingly popular during the Great Depression?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4101" name="Picture 5" descr="Europe-before_afterW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60674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7162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After World War I, the former </a:t>
            </a:r>
            <a:r>
              <a:rPr lang="en-US" altLang="en-US" sz="3600" dirty="0" smtClean="0"/>
              <a:t>imperial governments </a:t>
            </a:r>
            <a:r>
              <a:rPr lang="en-US" altLang="en-US" sz="3600" dirty="0"/>
              <a:t>of </a:t>
            </a:r>
            <a:r>
              <a:rPr lang="en-US" altLang="en-US" sz="3600" dirty="0" smtClean="0"/>
              <a:t>Germany</a:t>
            </a:r>
            <a:r>
              <a:rPr lang="en-US" altLang="en-US" sz="3600" dirty="0"/>
              <a:t>, Russia</a:t>
            </a:r>
            <a:r>
              <a:rPr lang="en-US" altLang="en-US" sz="3600" dirty="0" smtClean="0"/>
              <a:t>, Austria-Hungary</a:t>
            </a:r>
            <a:r>
              <a:rPr lang="en-US" altLang="en-US" sz="3600" dirty="0"/>
              <a:t>, and Ottoman </a:t>
            </a:r>
            <a:r>
              <a:rPr lang="en-US" altLang="en-US" sz="3600" dirty="0" smtClean="0"/>
              <a:t>Turkey were </a:t>
            </a:r>
            <a:r>
              <a:rPr lang="en-US" altLang="en-US" sz="3600" dirty="0"/>
              <a:t>gone.  New states also emerged.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5125" name="Picture 5" descr="b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" y="9939"/>
            <a:ext cx="5105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3581400"/>
            <a:ext cx="7391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In Europe, the first years after the </a:t>
            </a:r>
            <a:r>
              <a:rPr lang="en-US" altLang="en-US" sz="3600" dirty="0" smtClean="0"/>
              <a:t>war were </a:t>
            </a:r>
            <a:r>
              <a:rPr lang="en-US" altLang="en-US" sz="3600" dirty="0"/>
              <a:t>not easy.  Farms, cities, and </a:t>
            </a:r>
            <a:r>
              <a:rPr lang="en-US" altLang="en-US" sz="3600" dirty="0" smtClean="0"/>
              <a:t>railroad lines </a:t>
            </a:r>
            <a:r>
              <a:rPr lang="en-US" altLang="en-US" sz="3600" dirty="0"/>
              <a:t>had been destroyed.  </a:t>
            </a:r>
            <a:r>
              <a:rPr lang="en-US" altLang="en-US" sz="3600" dirty="0" smtClean="0"/>
              <a:t>Europeans had </a:t>
            </a:r>
            <a:r>
              <a:rPr lang="en-US" altLang="en-US" sz="3600" dirty="0"/>
              <a:t>to rebuild and recover from the war.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6149" name="Picture 5" descr="1923f42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6700" y="3352800"/>
            <a:ext cx="70485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Unlike Europe, the United States </a:t>
            </a:r>
            <a:r>
              <a:rPr lang="en-US" altLang="en-US" sz="3600" dirty="0" smtClean="0"/>
              <a:t>emerged from </a:t>
            </a:r>
            <a:r>
              <a:rPr lang="en-US" altLang="en-US" sz="3600" dirty="0"/>
              <a:t>the war as the world’s </a:t>
            </a:r>
            <a:r>
              <a:rPr lang="en-US" altLang="en-US" sz="3600" dirty="0" smtClean="0"/>
              <a:t>greatest economic </a:t>
            </a:r>
            <a:r>
              <a:rPr lang="en-US" altLang="en-US" sz="3600" dirty="0"/>
              <a:t>power.  American </a:t>
            </a:r>
            <a:r>
              <a:rPr lang="en-US" altLang="en-US" sz="3600" dirty="0" smtClean="0"/>
              <a:t>prosperity eventually </a:t>
            </a:r>
            <a:r>
              <a:rPr lang="en-US" altLang="en-US" sz="3600" dirty="0"/>
              <a:t>spread to Europe and the rest</a:t>
            </a:r>
          </a:p>
          <a:p>
            <a:pPr algn="ctr"/>
            <a:r>
              <a:rPr lang="en-US" altLang="en-US" sz="3600" dirty="0"/>
              <a:t>of the world.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7173" name="Picture 5" descr="suffragis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" y="-16565"/>
            <a:ext cx="324347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76600" y="13252"/>
            <a:ext cx="3962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The 1920s also </a:t>
            </a:r>
            <a:r>
              <a:rPr lang="en-US" altLang="en-US" sz="3600" dirty="0" smtClean="0"/>
              <a:t>saw the </a:t>
            </a:r>
            <a:r>
              <a:rPr lang="en-US" altLang="en-US" sz="3600" dirty="0"/>
              <a:t>expression </a:t>
            </a:r>
            <a:r>
              <a:rPr lang="en-US" altLang="en-US" sz="3600" dirty="0" smtClean="0"/>
              <a:t>of new </a:t>
            </a:r>
            <a:r>
              <a:rPr lang="en-US" altLang="en-US" sz="3600" dirty="0"/>
              <a:t>values.  </a:t>
            </a:r>
            <a:r>
              <a:rPr lang="en-US" altLang="en-US" sz="3600" dirty="0" smtClean="0"/>
              <a:t>Women in </a:t>
            </a:r>
            <a:r>
              <a:rPr lang="en-US" altLang="en-US" sz="3600" dirty="0"/>
              <a:t>the United States</a:t>
            </a:r>
            <a:r>
              <a:rPr lang="en-US" altLang="en-US" sz="3600" dirty="0" smtClean="0"/>
              <a:t>, Great </a:t>
            </a:r>
            <a:r>
              <a:rPr lang="en-US" altLang="en-US" sz="3600" dirty="0"/>
              <a:t>Britain, </a:t>
            </a:r>
            <a:r>
              <a:rPr lang="en-US" altLang="en-US" sz="3600" dirty="0" smtClean="0"/>
              <a:t>and many </a:t>
            </a:r>
            <a:r>
              <a:rPr lang="en-US" altLang="en-US" sz="3600" dirty="0"/>
              <a:t>other countries</a:t>
            </a:r>
          </a:p>
          <a:p>
            <a:pPr algn="ctr"/>
            <a:r>
              <a:rPr lang="en-US" altLang="en-US" sz="3600" dirty="0"/>
              <a:t>gained the right </a:t>
            </a:r>
            <a:r>
              <a:rPr lang="en-US" altLang="en-US" sz="3600" dirty="0" smtClean="0"/>
              <a:t>to vote </a:t>
            </a:r>
            <a:r>
              <a:rPr lang="en-US" altLang="en-US" sz="3600" dirty="0"/>
              <a:t>and enjoyed</a:t>
            </a:r>
          </a:p>
          <a:p>
            <a:pPr algn="ctr"/>
            <a:r>
              <a:rPr lang="en-US" altLang="en-US" sz="3600" dirty="0"/>
              <a:t>greater freedom</a:t>
            </a:r>
          </a:p>
          <a:p>
            <a:pPr algn="ctr"/>
            <a:r>
              <a:rPr lang="en-US" altLang="en-US" sz="3600" dirty="0"/>
              <a:t>than ever before.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8197" name="Picture 5" descr="depression_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67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7086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In 1929, a stock market crash in </a:t>
            </a:r>
            <a:r>
              <a:rPr lang="en-US" altLang="en-US" sz="3600" dirty="0" smtClean="0"/>
              <a:t>New York </a:t>
            </a:r>
            <a:r>
              <a:rPr lang="en-US" altLang="en-US" sz="3600" dirty="0"/>
              <a:t>started a chain reaction that </a:t>
            </a:r>
            <a:r>
              <a:rPr lang="en-US" altLang="en-US" sz="3600" dirty="0" smtClean="0"/>
              <a:t>sent the </a:t>
            </a:r>
            <a:r>
              <a:rPr lang="en-US" altLang="en-US" sz="3600" dirty="0"/>
              <a:t>American economy into a </a:t>
            </a:r>
            <a:r>
              <a:rPr lang="en-US" altLang="en-US" sz="3600" dirty="0" smtClean="0"/>
              <a:t> depression</a:t>
            </a:r>
            <a:r>
              <a:rPr lang="en-US" altLang="en-US" sz="3600" dirty="0"/>
              <a:t>.  It was so severe that it </a:t>
            </a:r>
            <a:r>
              <a:rPr lang="en-US" altLang="en-US" sz="3600" dirty="0" smtClean="0"/>
              <a:t>was called </a:t>
            </a:r>
            <a:r>
              <a:rPr lang="en-US" altLang="en-US" sz="3600" dirty="0"/>
              <a:t>the Great Depression.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C: Credit Expands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5119" y="1905000"/>
            <a:ext cx="3478213" cy="3352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People bought goods they couldn't afford on credit</a:t>
            </a:r>
          </a:p>
        </p:txBody>
      </p:sp>
      <p:pic>
        <p:nvPicPr>
          <p:cNvPr id="8196" name="Picture 4" descr="j023718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905000"/>
            <a:ext cx="4441825" cy="3721100"/>
          </a:xfrm>
          <a:noFill/>
        </p:spPr>
      </p:pic>
      <p:sp>
        <p:nvSpPr>
          <p:cNvPr id="8197" name="PubOvalCallout"/>
          <p:cNvSpPr>
            <a:spLocks noEditPoints="1" noChangeArrowheads="1"/>
          </p:cNvSpPr>
          <p:nvPr/>
        </p:nvSpPr>
        <p:spPr bwMode="auto">
          <a:xfrm>
            <a:off x="228600" y="3962400"/>
            <a:ext cx="3581400" cy="2590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What will happen if people suddenly lose their jobs after paying for things on credit?</a:t>
            </a:r>
          </a:p>
        </p:txBody>
      </p:sp>
      <p:sp>
        <p:nvSpPr>
          <p:cNvPr id="8198" name="Rectangle 9"/>
          <p:cNvSpPr>
            <a:spLocks noGrp="1" noChangeArrowheads="1"/>
          </p:cNvSpPr>
          <p:nvPr>
            <p:ph sz="quarter" idx="4294967295"/>
          </p:nvPr>
        </p:nvSpPr>
        <p:spPr>
          <a:xfrm>
            <a:off x="4903788" y="4551363"/>
            <a:ext cx="3478212" cy="1620837"/>
          </a:xfrm>
        </p:spPr>
        <p:txBody>
          <a:bodyPr/>
          <a:lstStyle/>
          <a:p>
            <a:pPr eaLnBrk="1" hangingPunct="1"/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1889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R. Reparations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754563"/>
          </a:xfrm>
        </p:spPr>
        <p:txBody>
          <a:bodyPr>
            <a:no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54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5400" dirty="0" smtClean="0">
                <a:solidFill>
                  <a:srgbClr val="FF0000"/>
                </a:solidFill>
              </a:rPr>
              <a:t>German Industry gone after WWI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Why would this destroy the German Economy?</a:t>
            </a:r>
          </a:p>
          <a:p>
            <a:pPr eaLnBrk="1" hangingPunct="1"/>
            <a:endParaRPr lang="en-US" altLang="en-US" sz="2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Where will Europe buy products if they can’t buy them from Germany?</a:t>
            </a:r>
          </a:p>
        </p:txBody>
      </p:sp>
    </p:spTree>
    <p:extLst>
      <p:ext uri="{BB962C8B-B14F-4D97-AF65-F5344CB8AC3E}">
        <p14:creationId xmlns:p14="http://schemas.microsoft.com/office/powerpoint/2010/main" val="2897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A. American Industry too Dominant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76400"/>
            <a:ext cx="4621213" cy="3352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solidFill>
                  <a:srgbClr val="FF0000"/>
                </a:solidFill>
              </a:rPr>
              <a:t>Europe too </a:t>
            </a:r>
            <a:r>
              <a:rPr lang="en-US" altLang="en-US" sz="3200" dirty="0" err="1" smtClean="0">
                <a:solidFill>
                  <a:srgbClr val="FF0000"/>
                </a:solidFill>
              </a:rPr>
              <a:t>dependant</a:t>
            </a:r>
            <a:r>
              <a:rPr lang="en-US" altLang="en-US" sz="3200" dirty="0" smtClean="0">
                <a:solidFill>
                  <a:srgbClr val="FF0000"/>
                </a:solidFill>
              </a:rPr>
              <a:t> on the U.S.</a:t>
            </a:r>
          </a:p>
        </p:txBody>
      </p:sp>
      <p:sp>
        <p:nvSpPr>
          <p:cNvPr id="10244" name="PubOvalCallout"/>
          <p:cNvSpPr>
            <a:spLocks noEditPoints="1" noChangeArrowheads="1"/>
          </p:cNvSpPr>
          <p:nvPr/>
        </p:nvSpPr>
        <p:spPr bwMode="auto">
          <a:xfrm>
            <a:off x="0" y="2819400"/>
            <a:ext cx="5486400" cy="3429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What will happen to </a:t>
            </a:r>
            <a:r>
              <a:rPr lang="en-US" altLang="en-US" sz="3200" b="1" dirty="0"/>
              <a:t>Europe</a:t>
            </a:r>
            <a:r>
              <a:rPr lang="en-US" altLang="en-US" sz="2800" b="1" dirty="0"/>
              <a:t> if the American Economy falls apart?</a:t>
            </a:r>
          </a:p>
        </p:txBody>
      </p:sp>
      <p:pic>
        <p:nvPicPr>
          <p:cNvPr id="10245" name="Picture 5" descr="j0285360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828800"/>
            <a:ext cx="3522663" cy="4343400"/>
          </a:xfrm>
          <a:noFill/>
        </p:spPr>
      </p:pic>
    </p:spTree>
    <p:extLst>
      <p:ext uri="{BB962C8B-B14F-4D97-AF65-F5344CB8AC3E}">
        <p14:creationId xmlns:p14="http://schemas.microsoft.com/office/powerpoint/2010/main" val="12983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598</Words>
  <Application>Microsoft Office PowerPoint</Application>
  <PresentationFormat>On-screen Show (4:3)</PresentationFormat>
  <Paragraphs>94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Prosperity, Depression, and the Rise of Fascism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C: Credit Expands</vt:lpstr>
      <vt:lpstr>R. Reparations</vt:lpstr>
      <vt:lpstr>A. American Industry too Dominant</vt:lpstr>
      <vt:lpstr>S. Stock Market Crash-  Oct. 29,1929</vt:lpstr>
      <vt:lpstr>H: High Protective Tariff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for Reflection:</vt:lpstr>
    </vt:vector>
  </TitlesOfParts>
  <Company>White Plains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Prosperity and Depression</dc:title>
  <dc:creator>Veronica Oliver</dc:creator>
  <cp:lastModifiedBy>VERONICA OLIVER</cp:lastModifiedBy>
  <cp:revision>8</cp:revision>
  <dcterms:created xsi:type="dcterms:W3CDTF">2007-01-08T12:30:27Z</dcterms:created>
  <dcterms:modified xsi:type="dcterms:W3CDTF">2015-03-31T16:44:49Z</dcterms:modified>
</cp:coreProperties>
</file>