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6B3FB-A5AC-4922-B06C-69D5C5EA267B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130D8-9D0E-4440-B638-5298C4134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36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8AC816-C633-4A1D-B9B2-7F7B13FB116E}" type="slidenum">
              <a:rPr lang="en-US" altLang="en-US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751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D6AB9-A467-4260-9E90-292D6C505743}" type="slidenum">
              <a:rPr lang="en-US" altLang="en-US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069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B23372-A971-4BF7-BDB8-462ED6F9A79A}" type="slidenum">
              <a:rPr lang="en-US" altLang="en-US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633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33C3AD-85FC-4179-94D1-6360B4BD5E8E}" type="slidenum">
              <a:rPr lang="en-US" altLang="en-US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954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DE9DF4-8236-4E6A-BB5E-666691A61176}" type="slidenum">
              <a:rPr lang="en-US" altLang="en-US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660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12B35-137B-49C9-9031-AC4F3931B2A4}" type="slidenum">
              <a:rPr lang="en-US" altLang="en-US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17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184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07991E-E26D-4B9F-B232-CBA033916749}" type="slidenum">
              <a:rPr lang="en-US" altLang="en-US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705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87BF5-45A7-4E8C-9062-0280A909B813}" type="slidenum">
              <a:rPr lang="en-US" altLang="en-US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(Mughals didn’t need to because they could easily defeat their Asian rivals).</a:t>
            </a:r>
          </a:p>
        </p:txBody>
      </p:sp>
    </p:spTree>
    <p:extLst>
      <p:ext uri="{BB962C8B-B14F-4D97-AF65-F5344CB8AC3E}">
        <p14:creationId xmlns:p14="http://schemas.microsoft.com/office/powerpoint/2010/main" val="263703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DF9F9D1C-F52D-41D0-8D2C-D346BB237251}" type="datetimeFigureOut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1/14/2015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4A9AD23-476E-403C-9567-ABB55C29072A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1212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9D1C-F52D-41D0-8D2C-D346BB237251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1/14/2015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AD23-476E-403C-9567-ABB55C29072A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11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9D1C-F52D-41D0-8D2C-D346BB237251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1/14/2015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AD23-476E-403C-9567-ABB55C29072A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64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73075"/>
            <a:ext cx="1087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828800"/>
            <a:ext cx="5334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828800"/>
            <a:ext cx="5334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1200" y="6248400"/>
            <a:ext cx="2743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18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E6BAB24-A3ED-4991-A35E-719354C1D739}" type="slidenum">
              <a:rPr lang="en-US" altLang="en-US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alt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67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EBF0B934-A668-47A8-BFCD-6657A7F44187}" type="slidenum">
              <a:rPr lang="en-US" altLang="en-US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alt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3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9D1C-F52D-41D0-8D2C-D346BB237251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1/14/2015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AD23-476E-403C-9567-ABB55C29072A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7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9D1C-F52D-41D0-8D2C-D346BB237251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1/14/2015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AD23-476E-403C-9567-ABB55C29072A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255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9D1C-F52D-41D0-8D2C-D346BB237251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1/14/2015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AD23-476E-403C-9567-ABB55C29072A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8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9D1C-F52D-41D0-8D2C-D346BB237251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1/14/2015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AD23-476E-403C-9567-ABB55C29072A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011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9D1C-F52D-41D0-8D2C-D346BB237251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1/14/2015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AD23-476E-403C-9567-ABB55C29072A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70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9D1C-F52D-41D0-8D2C-D346BB237251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1/14/2015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AD23-476E-403C-9567-ABB55C29072A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3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9D1C-F52D-41D0-8D2C-D346BB237251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1/14/2015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AD23-476E-403C-9567-ABB55C29072A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45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9D1C-F52D-41D0-8D2C-D346BB237251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1/14/2015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AD23-476E-403C-9567-ABB55C29072A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40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DF9F9D1C-F52D-41D0-8D2C-D346BB237251}" type="datetimeFigureOut">
              <a:rPr lang="en-US" smtClean="0">
                <a:solidFill>
                  <a:srgbClr val="46464A">
                    <a:lumMod val="20000"/>
                    <a:lumOff val="80000"/>
                  </a:srgbClr>
                </a:solidFill>
              </a:rPr>
              <a:pPr/>
              <a:t>1/14/2015</a:t>
            </a:fld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>
              <a:solidFill>
                <a:srgbClr val="46464A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4A9AD23-476E-403C-9567-ABB55C29072A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9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56" y="924723"/>
            <a:ext cx="11098924" cy="505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57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979" y="0"/>
            <a:ext cx="9165021" cy="68941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1021" y="819835"/>
            <a:ext cx="3048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0000"/>
                </a:solidFill>
              </a:rPr>
              <a:t>15th Century - Build navy to ward off Europeans, gain control of Mediterranean (Significance?)</a:t>
            </a:r>
            <a:endParaRPr lang="en-US" alt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46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282" y="0"/>
            <a:ext cx="9229069" cy="688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15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897" y="0"/>
            <a:ext cx="8991600" cy="678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90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692640" cy="1325562"/>
          </a:xfrm>
        </p:spPr>
        <p:txBody>
          <a:bodyPr/>
          <a:lstStyle/>
          <a:p>
            <a:r>
              <a:rPr lang="en-US" altLang="en-US" dirty="0"/>
              <a:t>400 Years of Decline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1890" y="1828800"/>
            <a:ext cx="9715342" cy="4887310"/>
          </a:xfrm>
        </p:spPr>
        <p:txBody>
          <a:bodyPr>
            <a:normAutofit/>
          </a:bodyPr>
          <a:lstStyle/>
          <a:p>
            <a:r>
              <a:rPr lang="en-US" altLang="en-US" sz="5400" dirty="0"/>
              <a:t>Military victories bring about decline, how?</a:t>
            </a:r>
          </a:p>
          <a:p>
            <a:r>
              <a:rPr lang="en-US" altLang="en-US" sz="5400" dirty="0"/>
              <a:t>Had to constantly guard gains</a:t>
            </a:r>
          </a:p>
        </p:txBody>
      </p:sp>
    </p:spTree>
    <p:extLst>
      <p:ext uri="{BB962C8B-B14F-4D97-AF65-F5344CB8AC3E}">
        <p14:creationId xmlns:p14="http://schemas.microsoft.com/office/powerpoint/2010/main" val="185642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1029" descr="ottoman-17centu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450851"/>
            <a:ext cx="7086600" cy="546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6" name="Rectangle 1030"/>
          <p:cNvSpPr>
            <a:spLocks noChangeArrowheads="1"/>
          </p:cNvSpPr>
          <p:nvPr/>
        </p:nvSpPr>
        <p:spPr bwMode="auto">
          <a:xfrm>
            <a:off x="7010400" y="1128713"/>
            <a:ext cx="914400" cy="533400"/>
          </a:xfrm>
          <a:prstGeom prst="rect">
            <a:avLst/>
          </a:prstGeom>
          <a:solidFill>
            <a:schemeClr val="tx2">
              <a:alpha val="3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67" name="Rectangle 1031"/>
          <p:cNvSpPr>
            <a:spLocks noChangeArrowheads="1"/>
          </p:cNvSpPr>
          <p:nvPr/>
        </p:nvSpPr>
        <p:spPr bwMode="auto">
          <a:xfrm>
            <a:off x="4191000" y="2362200"/>
            <a:ext cx="914400" cy="533400"/>
          </a:xfrm>
          <a:prstGeom prst="rect">
            <a:avLst/>
          </a:prstGeom>
          <a:solidFill>
            <a:schemeClr val="folHlink">
              <a:alpha val="3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68" name="Rectangle 1032"/>
          <p:cNvSpPr>
            <a:spLocks noChangeArrowheads="1"/>
          </p:cNvSpPr>
          <p:nvPr/>
        </p:nvSpPr>
        <p:spPr bwMode="auto">
          <a:xfrm>
            <a:off x="5791200" y="2209800"/>
            <a:ext cx="381000" cy="381000"/>
          </a:xfrm>
          <a:prstGeom prst="rect">
            <a:avLst/>
          </a:prstGeom>
          <a:solidFill>
            <a:schemeClr val="folHlink">
              <a:alpha val="3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0969" name="Rectangle 1033"/>
          <p:cNvSpPr>
            <a:spLocks noChangeArrowheads="1"/>
          </p:cNvSpPr>
          <p:nvPr/>
        </p:nvSpPr>
        <p:spPr bwMode="auto">
          <a:xfrm>
            <a:off x="6934200" y="3124200"/>
            <a:ext cx="1066800" cy="1828800"/>
          </a:xfrm>
          <a:prstGeom prst="rect">
            <a:avLst/>
          </a:prstGeom>
          <a:solidFill>
            <a:schemeClr val="folHlink">
              <a:alpha val="3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4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/>
              <a:t>400 Years of Decline</a:t>
            </a:r>
          </a:p>
        </p:txBody>
      </p:sp>
      <p:sp>
        <p:nvSpPr>
          <p:cNvPr id="430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en-US" sz="3600" dirty="0"/>
              <a:t>Conservative Islam focused on tradition, spirituality</a:t>
            </a:r>
          </a:p>
          <a:p>
            <a:r>
              <a:rPr lang="en-US" altLang="en-US" sz="3600" dirty="0"/>
              <a:t>Turks did not have the resources, forethought to modernize army</a:t>
            </a:r>
          </a:p>
          <a:p>
            <a:r>
              <a:rPr lang="en-US" altLang="en-US" sz="3600" dirty="0"/>
              <a:t>Trade imbalance</a:t>
            </a:r>
          </a:p>
          <a:p>
            <a:r>
              <a:rPr lang="en-US" altLang="en-US" sz="3600" dirty="0"/>
              <a:t>Middle class heavily taxed (why relevant?)</a:t>
            </a:r>
          </a:p>
          <a:p>
            <a:r>
              <a:rPr lang="en-US" altLang="en-US" sz="3600" dirty="0"/>
              <a:t>Numerous ineffective leaders</a:t>
            </a:r>
          </a:p>
        </p:txBody>
      </p:sp>
    </p:spTree>
    <p:extLst>
      <p:ext uri="{BB962C8B-B14F-4D97-AF65-F5344CB8AC3E}">
        <p14:creationId xmlns:p14="http://schemas.microsoft.com/office/powerpoint/2010/main" val="35128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430" y="1"/>
            <a:ext cx="10050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85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692640" cy="1325562"/>
          </a:xfrm>
        </p:spPr>
        <p:txBody>
          <a:bodyPr/>
          <a:lstStyle/>
          <a:p>
            <a:r>
              <a:rPr lang="en-US" altLang="en-US" dirty="0"/>
              <a:t>Rise of Mughal India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11051628" cy="4840014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Rise of power swift, easily conquered and controlled Northern India. (map)</a:t>
            </a:r>
          </a:p>
          <a:p>
            <a:r>
              <a:rPr lang="en-US" altLang="en-US" sz="3200" dirty="0"/>
              <a:t>Akbar solidified power, made social changes</a:t>
            </a:r>
          </a:p>
          <a:p>
            <a:pPr lvl="1"/>
            <a:r>
              <a:rPr lang="en-US" altLang="en-US" sz="2800" dirty="0"/>
              <a:t>Created a new religion with elements of Hinduism and Islam - unsuccessful</a:t>
            </a:r>
          </a:p>
          <a:p>
            <a:pPr lvl="1"/>
            <a:r>
              <a:rPr lang="en-US" altLang="en-US" sz="2800" dirty="0"/>
              <a:t>Eliminated </a:t>
            </a:r>
            <a:r>
              <a:rPr lang="en-US" altLang="en-US" sz="2800" dirty="0" err="1"/>
              <a:t>jizya</a:t>
            </a:r>
            <a:r>
              <a:rPr lang="en-US" altLang="en-US" sz="2800" dirty="0"/>
              <a:t> tax on Hindus</a:t>
            </a:r>
          </a:p>
          <a:p>
            <a:pPr lvl="1"/>
            <a:r>
              <a:rPr lang="en-US" altLang="en-US" sz="2800" dirty="0"/>
              <a:t>Allowed Hindus to build temples again</a:t>
            </a:r>
          </a:p>
          <a:p>
            <a:pPr lvl="1"/>
            <a:r>
              <a:rPr lang="en-US" altLang="en-US" sz="2800" dirty="0"/>
              <a:t>Promoted Hindus in the gov’t</a:t>
            </a:r>
          </a:p>
          <a:p>
            <a:pPr lvl="1"/>
            <a:r>
              <a:rPr lang="en-US" altLang="en-US" sz="2800" dirty="0"/>
              <a:t>Outlawed Sati, discouraged child marriage</a:t>
            </a:r>
          </a:p>
          <a:p>
            <a:pPr lvl="1"/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38413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Mughal Military Power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Massive armies, cavalry, artillery, no navy</a:t>
            </a:r>
          </a:p>
          <a:p>
            <a:r>
              <a:rPr lang="en-US" altLang="en-US"/>
              <a:t>Firearms purchased from Europeans, limited local production</a:t>
            </a:r>
          </a:p>
          <a:p>
            <a:r>
              <a:rPr lang="en-US" altLang="en-US"/>
              <a:t>Troops poorly trained – conscripted from poor</a:t>
            </a:r>
          </a:p>
        </p:txBody>
      </p:sp>
    </p:spTree>
    <p:extLst>
      <p:ext uri="{BB962C8B-B14F-4D97-AF65-F5344CB8AC3E}">
        <p14:creationId xmlns:p14="http://schemas.microsoft.com/office/powerpoint/2010/main" val="2280391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Mughal Decline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65537" y="1711326"/>
            <a:ext cx="3728545" cy="4248040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Public works (including the </a:t>
            </a:r>
            <a:r>
              <a:rPr lang="en-US" altLang="en-US" sz="4000" dirty="0" err="1"/>
              <a:t>Taj</a:t>
            </a:r>
            <a:r>
              <a:rPr lang="en-US" altLang="en-US" sz="4000" dirty="0"/>
              <a:t> </a:t>
            </a:r>
            <a:r>
              <a:rPr lang="en-US" altLang="en-US" sz="4000" dirty="0" err="1"/>
              <a:t>Mahal</a:t>
            </a:r>
            <a:r>
              <a:rPr lang="en-US" altLang="en-US" sz="4000" dirty="0"/>
              <a:t>) drain budgets</a:t>
            </a:r>
          </a:p>
        </p:txBody>
      </p:sp>
      <p:pic>
        <p:nvPicPr>
          <p:cNvPr id="8201" name="Picture 9" descr="Taj Mah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0125" y="1924051"/>
            <a:ext cx="5348288" cy="3325813"/>
          </a:xfrm>
        </p:spPr>
      </p:pic>
    </p:spTree>
    <p:extLst>
      <p:ext uri="{BB962C8B-B14F-4D97-AF65-F5344CB8AC3E}">
        <p14:creationId xmlns:p14="http://schemas.microsoft.com/office/powerpoint/2010/main" val="3625796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592" y="160809"/>
            <a:ext cx="9692640" cy="1325562"/>
          </a:xfrm>
        </p:spPr>
        <p:txBody>
          <a:bodyPr>
            <a:normAutofit/>
          </a:bodyPr>
          <a:lstStyle/>
          <a:p>
            <a:r>
              <a:rPr lang="en-US" altLang="en-US" sz="6000" b="1" dirty="0"/>
              <a:t>Gunpowder Empires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4800" dirty="0"/>
              <a:t>What is a “gunpowder empire”?</a:t>
            </a:r>
          </a:p>
          <a:p>
            <a:pPr lvl="1"/>
            <a:r>
              <a:rPr lang="en-US" altLang="en-US" sz="4400" dirty="0"/>
              <a:t>An empire formed by outside conquerors who unified regions largely based on the mastery of firearms.   </a:t>
            </a:r>
          </a:p>
        </p:txBody>
      </p:sp>
    </p:spTree>
    <p:extLst>
      <p:ext uri="{BB962C8B-B14F-4D97-AF65-F5344CB8AC3E}">
        <p14:creationId xmlns:p14="http://schemas.microsoft.com/office/powerpoint/2010/main" val="18472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Mughal Decline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9407" y="1616075"/>
            <a:ext cx="6351752" cy="455087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4000" dirty="0">
                <a:latin typeface="ヒラギノ角ゴ Pro W3" pitchFamily="64" charset="-128"/>
              </a:rPr>
              <a:t>Wars</a:t>
            </a:r>
            <a:r>
              <a:rPr lang="en-US" altLang="en-US" sz="4000" dirty="0"/>
              <a:t> to conquer Southern India depleted reserves, distracted emperor from internal problems (uprisings and revolts), and incursions from Persian and Afghan warriors bands</a:t>
            </a:r>
          </a:p>
        </p:txBody>
      </p:sp>
      <p:pic>
        <p:nvPicPr>
          <p:cNvPr id="25612" name="Picture 12" descr="Taj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0988" y="1919288"/>
            <a:ext cx="3275012" cy="3810000"/>
          </a:xfrm>
        </p:spPr>
      </p:pic>
    </p:spTree>
    <p:extLst>
      <p:ext uri="{BB962C8B-B14F-4D97-AF65-F5344CB8AC3E}">
        <p14:creationId xmlns:p14="http://schemas.microsoft.com/office/powerpoint/2010/main" val="317410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692640" cy="1325562"/>
          </a:xfrm>
        </p:spPr>
        <p:txBody>
          <a:bodyPr/>
          <a:lstStyle/>
          <a:p>
            <a:r>
              <a:rPr lang="en-US" altLang="en-US" dirty="0"/>
              <a:t>Mughal Decline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186" y="1385995"/>
            <a:ext cx="7633139" cy="51882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Repressive tax system, with few benefits seen by poor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Extensive bureaucracy allowed large scale corruption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Later emperors refused to integrate Hindus into the gov’t (80% of population)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Military technology unable to match European development – modernization plan – Why? </a:t>
            </a:r>
          </a:p>
        </p:txBody>
      </p:sp>
      <p:pic>
        <p:nvPicPr>
          <p:cNvPr id="1028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1905000"/>
            <a:ext cx="244316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521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20" y="0"/>
            <a:ext cx="90865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00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963807" cy="697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3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717" y="365760"/>
            <a:ext cx="10972800" cy="1463040"/>
          </a:xfrm>
        </p:spPr>
        <p:txBody>
          <a:bodyPr>
            <a:noAutofit/>
          </a:bodyPr>
          <a:lstStyle/>
          <a:p>
            <a:r>
              <a:rPr lang="en-US" altLang="en-US" b="1" dirty="0"/>
              <a:t>What were the effects of the trade and spread of gunpowder and firearms?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dirty="0"/>
              <a:t>Growth of large empires</a:t>
            </a:r>
          </a:p>
          <a:p>
            <a:pPr>
              <a:lnSpc>
                <a:spcPct val="90000"/>
              </a:lnSpc>
            </a:pPr>
            <a:r>
              <a:rPr lang="en-US" altLang="en-US" sz="3600" dirty="0"/>
              <a:t>Made existing castles obsolete</a:t>
            </a:r>
          </a:p>
          <a:p>
            <a:pPr>
              <a:lnSpc>
                <a:spcPct val="90000"/>
              </a:lnSpc>
            </a:pPr>
            <a:r>
              <a:rPr lang="en-US" altLang="en-US" sz="3600" dirty="0"/>
              <a:t>Use of horses and cavalry in battle became less important</a:t>
            </a:r>
          </a:p>
          <a:p>
            <a:pPr>
              <a:lnSpc>
                <a:spcPct val="90000"/>
              </a:lnSpc>
            </a:pPr>
            <a:r>
              <a:rPr lang="en-US" altLang="en-US" sz="3600" dirty="0"/>
              <a:t>Armies became much larger</a:t>
            </a:r>
          </a:p>
          <a:p>
            <a:pPr>
              <a:lnSpc>
                <a:spcPct val="90000"/>
              </a:lnSpc>
            </a:pPr>
            <a:r>
              <a:rPr lang="en-US" altLang="en-US" sz="3600" dirty="0"/>
              <a:t>Power of aristocracy declined</a:t>
            </a:r>
          </a:p>
          <a:p>
            <a:pPr>
              <a:lnSpc>
                <a:spcPct val="90000"/>
              </a:lnSpc>
            </a:pPr>
            <a:r>
              <a:rPr lang="en-US" altLang="en-US" sz="3600" dirty="0"/>
              <a:t>War casualties (soldiers &amp; civilians) much higher</a:t>
            </a:r>
          </a:p>
          <a:p>
            <a:pPr>
              <a:lnSpc>
                <a:spcPct val="90000"/>
              </a:lnSpc>
            </a:pP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854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Growth of large empires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Firearms and similar weapons were expensive. and complex.  Only wealthy states could afford them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The trade in these weapons became a monopoly of centralized states.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These states used their advanced weapons and power to take over surrounding states.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Many of these states are referred to as “gunpowder empires”.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7330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434" y="0"/>
            <a:ext cx="9334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91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966" y="0"/>
            <a:ext cx="10336268" cy="674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4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06" y="0"/>
            <a:ext cx="988798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90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587" y="0"/>
            <a:ext cx="913041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52276"/>
            <a:ext cx="30615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dirty="0">
                <a:solidFill>
                  <a:srgbClr val="000000"/>
                </a:solidFill>
              </a:rPr>
              <a:t>Void left by Mongols taken up by Ottomans</a:t>
            </a:r>
          </a:p>
          <a:p>
            <a:endParaRPr lang="en-US" altLang="en-US" sz="4000" dirty="0">
              <a:solidFill>
                <a:srgbClr val="000000"/>
              </a:solidFill>
            </a:endParaRPr>
          </a:p>
          <a:p>
            <a:endParaRPr lang="en-US" altLang="en-US" sz="4000" dirty="0">
              <a:solidFill>
                <a:srgbClr val="000000"/>
              </a:solidFill>
            </a:endParaRPr>
          </a:p>
          <a:p>
            <a:r>
              <a:rPr lang="en-US" altLang="en-US" sz="4000" dirty="0">
                <a:solidFill>
                  <a:srgbClr val="000000"/>
                </a:solidFill>
              </a:rPr>
              <a:t>Cavalry, </a:t>
            </a:r>
            <a:r>
              <a:rPr lang="en-US" altLang="en-US" sz="4000" dirty="0" err="1">
                <a:solidFill>
                  <a:srgbClr val="000000"/>
                </a:solidFill>
              </a:rPr>
              <a:t>Jannisaries</a:t>
            </a:r>
            <a:r>
              <a:rPr lang="en-US" altLang="en-US" sz="4000" dirty="0">
                <a:solidFill>
                  <a:srgbClr val="000000"/>
                </a:solidFill>
              </a:rPr>
              <a:t> dominate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25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767" y="0"/>
            <a:ext cx="9128233" cy="68436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34039"/>
            <a:ext cx="30637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0000"/>
                </a:solidFill>
              </a:rPr>
              <a:t>Adopted firearms readily – easily defeated Muslim rivals, Hungary</a:t>
            </a:r>
          </a:p>
          <a:p>
            <a:r>
              <a:rPr lang="en-US" altLang="en-US" sz="3200" dirty="0">
                <a:solidFill>
                  <a:srgbClr val="000000"/>
                </a:solidFill>
              </a:rPr>
              <a:t>Initially they had superior technology</a:t>
            </a:r>
            <a:endParaRPr lang="en-US" alt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67492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Microsoft Office PowerPoint</Application>
  <PresentationFormat>Widescreen</PresentationFormat>
  <Paragraphs>61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Schoolbook</vt:lpstr>
      <vt:lpstr>Wingdings</vt:lpstr>
      <vt:lpstr>Wingdings 2</vt:lpstr>
      <vt:lpstr>ヒラギノ角ゴ Pro W3</vt:lpstr>
      <vt:lpstr>View</vt:lpstr>
      <vt:lpstr>PowerPoint Presentation</vt:lpstr>
      <vt:lpstr>Gunpowder Empires</vt:lpstr>
      <vt:lpstr>What were the effects of the trade and spread of gunpowder and firearms?</vt:lpstr>
      <vt:lpstr>Growth of large empires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400 Years of Decline</vt:lpstr>
      <vt:lpstr>PowerPoint Presentation</vt:lpstr>
      <vt:lpstr>400 Years of Decline</vt:lpstr>
      <vt:lpstr>PowerPoint Presentation</vt:lpstr>
      <vt:lpstr>Rise of Mughal India</vt:lpstr>
      <vt:lpstr>Mughal Military Power</vt:lpstr>
      <vt:lpstr>Mughal Decline</vt:lpstr>
      <vt:lpstr>Mughal Decline</vt:lpstr>
      <vt:lpstr>Mughal Decline</vt:lpstr>
      <vt:lpstr>PowerPoint Presentation</vt:lpstr>
      <vt:lpstr>PowerPoint Presentation</vt:lpstr>
    </vt:vector>
  </TitlesOfParts>
  <Company>Cy-Fair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VERONICA OLIVER</dc:creator>
  <cp:lastModifiedBy>VERONICA OLIVER</cp:lastModifiedBy>
  <cp:revision>1</cp:revision>
  <dcterms:created xsi:type="dcterms:W3CDTF">2015-01-14T23:24:10Z</dcterms:created>
  <dcterms:modified xsi:type="dcterms:W3CDTF">2015-01-14T23:24:25Z</dcterms:modified>
</cp:coreProperties>
</file>