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71" r:id="rId3"/>
    <p:sldId id="269" r:id="rId4"/>
    <p:sldId id="270" r:id="rId5"/>
    <p:sldId id="257" r:id="rId6"/>
    <p:sldId id="263" r:id="rId7"/>
    <p:sldId id="302" r:id="rId8"/>
    <p:sldId id="304" r:id="rId9"/>
    <p:sldId id="305" r:id="rId10"/>
    <p:sldId id="306" r:id="rId11"/>
    <p:sldId id="308" r:id="rId12"/>
    <p:sldId id="309" r:id="rId13"/>
    <p:sldId id="296" r:id="rId14"/>
    <p:sldId id="297" r:id="rId15"/>
    <p:sldId id="310" r:id="rId16"/>
    <p:sldId id="311" r:id="rId17"/>
    <p:sldId id="303" r:id="rId18"/>
    <p:sldId id="266" r:id="rId19"/>
    <p:sldId id="265" r:id="rId20"/>
    <p:sldId id="268" r:id="rId21"/>
    <p:sldId id="298" r:id="rId22"/>
    <p:sldId id="295" r:id="rId23"/>
    <p:sldId id="299" r:id="rId24"/>
    <p:sldId id="300" r:id="rId25"/>
    <p:sldId id="301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5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4AA93-CF57-438E-8DED-1249BD2058B1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4D947-EF08-48E2-B33A-63D54E69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0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F9F9D1C-F52D-41D0-8D2C-D346BB237251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4A9AD23-476E-403C-9567-ABB55C2907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7202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1200" y="624840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8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6BAB24-A3ED-4991-A35E-719354C1D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4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BF0B934-A668-47A8-BFCD-6657A7F44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83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0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712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7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9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8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7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F9F9D1C-F52D-41D0-8D2C-D346BB237251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4A9AD23-476E-403C-9567-ABB55C29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2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6" y="924723"/>
            <a:ext cx="11098924" cy="50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3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223837"/>
            <a:ext cx="85725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6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19075"/>
            <a:ext cx="85629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1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49" y="0"/>
            <a:ext cx="9196552" cy="68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9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186" y="-210918"/>
            <a:ext cx="10972800" cy="1143000"/>
          </a:xfrm>
        </p:spPr>
        <p:txBody>
          <a:bodyPr/>
          <a:lstStyle/>
          <a:p>
            <a:r>
              <a:rPr lang="en-US" altLang="en-US" dirty="0"/>
              <a:t>Tokugawa </a:t>
            </a:r>
            <a:r>
              <a:rPr lang="en-US" altLang="en-US" dirty="0" err="1"/>
              <a:t>Shogunate</a:t>
            </a:r>
            <a:endParaRPr lang="en-US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1931" y="932083"/>
            <a:ext cx="7930055" cy="59259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Jesuits converted over 300,000, Japan felt must consolidate under a powerful shogun, Tokugawa </a:t>
            </a:r>
            <a:r>
              <a:rPr lang="en-US" altLang="en-US" sz="2400" dirty="0" err="1"/>
              <a:t>Ieyasu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1606 Christianity outlawed, executed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 Japanese forbidden to travel overseas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Europeans not allowed in (except Dutch)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Guns virtually banned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Agriculture flourished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Power in hands of Samurai class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Capital at Edo, now Tokyo</a:t>
            </a:r>
          </a:p>
        </p:txBody>
      </p:sp>
      <p:pic>
        <p:nvPicPr>
          <p:cNvPr id="33797" name="Picture 5" descr="Tokugaw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173" y="1192925"/>
            <a:ext cx="2814638" cy="3630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2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Under Tokugawa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/>
              <a:t>To maintain control, Daimyos had to go to Edo every other year (this meant the Tokugawa had direct control over 50% always)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Needed permission to marry or build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Class structure (4 classes)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Samurai (with Daimyo) – sword and topknot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Farmers – made food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Artisans – made stuff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Merchants – lowest, made nothing</a:t>
            </a:r>
          </a:p>
          <a:p>
            <a:pPr lvl="1"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34825" name="Picture 9" descr="samura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7814" y="1600201"/>
            <a:ext cx="312578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3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53" y="0"/>
            <a:ext cx="9191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99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1" y="0"/>
            <a:ext cx="911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96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22" y="0"/>
            <a:ext cx="905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1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39" y="0"/>
            <a:ext cx="10896930" cy="70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9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104" y="71581"/>
            <a:ext cx="5949020" cy="67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9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592" y="160809"/>
            <a:ext cx="9692640" cy="1325562"/>
          </a:xfrm>
        </p:spPr>
        <p:txBody>
          <a:bodyPr>
            <a:normAutofit/>
          </a:bodyPr>
          <a:lstStyle/>
          <a:p>
            <a:r>
              <a:rPr lang="en-US" altLang="en-US" sz="6000" b="1" dirty="0"/>
              <a:t>Gunpowder Empires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/>
              <a:t>What is a “gunpowder empire”?</a:t>
            </a:r>
          </a:p>
          <a:p>
            <a:pPr lvl="1"/>
            <a:r>
              <a:rPr lang="en-US" altLang="en-US" sz="4400" dirty="0"/>
              <a:t>An empire formed by outside conquerors who unified regions largely based on the mastery of firearms.   </a:t>
            </a:r>
          </a:p>
        </p:txBody>
      </p:sp>
    </p:spTree>
    <p:extLst>
      <p:ext uri="{BB962C8B-B14F-4D97-AF65-F5344CB8AC3E}">
        <p14:creationId xmlns:p14="http://schemas.microsoft.com/office/powerpoint/2010/main" val="32381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9" y="1"/>
            <a:ext cx="1134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50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49" y="0"/>
            <a:ext cx="908965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102349" cy="678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3200" b="1" dirty="0" smtClean="0"/>
              <a:t>Ming 1368-1644, replaced Yuan, brought peace and stability</a:t>
            </a:r>
          </a:p>
          <a:p>
            <a:pPr>
              <a:lnSpc>
                <a:spcPct val="80000"/>
              </a:lnSpc>
            </a:pPr>
            <a:r>
              <a:rPr lang="en-US" altLang="en-US" sz="3200" b="1" dirty="0" smtClean="0"/>
              <a:t>______________</a:t>
            </a:r>
          </a:p>
          <a:p>
            <a:pPr algn="ctr">
              <a:lnSpc>
                <a:spcPct val="80000"/>
              </a:lnSpc>
            </a:pPr>
            <a:r>
              <a:rPr lang="en-US" altLang="en-US" sz="3200" b="1" dirty="0" smtClean="0"/>
              <a:t>China mostly closed to foreigners</a:t>
            </a:r>
          </a:p>
          <a:p>
            <a:pPr>
              <a:lnSpc>
                <a:spcPct val="80000"/>
              </a:lnSpc>
            </a:pPr>
            <a:r>
              <a:rPr lang="en-US" altLang="en-US" sz="3200" b="1" dirty="0" smtClean="0"/>
              <a:t>______________</a:t>
            </a:r>
          </a:p>
          <a:p>
            <a:pPr algn="ctr">
              <a:lnSpc>
                <a:spcPct val="80000"/>
              </a:lnSpc>
            </a:pPr>
            <a:r>
              <a:rPr lang="en-US" altLang="en-US" sz="3200" b="1" dirty="0" smtClean="0"/>
              <a:t>Scholar-gentry and civil-service exams returned 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7335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Expansion under Qing</a:t>
            </a:r>
          </a:p>
        </p:txBody>
      </p:sp>
      <p:pic>
        <p:nvPicPr>
          <p:cNvPr id="30725" name="Picture 5" descr="Qing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1" y="1752601"/>
            <a:ext cx="4543425" cy="4487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1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855" y="-1"/>
            <a:ext cx="9291145" cy="69244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7967"/>
            <a:ext cx="2900855" cy="678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3200" dirty="0" smtClean="0"/>
              <a:t>Junks – Zheng He, to show off wealth and power of Middle Kingdom</a:t>
            </a:r>
          </a:p>
          <a:p>
            <a:pPr algn="ctr">
              <a:lnSpc>
                <a:spcPct val="80000"/>
              </a:lnSpc>
            </a:pPr>
            <a:endParaRPr lang="en-US" altLang="en-US" sz="3200" dirty="0" smtClean="0"/>
          </a:p>
          <a:p>
            <a:pPr algn="ctr">
              <a:lnSpc>
                <a:spcPct val="80000"/>
              </a:lnSpc>
            </a:pPr>
            <a:endParaRPr lang="en-US" altLang="en-US" sz="3200" dirty="0" smtClean="0"/>
          </a:p>
          <a:p>
            <a:pPr algn="ctr">
              <a:lnSpc>
                <a:spcPct val="80000"/>
              </a:lnSpc>
            </a:pPr>
            <a:r>
              <a:rPr lang="en-US" altLang="en-US" sz="3200" dirty="0" smtClean="0"/>
              <a:t>Pirates kept them out of the ocean</a:t>
            </a:r>
          </a:p>
          <a:p>
            <a:pPr algn="ctr">
              <a:lnSpc>
                <a:spcPct val="80000"/>
              </a:lnSpc>
            </a:pPr>
            <a:endParaRPr lang="en-US" altLang="en-US" sz="3200" dirty="0" smtClean="0"/>
          </a:p>
          <a:p>
            <a:pPr algn="ctr">
              <a:lnSpc>
                <a:spcPct val="80000"/>
              </a:lnSpc>
            </a:pPr>
            <a:endParaRPr lang="en-US" altLang="en-US" sz="3200" dirty="0" smtClean="0"/>
          </a:p>
          <a:p>
            <a:pPr algn="ctr">
              <a:lnSpc>
                <a:spcPct val="80000"/>
              </a:lnSpc>
            </a:pPr>
            <a:r>
              <a:rPr lang="en-US" altLang="en-US" sz="3200" dirty="0" smtClean="0"/>
              <a:t>Repaired Great Wall and Canals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78138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29" y="0"/>
            <a:ext cx="9133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20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56" y="5218"/>
            <a:ext cx="8829182" cy="66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68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Gunpowder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11252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Create a SPEC (Social, Political, Economic, Cultural) Chart for </a:t>
            </a:r>
            <a:r>
              <a:rPr lang="en-US" sz="2400" b="1" dirty="0" smtClean="0"/>
              <a:t>EACH</a:t>
            </a:r>
            <a:r>
              <a:rPr lang="en-US" sz="2400" dirty="0" smtClean="0"/>
              <a:t> of the flowing Empires.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Be sure to include dates, important leaders, and AT LEAST 5 pieces of information for EACH letter!</a:t>
            </a:r>
          </a:p>
          <a:p>
            <a:endParaRPr lang="en-US" sz="2400" dirty="0"/>
          </a:p>
          <a:p>
            <a:r>
              <a:rPr lang="en-US" sz="2400" b="1" dirty="0"/>
              <a:t>France </a:t>
            </a:r>
            <a:r>
              <a:rPr lang="en-US" sz="2400" b="1" dirty="0" smtClean="0"/>
              <a:t>(under </a:t>
            </a:r>
            <a:r>
              <a:rPr lang="en-US" sz="2400" b="1" dirty="0"/>
              <a:t>Louis </a:t>
            </a:r>
            <a:r>
              <a:rPr lang="en-US" sz="2400" b="1" dirty="0" smtClean="0"/>
              <a:t>XIV)</a:t>
            </a:r>
          </a:p>
          <a:p>
            <a:r>
              <a:rPr lang="en-US" sz="2400" b="1" dirty="0" smtClean="0"/>
              <a:t>Russia (under </a:t>
            </a:r>
            <a:r>
              <a:rPr lang="en-US" sz="2400" b="1" dirty="0"/>
              <a:t>Peter and Catherine the </a:t>
            </a:r>
            <a:r>
              <a:rPr lang="en-US" sz="2400" b="1" dirty="0" smtClean="0"/>
              <a:t>Great)</a:t>
            </a:r>
          </a:p>
          <a:p>
            <a:r>
              <a:rPr lang="en-US" sz="2400" b="1" dirty="0" smtClean="0"/>
              <a:t>Tokugawa Japan</a:t>
            </a:r>
          </a:p>
          <a:p>
            <a:r>
              <a:rPr lang="en-US" sz="2400" b="1" dirty="0" smtClean="0"/>
              <a:t>Qing </a:t>
            </a:r>
            <a:r>
              <a:rPr lang="en-US" sz="2400" b="1" dirty="0"/>
              <a:t>Dynasty </a:t>
            </a:r>
            <a:r>
              <a:rPr lang="en-US" sz="2400" b="1" dirty="0" smtClean="0"/>
              <a:t>China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Ottoman Empire 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Mughal Empire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0657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17" y="365760"/>
            <a:ext cx="10972800" cy="1463040"/>
          </a:xfrm>
        </p:spPr>
        <p:txBody>
          <a:bodyPr>
            <a:noAutofit/>
          </a:bodyPr>
          <a:lstStyle/>
          <a:p>
            <a:r>
              <a:rPr lang="en-US" altLang="en-US" b="1" dirty="0"/>
              <a:t>What were the effects of the trade and spread of gunpowder and firearms?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Growth of large empires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Made existing castles obsolete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Use of horses and cavalry in battle became less important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Armies became much larger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Power of aristocracy declined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War casualties (soldiers &amp; civilians) much higher</a:t>
            </a:r>
          </a:p>
          <a:p>
            <a:pPr>
              <a:lnSpc>
                <a:spcPct val="90000"/>
              </a:lnSpc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361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Growth of large empires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Firearms and similar weapons were expensive. and complex.  Only wealthy states could afford them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The trade in these weapons became a monopoly of centralized states.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These states used their advanced weapons and power to take over surrounding states.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Many of these states are referred to as “gunpowder empires”.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471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34" y="0"/>
            <a:ext cx="933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4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88" y="141890"/>
            <a:ext cx="9962821" cy="66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7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238125"/>
            <a:ext cx="85248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2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86" y="21213"/>
            <a:ext cx="8930807" cy="67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0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908" y="0"/>
            <a:ext cx="9226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402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84</TotalTime>
  <Words>369</Words>
  <Application>Microsoft Office PowerPoint</Application>
  <PresentationFormat>Widescreen</PresentationFormat>
  <Paragraphs>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Schoolbook</vt:lpstr>
      <vt:lpstr>Wingdings</vt:lpstr>
      <vt:lpstr>Wingdings 2</vt:lpstr>
      <vt:lpstr>View</vt:lpstr>
      <vt:lpstr>PowerPoint Presentation</vt:lpstr>
      <vt:lpstr>Gunpowder Empires</vt:lpstr>
      <vt:lpstr>What were the effects of the trade and spread of gunpowder and firearms?</vt:lpstr>
      <vt:lpstr>Growth of large empires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Tokugawa Shogunate</vt:lpstr>
      <vt:lpstr>Under Tokugawa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Expansion under Qing</vt:lpstr>
      <vt:lpstr>PowerPoint Presentation</vt:lpstr>
      <vt:lpstr>PowerPoint Presentation</vt:lpstr>
      <vt:lpstr>PowerPoint Presentation</vt:lpstr>
      <vt:lpstr>Gunpowder Empires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OLIVER</dc:creator>
  <cp:lastModifiedBy>VERONICA OLIVER</cp:lastModifiedBy>
  <cp:revision>10</cp:revision>
  <dcterms:created xsi:type="dcterms:W3CDTF">2015-01-14T21:52:23Z</dcterms:created>
  <dcterms:modified xsi:type="dcterms:W3CDTF">2015-01-14T23:29:32Z</dcterms:modified>
</cp:coreProperties>
</file>