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32004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4008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79157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05160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42585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31665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12148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82967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65802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07309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55386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01638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68338"/>
            <a:ext cx="4645025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903287" y="4373562"/>
            <a:ext cx="5051424" cy="4078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803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68338"/>
            <a:ext cx="4641850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174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32499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86702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77891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52370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48062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68338"/>
            <a:ext cx="4645025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903287" y="4373562"/>
            <a:ext cx="5051424" cy="4078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1648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66592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11178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943462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204108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1578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681642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217969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102747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463039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46579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68243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94924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5002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40375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19290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4507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 rot="5400000">
            <a:off x="4731544" y="2175668"/>
            <a:ext cx="5853111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1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Tahoma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Tahoma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  <a:defRPr/>
            </a:lvl1pPr>
            <a:lvl2pPr marL="742950" marR="0" indent="-17018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■"/>
              <a:defRPr/>
            </a:lvl2pPr>
            <a:lvl3pPr marL="1143000" marR="0" indent="-1295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■"/>
              <a:defRPr/>
            </a:lvl3pPr>
            <a:lvl4pPr marL="1600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■"/>
              <a:defRPr/>
            </a:lvl4pPr>
            <a:lvl5pPr marL="20574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5pPr>
            <a:lvl6pPr marL="25146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6pPr>
            <a:lvl7pPr marL="29718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7pPr>
            <a:lvl8pPr marL="34290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8pPr>
            <a:lvl9pPr marL="3886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ctrTitle"/>
          </p:nvPr>
        </p:nvSpPr>
        <p:spPr>
          <a:xfrm>
            <a:off x="685800" y="1768475"/>
            <a:ext cx="7772400" cy="1736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7"/>
            <a:ext cx="4530724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Tahoma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50000">
              <a:schemeClr val="dk2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3800475" y="1789111"/>
            <a:ext cx="5355116" cy="5056187"/>
            <a:chOff x="3800475" y="1789111"/>
            <a:chExt cx="5355116" cy="5056187"/>
          </a:xfrm>
        </p:grpSpPr>
        <p:sp>
          <p:nvSpPr>
            <p:cNvPr id="10" name="Shape 10"/>
            <p:cNvSpPr txBox="1"/>
            <p:nvPr/>
          </p:nvSpPr>
          <p:spPr>
            <a:xfrm>
              <a:off x="6715125" y="2166936"/>
              <a:ext cx="312737" cy="161925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6824661" y="1881186"/>
              <a:ext cx="74611" cy="7461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Shape 12"/>
            <p:cNvSpPr txBox="1"/>
            <p:nvPr/>
          </p:nvSpPr>
          <p:spPr>
            <a:xfrm rot="960000">
              <a:off x="8262937" y="2373312"/>
              <a:ext cx="9524" cy="3290887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7732711" y="5568950"/>
              <a:ext cx="104775" cy="152400"/>
            </a:xfrm>
            <a:custGeom>
              <a:avLst/>
              <a:gdLst/>
              <a:ahLst/>
              <a:cxnLst/>
              <a:rect l="0" t="0" r="0" b="0"/>
              <a:pathLst>
                <a:path w="66" h="96" extrusionOk="0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Shape 14"/>
            <p:cNvSpPr txBox="1"/>
            <p:nvPr/>
          </p:nvSpPr>
          <p:spPr>
            <a:xfrm rot="60000">
              <a:off x="8710611" y="2436812"/>
              <a:ext cx="9524" cy="3171825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" name="Shape 15"/>
            <p:cNvSpPr txBox="1"/>
            <p:nvPr/>
          </p:nvSpPr>
          <p:spPr>
            <a:xfrm rot="-960000">
              <a:off x="8953499" y="2414587"/>
              <a:ext cx="9524" cy="1398586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Shape 16"/>
            <p:cNvSpPr txBox="1"/>
            <p:nvPr/>
          </p:nvSpPr>
          <p:spPr>
            <a:xfrm rot="-1200000">
              <a:off x="5467349" y="2882899"/>
              <a:ext cx="9524" cy="3227387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Shape 17"/>
            <p:cNvSpPr txBox="1"/>
            <p:nvPr/>
          </p:nvSpPr>
          <p:spPr>
            <a:xfrm rot="1080000">
              <a:off x="4376736" y="2890837"/>
              <a:ext cx="9524" cy="3363912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" name="Shape 18"/>
            <p:cNvSpPr txBox="1"/>
            <p:nvPr/>
          </p:nvSpPr>
          <p:spPr>
            <a:xfrm rot="240000">
              <a:off x="4818062" y="2968625"/>
              <a:ext cx="9524" cy="3025774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6361112" y="4795837"/>
              <a:ext cx="989012" cy="247650"/>
            </a:xfrm>
            <a:custGeom>
              <a:avLst/>
              <a:gdLst/>
              <a:ahLst/>
              <a:cxnLst/>
              <a:rect l="0" t="0" r="0" b="0"/>
              <a:pathLst>
                <a:path w="623" h="156" extrusionOk="0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7559675" y="5700712"/>
              <a:ext cx="1581149" cy="200025"/>
            </a:xfrm>
            <a:custGeom>
              <a:avLst/>
              <a:gdLst/>
              <a:ahLst/>
              <a:cxnLst/>
              <a:rect l="0" t="0" r="0" b="0"/>
              <a:pathLst>
                <a:path w="993" h="126" extrusionOk="0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7597775" y="5786437"/>
              <a:ext cx="1543049" cy="388937"/>
            </a:xfrm>
            <a:custGeom>
              <a:avLst/>
              <a:gdLst/>
              <a:ahLst/>
              <a:cxnLst/>
              <a:rect l="0" t="0" r="0" b="0"/>
              <a:pathLst>
                <a:path w="969" h="245" extrusionOk="0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81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7626350" y="5700712"/>
              <a:ext cx="1514474" cy="142875"/>
            </a:xfrm>
            <a:custGeom>
              <a:avLst/>
              <a:gdLst/>
              <a:ahLst/>
              <a:cxnLst/>
              <a:rect l="0" t="0" r="0" b="0"/>
              <a:pathLst>
                <a:path w="951" h="90" extrusionOk="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4856162" y="2446336"/>
              <a:ext cx="161925" cy="246061"/>
            </a:xfrm>
            <a:custGeom>
              <a:avLst/>
              <a:gdLst/>
              <a:ahLst/>
              <a:cxnLst/>
              <a:rect l="0" t="0" r="0" b="0"/>
              <a:pathLst>
                <a:path w="102" h="155" extrusionOk="0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4856162" y="2682875"/>
              <a:ext cx="142875" cy="152400"/>
            </a:xfrm>
            <a:custGeom>
              <a:avLst/>
              <a:gdLst/>
              <a:ahLst/>
              <a:cxnLst/>
              <a:rect l="0" t="0" r="0" b="0"/>
              <a:pathLst>
                <a:path w="90" h="96" extrusionOk="0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4856162" y="2806700"/>
              <a:ext cx="142875" cy="171450"/>
            </a:xfrm>
            <a:custGeom>
              <a:avLst/>
              <a:gdLst/>
              <a:ahLst/>
              <a:cxnLst/>
              <a:rect l="0" t="0" r="0" b="0"/>
              <a:pathLst>
                <a:path w="90" h="108" extrusionOk="0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8683625" y="1912936"/>
              <a:ext cx="161925" cy="247650"/>
            </a:xfrm>
            <a:custGeom>
              <a:avLst/>
              <a:gdLst/>
              <a:ahLst/>
              <a:cxnLst/>
              <a:rect l="0" t="0" r="0" b="0"/>
              <a:pathLst>
                <a:path w="102" h="156" extrusionOk="0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8693150" y="2141536"/>
              <a:ext cx="133350" cy="152400"/>
            </a:xfrm>
            <a:custGeom>
              <a:avLst/>
              <a:gdLst/>
              <a:ahLst/>
              <a:cxnLst/>
              <a:rect l="0" t="0" r="0" b="0"/>
              <a:pathLst>
                <a:path w="84" h="96" extrusionOk="0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8683625" y="2274886"/>
              <a:ext cx="142875" cy="171450"/>
            </a:xfrm>
            <a:custGeom>
              <a:avLst/>
              <a:gdLst/>
              <a:ahLst/>
              <a:cxnLst/>
              <a:rect l="0" t="0" r="0" b="0"/>
              <a:pathLst>
                <a:path w="90" h="108" extrusionOk="0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8616950" y="5595937"/>
              <a:ext cx="104775" cy="152400"/>
            </a:xfrm>
            <a:custGeom>
              <a:avLst/>
              <a:gdLst/>
              <a:ahLst/>
              <a:cxnLst/>
              <a:rect l="0" t="0" r="0" b="0"/>
              <a:pathLst>
                <a:path w="66" h="96" extrusionOk="0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9487" y="1789111"/>
              <a:ext cx="4132262" cy="704850"/>
            </a:xfrm>
            <a:custGeom>
              <a:avLst/>
              <a:gdLst/>
              <a:ahLst/>
              <a:cxnLst/>
              <a:rect l="0" t="0" r="0" b="0"/>
              <a:pathLst>
                <a:path w="2594" h="444" extrusionOk="0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657725" y="5989637"/>
              <a:ext cx="133350" cy="150812"/>
            </a:xfrm>
            <a:custGeom>
              <a:avLst/>
              <a:gdLst/>
              <a:ahLst/>
              <a:cxnLst/>
              <a:rect l="0" t="0" r="0" b="0"/>
              <a:pathLst>
                <a:path w="84" h="95" extrusionOk="0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5999162" y="6146800"/>
              <a:ext cx="142875" cy="171450"/>
            </a:xfrm>
            <a:custGeom>
              <a:avLst/>
              <a:gdLst/>
              <a:ahLst/>
              <a:cxnLst/>
              <a:rect l="0" t="0" r="0" b="0"/>
              <a:pathLst>
                <a:path w="90" h="108" extrusionOk="0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3810000" y="6146800"/>
              <a:ext cx="114299" cy="142875"/>
            </a:xfrm>
            <a:custGeom>
              <a:avLst/>
              <a:gdLst/>
              <a:ahLst/>
              <a:cxnLst/>
              <a:rect l="0" t="0" r="0" b="0"/>
              <a:pathLst>
                <a:path w="71" h="90" extrusionOk="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3879850" y="6092825"/>
              <a:ext cx="2190750" cy="61753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13499999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3800475" y="6086475"/>
              <a:ext cx="2384424" cy="4572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3875087" y="6127750"/>
              <a:ext cx="2262187" cy="349250"/>
            </a:xfrm>
            <a:prstGeom prst="ellipse">
              <a:avLst/>
            </a:pr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5942012" y="6013450"/>
              <a:ext cx="142875" cy="152400"/>
            </a:xfrm>
            <a:custGeom>
              <a:avLst/>
              <a:gdLst/>
              <a:ahLst/>
              <a:cxnLst/>
              <a:rect l="0" t="0" r="0" b="0"/>
              <a:pathLst>
                <a:path w="90" h="96" extrusionOk="0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8607425" y="5719762"/>
              <a:ext cx="114300" cy="171450"/>
            </a:xfrm>
            <a:custGeom>
              <a:avLst/>
              <a:gdLst/>
              <a:ahLst/>
              <a:cxnLst/>
              <a:rect l="0" t="0" r="0" b="0"/>
              <a:pathLst>
                <a:path w="72" h="108" extrusionOk="0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" name="Shape 39"/>
            <p:cNvSpPr txBox="1"/>
            <p:nvPr/>
          </p:nvSpPr>
          <p:spPr>
            <a:xfrm>
              <a:off x="6727825" y="2814636"/>
              <a:ext cx="274636" cy="4030662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" name="Shape 40"/>
            <p:cNvSpPr txBox="1"/>
            <p:nvPr/>
          </p:nvSpPr>
          <p:spPr>
            <a:xfrm>
              <a:off x="6807200" y="2452686"/>
              <a:ext cx="120649" cy="38100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6699250" y="2767011"/>
              <a:ext cx="325437" cy="8255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6835775" y="2427286"/>
              <a:ext cx="400050" cy="2501900"/>
            </a:xfrm>
            <a:custGeom>
              <a:avLst/>
              <a:gdLst/>
              <a:ahLst/>
              <a:cxnLst/>
              <a:rect l="0" t="0" r="0" b="0"/>
              <a:pathLst>
                <a:path w="252" h="1576" extrusionOk="0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13499999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6618286" y="2255836"/>
              <a:ext cx="503236" cy="219075"/>
            </a:xfrm>
            <a:custGeom>
              <a:avLst/>
              <a:gdLst/>
              <a:ahLst/>
              <a:cxnLst/>
              <a:rect l="0" t="0" r="0" b="0"/>
              <a:pathLst>
                <a:path w="316" h="138" extrusionOk="0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Tahoma"/>
              <a:buChar char="■"/>
              <a:defRPr/>
            </a:lvl1pPr>
            <a:lvl2pPr marL="742950" marR="0" indent="-17018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■"/>
              <a:defRPr/>
            </a:lvl2pPr>
            <a:lvl3pPr marL="1143000" marR="0" indent="-1295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■"/>
              <a:defRPr/>
            </a:lvl3pPr>
            <a:lvl4pPr marL="1600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■"/>
              <a:defRPr/>
            </a:lvl4pPr>
            <a:lvl5pPr marL="20574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5pPr>
            <a:lvl6pPr marL="25146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6pPr>
            <a:lvl7pPr marL="29718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7pPr>
            <a:lvl8pPr marL="34290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8pPr>
            <a:lvl9pPr marL="3886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49" name="Shape 49"/>
          <p:cNvSpPr txBox="1"/>
          <p:nvPr/>
        </p:nvSpPr>
        <p:spPr>
          <a:xfrm rot="-5400000">
            <a:off x="-289718" y="6196805"/>
            <a:ext cx="984250" cy="338136"/>
          </a:xfrm>
          <a:prstGeom prst="rect">
            <a:avLst/>
          </a:prstGeom>
          <a:gradFill>
            <a:gsLst>
              <a:gs pos="0">
                <a:srgbClr val="F3ECEA"/>
              </a:gs>
              <a:gs pos="65000">
                <a:srgbClr val="DECEC9"/>
              </a:gs>
              <a:gs pos="100000">
                <a:srgbClr val="D1B9B1"/>
              </a:gs>
            </a:gsLst>
            <a:lin ang="5400000" scaled="0"/>
          </a:gradFill>
          <a:ln w="9525" cap="rnd">
            <a:solidFill>
              <a:srgbClr val="6632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ct val="25000"/>
              <a:buFont typeface="Tahoma"/>
              <a:buNone/>
            </a:pPr>
            <a:r>
              <a:rPr lang="en-US" sz="800" b="0" i="1" u="none" strike="noStrike" cap="none" baseline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C. Meier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ct val="25000"/>
              <a:buFont typeface="Tahoma"/>
              <a:buNone/>
            </a:pPr>
            <a:r>
              <a:rPr lang="en-US" sz="800" b="0" i="1" u="none" strike="noStrike" cap="none" baseline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Penn Manor HS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50000">
              <a:schemeClr val="dk2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Shape 84"/>
          <p:cNvGrpSpPr/>
          <p:nvPr/>
        </p:nvGrpSpPr>
        <p:grpSpPr>
          <a:xfrm>
            <a:off x="3800475" y="1789111"/>
            <a:ext cx="5355116" cy="5056187"/>
            <a:chOff x="3800475" y="1789111"/>
            <a:chExt cx="5355116" cy="5056187"/>
          </a:xfrm>
        </p:grpSpPr>
        <p:sp>
          <p:nvSpPr>
            <p:cNvPr id="85" name="Shape 85"/>
            <p:cNvSpPr txBox="1"/>
            <p:nvPr/>
          </p:nvSpPr>
          <p:spPr>
            <a:xfrm>
              <a:off x="6715125" y="2166936"/>
              <a:ext cx="312737" cy="161925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6824661" y="1881186"/>
              <a:ext cx="74611" cy="7461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7" name="Shape 87"/>
            <p:cNvSpPr txBox="1"/>
            <p:nvPr/>
          </p:nvSpPr>
          <p:spPr>
            <a:xfrm rot="960000">
              <a:off x="8262937" y="2373312"/>
              <a:ext cx="9524" cy="3290887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7732711" y="5568950"/>
              <a:ext cx="104775" cy="152400"/>
            </a:xfrm>
            <a:custGeom>
              <a:avLst/>
              <a:gdLst/>
              <a:ahLst/>
              <a:cxnLst/>
              <a:rect l="0" t="0" r="0" b="0"/>
              <a:pathLst>
                <a:path w="66" h="96" extrusionOk="0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9" name="Shape 89"/>
            <p:cNvSpPr txBox="1"/>
            <p:nvPr/>
          </p:nvSpPr>
          <p:spPr>
            <a:xfrm rot="60000">
              <a:off x="8710611" y="2436812"/>
              <a:ext cx="9524" cy="3171825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0" name="Shape 90"/>
            <p:cNvSpPr txBox="1"/>
            <p:nvPr/>
          </p:nvSpPr>
          <p:spPr>
            <a:xfrm rot="-960000">
              <a:off x="8953499" y="2414587"/>
              <a:ext cx="9524" cy="1398586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1" name="Shape 91"/>
            <p:cNvSpPr txBox="1"/>
            <p:nvPr/>
          </p:nvSpPr>
          <p:spPr>
            <a:xfrm rot="-1200000">
              <a:off x="5467349" y="2882899"/>
              <a:ext cx="9524" cy="3227387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Shape 92"/>
            <p:cNvSpPr txBox="1"/>
            <p:nvPr/>
          </p:nvSpPr>
          <p:spPr>
            <a:xfrm rot="1080000">
              <a:off x="4376736" y="2890837"/>
              <a:ext cx="9524" cy="3363912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3" name="Shape 93"/>
            <p:cNvSpPr txBox="1"/>
            <p:nvPr/>
          </p:nvSpPr>
          <p:spPr>
            <a:xfrm rot="240000">
              <a:off x="4818062" y="2968625"/>
              <a:ext cx="9524" cy="3025774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6361112" y="4795837"/>
              <a:ext cx="989012" cy="247650"/>
            </a:xfrm>
            <a:custGeom>
              <a:avLst/>
              <a:gdLst/>
              <a:ahLst/>
              <a:cxnLst/>
              <a:rect l="0" t="0" r="0" b="0"/>
              <a:pathLst>
                <a:path w="623" h="156" extrusionOk="0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7559675" y="5700712"/>
              <a:ext cx="1581149" cy="200025"/>
            </a:xfrm>
            <a:custGeom>
              <a:avLst/>
              <a:gdLst/>
              <a:ahLst/>
              <a:cxnLst/>
              <a:rect l="0" t="0" r="0" b="0"/>
              <a:pathLst>
                <a:path w="993" h="126" extrusionOk="0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7597775" y="5786437"/>
              <a:ext cx="1543049" cy="388937"/>
            </a:xfrm>
            <a:custGeom>
              <a:avLst/>
              <a:gdLst/>
              <a:ahLst/>
              <a:cxnLst/>
              <a:rect l="0" t="0" r="0" b="0"/>
              <a:pathLst>
                <a:path w="969" h="245" extrusionOk="0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81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7626350" y="5700712"/>
              <a:ext cx="1514474" cy="142875"/>
            </a:xfrm>
            <a:custGeom>
              <a:avLst/>
              <a:gdLst/>
              <a:ahLst/>
              <a:cxnLst/>
              <a:rect l="0" t="0" r="0" b="0"/>
              <a:pathLst>
                <a:path w="951" h="90" extrusionOk="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4856162" y="2446336"/>
              <a:ext cx="161925" cy="246061"/>
            </a:xfrm>
            <a:custGeom>
              <a:avLst/>
              <a:gdLst/>
              <a:ahLst/>
              <a:cxnLst/>
              <a:rect l="0" t="0" r="0" b="0"/>
              <a:pathLst>
                <a:path w="102" h="155" extrusionOk="0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4856162" y="2682875"/>
              <a:ext cx="142875" cy="152400"/>
            </a:xfrm>
            <a:custGeom>
              <a:avLst/>
              <a:gdLst/>
              <a:ahLst/>
              <a:cxnLst/>
              <a:rect l="0" t="0" r="0" b="0"/>
              <a:pathLst>
                <a:path w="90" h="96" extrusionOk="0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4856162" y="2806700"/>
              <a:ext cx="142875" cy="171450"/>
            </a:xfrm>
            <a:custGeom>
              <a:avLst/>
              <a:gdLst/>
              <a:ahLst/>
              <a:cxnLst/>
              <a:rect l="0" t="0" r="0" b="0"/>
              <a:pathLst>
                <a:path w="90" h="108" extrusionOk="0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8683625" y="1912936"/>
              <a:ext cx="161925" cy="247650"/>
            </a:xfrm>
            <a:custGeom>
              <a:avLst/>
              <a:gdLst/>
              <a:ahLst/>
              <a:cxnLst/>
              <a:rect l="0" t="0" r="0" b="0"/>
              <a:pathLst>
                <a:path w="102" h="156" extrusionOk="0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8693150" y="2141536"/>
              <a:ext cx="133350" cy="152400"/>
            </a:xfrm>
            <a:custGeom>
              <a:avLst/>
              <a:gdLst/>
              <a:ahLst/>
              <a:cxnLst/>
              <a:rect l="0" t="0" r="0" b="0"/>
              <a:pathLst>
                <a:path w="84" h="96" extrusionOk="0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8683625" y="2274886"/>
              <a:ext cx="142875" cy="171450"/>
            </a:xfrm>
            <a:custGeom>
              <a:avLst/>
              <a:gdLst/>
              <a:ahLst/>
              <a:cxnLst/>
              <a:rect l="0" t="0" r="0" b="0"/>
              <a:pathLst>
                <a:path w="90" h="108" extrusionOk="0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8616950" y="5595937"/>
              <a:ext cx="104775" cy="152400"/>
            </a:xfrm>
            <a:custGeom>
              <a:avLst/>
              <a:gdLst/>
              <a:ahLst/>
              <a:cxnLst/>
              <a:rect l="0" t="0" r="0" b="0"/>
              <a:pathLst>
                <a:path w="66" h="96" extrusionOk="0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4789487" y="1789111"/>
              <a:ext cx="4132262" cy="704850"/>
            </a:xfrm>
            <a:custGeom>
              <a:avLst/>
              <a:gdLst/>
              <a:ahLst/>
              <a:cxnLst/>
              <a:rect l="0" t="0" r="0" b="0"/>
              <a:pathLst>
                <a:path w="2594" h="444" extrusionOk="0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4657725" y="5989637"/>
              <a:ext cx="133350" cy="150812"/>
            </a:xfrm>
            <a:custGeom>
              <a:avLst/>
              <a:gdLst/>
              <a:ahLst/>
              <a:cxnLst/>
              <a:rect l="0" t="0" r="0" b="0"/>
              <a:pathLst>
                <a:path w="84" h="95" extrusionOk="0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5999162" y="6146800"/>
              <a:ext cx="142875" cy="171450"/>
            </a:xfrm>
            <a:custGeom>
              <a:avLst/>
              <a:gdLst/>
              <a:ahLst/>
              <a:cxnLst/>
              <a:rect l="0" t="0" r="0" b="0"/>
              <a:pathLst>
                <a:path w="90" h="108" extrusionOk="0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3810000" y="6146800"/>
              <a:ext cx="114299" cy="142875"/>
            </a:xfrm>
            <a:custGeom>
              <a:avLst/>
              <a:gdLst/>
              <a:ahLst/>
              <a:cxnLst/>
              <a:rect l="0" t="0" r="0" b="0"/>
              <a:pathLst>
                <a:path w="71" h="90" extrusionOk="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3879850" y="6092825"/>
              <a:ext cx="2190750" cy="61753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13499999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3800475" y="6086475"/>
              <a:ext cx="2384424" cy="4572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3875087" y="6127750"/>
              <a:ext cx="2262187" cy="349250"/>
            </a:xfrm>
            <a:prstGeom prst="ellipse">
              <a:avLst/>
            </a:pr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5942012" y="6013450"/>
              <a:ext cx="142875" cy="152400"/>
            </a:xfrm>
            <a:custGeom>
              <a:avLst/>
              <a:gdLst/>
              <a:ahLst/>
              <a:cxnLst/>
              <a:rect l="0" t="0" r="0" b="0"/>
              <a:pathLst>
                <a:path w="90" h="96" extrusionOk="0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8607425" y="5719762"/>
              <a:ext cx="114300" cy="171450"/>
            </a:xfrm>
            <a:custGeom>
              <a:avLst/>
              <a:gdLst/>
              <a:ahLst/>
              <a:cxnLst/>
              <a:rect l="0" t="0" r="0" b="0"/>
              <a:pathLst>
                <a:path w="72" h="108" extrusionOk="0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4" name="Shape 114"/>
            <p:cNvSpPr txBox="1"/>
            <p:nvPr/>
          </p:nvSpPr>
          <p:spPr>
            <a:xfrm>
              <a:off x="6727825" y="2814636"/>
              <a:ext cx="274636" cy="4030662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5" name="Shape 115"/>
            <p:cNvSpPr txBox="1"/>
            <p:nvPr/>
          </p:nvSpPr>
          <p:spPr>
            <a:xfrm>
              <a:off x="6807200" y="2452686"/>
              <a:ext cx="120649" cy="38100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6699250" y="2767011"/>
              <a:ext cx="325437" cy="8255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6835775" y="2427286"/>
              <a:ext cx="400050" cy="2501900"/>
            </a:xfrm>
            <a:custGeom>
              <a:avLst/>
              <a:gdLst/>
              <a:ahLst/>
              <a:cxnLst/>
              <a:rect l="0" t="0" r="0" b="0"/>
              <a:pathLst>
                <a:path w="252" h="1576" extrusionOk="0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13499999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6618286" y="2255836"/>
              <a:ext cx="503236" cy="219075"/>
            </a:xfrm>
            <a:custGeom>
              <a:avLst/>
              <a:gdLst/>
              <a:ahLst/>
              <a:cxnLst/>
              <a:rect l="0" t="0" r="0" b="0"/>
              <a:pathLst>
                <a:path w="316" h="138" extrusionOk="0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Tahoma"/>
              <a:buChar char="■"/>
              <a:defRPr/>
            </a:lvl1pPr>
            <a:lvl2pPr marL="742950" marR="0" indent="-17018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■"/>
              <a:defRPr/>
            </a:lvl2pPr>
            <a:lvl3pPr marL="1143000" marR="0" indent="-1295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■"/>
              <a:defRPr/>
            </a:lvl3pPr>
            <a:lvl4pPr marL="1600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■"/>
              <a:defRPr/>
            </a:lvl4pPr>
            <a:lvl5pPr marL="20574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5pPr>
            <a:lvl6pPr marL="25146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6pPr>
            <a:lvl7pPr marL="29718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7pPr>
            <a:lvl8pPr marL="34290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8pPr>
            <a:lvl9pPr marL="3886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■"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228600" y="1768475"/>
            <a:ext cx="8686800" cy="1736724"/>
          </a:xfrm>
          <a:prstGeom prst="rect">
            <a:avLst/>
          </a:prstGeom>
          <a:solidFill>
            <a:schemeClr val="dk1"/>
          </a:solidFill>
          <a:ln w="25400" cap="flat">
            <a:solidFill>
              <a:srgbClr val="492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70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Comparative Essay</a:t>
            </a:r>
            <a:r>
              <a:rPr lang="en-US" sz="5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5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0" i="1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(aka Compare &amp; Contrast)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838199"/>
          </a:xfrm>
          <a:prstGeom prst="rect">
            <a:avLst/>
          </a:prstGeom>
          <a:gradFill>
            <a:gsLst>
              <a:gs pos="0">
                <a:srgbClr val="F3ECEA"/>
              </a:gs>
              <a:gs pos="65000">
                <a:srgbClr val="DECEC9"/>
              </a:gs>
              <a:gs pos="100000">
                <a:srgbClr val="D1B9B1"/>
              </a:gs>
            </a:gsLst>
            <a:lin ang="5400000" scaled="0"/>
          </a:gradFill>
          <a:ln w="9525" cap="flat">
            <a:solidFill>
              <a:srgbClr val="6632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ahoma"/>
              <a:buNone/>
            </a:pPr>
            <a:r>
              <a:rPr lang="en-US" sz="4000" dirty="0" smtClean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Honors </a:t>
            </a:r>
            <a:r>
              <a:rPr lang="en-US" sz="4000" b="0" i="0" u="none" strike="noStrike" cap="none" baseline="0" dirty="0" smtClean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World </a:t>
            </a:r>
            <a:r>
              <a:rPr lang="en-US" sz="4000" b="0" i="0" u="none" strike="noStrike" cap="none" baseline="0" dirty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History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8586" y="585787"/>
            <a:ext cx="8886825" cy="614362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904999" cy="685799"/>
          </a:xfrm>
          <a:prstGeom prst="rect">
            <a:avLst/>
          </a:prstGeom>
          <a:solidFill>
            <a:schemeClr val="accent2"/>
          </a:solidFill>
          <a:ln w="381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000" b="0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Thesis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8586" y="585787"/>
            <a:ext cx="8886825" cy="614362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904999" cy="685799"/>
          </a:xfrm>
          <a:prstGeom prst="rect">
            <a:avLst/>
          </a:prstGeom>
          <a:solidFill>
            <a:schemeClr val="accent2"/>
          </a:solidFill>
          <a:ln w="381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000" b="0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Thesis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8586" y="585787"/>
            <a:ext cx="8886825" cy="614362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904999" cy="685799"/>
          </a:xfrm>
          <a:prstGeom prst="rect">
            <a:avLst/>
          </a:prstGeom>
          <a:solidFill>
            <a:schemeClr val="accent2"/>
          </a:solidFill>
          <a:ln w="381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000" b="0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Thesis</a:t>
            </a:r>
          </a:p>
        </p:txBody>
      </p:sp>
      <p:sp>
        <p:nvSpPr>
          <p:cNvPr id="203" name="Shape 203"/>
          <p:cNvSpPr/>
          <p:nvPr/>
        </p:nvSpPr>
        <p:spPr>
          <a:xfrm>
            <a:off x="152400" y="1981200"/>
            <a:ext cx="1523999" cy="914399"/>
          </a:xfrm>
          <a:custGeom>
            <a:avLst/>
            <a:gdLst/>
            <a:ahLst/>
            <a:cxnLst/>
            <a:rect l="0" t="0" r="0" b="0"/>
            <a:pathLst>
              <a:path w="1524000" h="914400" extrusionOk="0">
                <a:moveTo>
                  <a:pt x="0" y="457200"/>
                </a:moveTo>
                <a:cubicBezTo>
                  <a:pt x="0" y="204695"/>
                  <a:pt x="341159" y="0"/>
                  <a:pt x="762000" y="0"/>
                </a:cubicBezTo>
                <a:cubicBezTo>
                  <a:pt x="1182841" y="0"/>
                  <a:pt x="1524000" y="204695"/>
                  <a:pt x="1524000" y="457200"/>
                </a:cubicBezTo>
                <a:cubicBezTo>
                  <a:pt x="1524000" y="709705"/>
                  <a:pt x="1182841" y="914400"/>
                  <a:pt x="762000" y="914400"/>
                </a:cubicBezTo>
                <a:cubicBezTo>
                  <a:pt x="341159" y="914400"/>
                  <a:pt x="0" y="709705"/>
                  <a:pt x="0" y="457200"/>
                </a:cubicBezTo>
                <a:close/>
                <a:moveTo>
                  <a:pt x="207148" y="457200"/>
                </a:moveTo>
                <a:cubicBezTo>
                  <a:pt x="207148" y="595300"/>
                  <a:pt x="455564" y="707252"/>
                  <a:pt x="762000" y="707252"/>
                </a:cubicBezTo>
                <a:cubicBezTo>
                  <a:pt x="1068436" y="707252"/>
                  <a:pt x="1316852" y="595300"/>
                  <a:pt x="1316852" y="457200"/>
                </a:cubicBezTo>
                <a:cubicBezTo>
                  <a:pt x="1316852" y="319100"/>
                  <a:pt x="1068436" y="207148"/>
                  <a:pt x="762000" y="207148"/>
                </a:cubicBezTo>
                <a:cubicBezTo>
                  <a:pt x="455564" y="207148"/>
                  <a:pt x="207148" y="319100"/>
                  <a:pt x="207148" y="457200"/>
                </a:cubicBezTo>
                <a:close/>
              </a:path>
            </a:pathLst>
          </a:custGeom>
          <a:solidFill>
            <a:srgbClr val="FFFF1A"/>
          </a:solidFill>
          <a:ln w="28575" cap="flat">
            <a:solidFill>
              <a:srgbClr val="16161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267200" y="0"/>
            <a:ext cx="4800600" cy="685799"/>
          </a:xfrm>
          <a:prstGeom prst="rect">
            <a:avLst/>
          </a:prstGeom>
          <a:solidFill>
            <a:schemeClr val="accent2"/>
          </a:solidFill>
          <a:ln w="381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400" b="0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Addresses the Question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61" y="0"/>
            <a:ext cx="4198937" cy="67055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4267200" y="762000"/>
            <a:ext cx="4800600" cy="5943599"/>
          </a:xfrm>
          <a:prstGeom prst="rect">
            <a:avLst/>
          </a:prstGeom>
          <a:solidFill>
            <a:srgbClr val="E9F0E8"/>
          </a:solidFill>
          <a:ln w="25400" cap="rnd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 BOTH similarities AND differences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4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SHOULD NOT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 only one and not the other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34925" y="6350"/>
            <a:ext cx="574674" cy="685799"/>
          </a:xfrm>
          <a:prstGeom prst="rect">
            <a:avLst/>
          </a:prstGeom>
          <a:solidFill>
            <a:schemeClr val="accent2"/>
          </a:solidFill>
          <a:ln w="38100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267200" y="0"/>
            <a:ext cx="4800600" cy="685799"/>
          </a:xfrm>
          <a:prstGeom prst="rect">
            <a:avLst/>
          </a:prstGeom>
          <a:solidFill>
            <a:schemeClr val="accent2"/>
          </a:solidFill>
          <a:ln w="381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400" b="0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Evidence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61" y="0"/>
            <a:ext cx="4198937" cy="67055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4267200" y="762000"/>
            <a:ext cx="4800600" cy="5943599"/>
          </a:xfrm>
          <a:prstGeom prst="rect">
            <a:avLst/>
          </a:prstGeom>
          <a:solidFill>
            <a:srgbClr val="E9F0E8"/>
          </a:solidFill>
          <a:ln w="25400" cap="rnd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5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</a:t>
            </a:r>
          </a:p>
          <a:p>
            <a:pPr marL="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imes New Roman"/>
              <a:buChar char="■"/>
            </a:pPr>
            <a:r>
              <a:rPr lang="en-US" sz="25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 </a:t>
            </a:r>
            <a:r>
              <a:rPr lang="en-US" sz="2500" b="1" u="sng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en-US" sz="25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specific evidence (2 pts)</a:t>
            </a:r>
          </a:p>
          <a:p>
            <a:pPr marL="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imes New Roman"/>
              <a:buChar char="■"/>
            </a:pPr>
            <a:r>
              <a:rPr lang="en-US" sz="25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 </a:t>
            </a:r>
            <a:r>
              <a:rPr lang="en-US" sz="2500" b="1" i="0" u="sng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25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specific evidence(1 pt)</a:t>
            </a:r>
          </a:p>
          <a:p>
            <a:pPr marL="0" marR="0" lvl="0" indent="103187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endParaRPr sz="25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imes New Roman"/>
              <a:buChar char="■"/>
            </a:pPr>
            <a:r>
              <a:rPr lang="en-US" sz="25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Evidence includes any </a:t>
            </a:r>
            <a:r>
              <a:rPr lang="en-US" sz="2500" b="0" i="1" u="sng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support, facts, dates, examples, quotes, etc</a:t>
            </a:r>
            <a:r>
              <a:rPr lang="en-US" sz="25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that helps to prove the topic sentence (and therefore your thesis) </a:t>
            </a:r>
          </a:p>
          <a:p>
            <a:pPr marL="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imes New Roman"/>
              <a:buChar char="■"/>
            </a:pPr>
            <a:r>
              <a:rPr lang="en-US" sz="25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Evidence must be </a:t>
            </a:r>
            <a:r>
              <a:rPr lang="en-US" sz="2500" b="0" i="0" u="sng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RELEVANT</a:t>
            </a:r>
            <a:r>
              <a:rPr lang="en-US" sz="25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2500" b="0" i="0" u="sng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ACCURATE</a:t>
            </a:r>
          </a:p>
          <a:p>
            <a:pPr marL="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5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imes New Roman"/>
              <a:buChar char="■"/>
            </a:pPr>
            <a:r>
              <a:rPr lang="en-US" sz="25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 the </a:t>
            </a:r>
            <a:r>
              <a:rPr lang="en-US" sz="2500" b="1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“Rule of 3”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64999"/>
              <a:buFont typeface="Times New Roman"/>
              <a:buChar char="■"/>
            </a:pPr>
            <a:r>
              <a:rPr lang="en-US" sz="2500" b="1" i="0" u="sng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5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solid topic sentences (SIM &amp; DIF)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64999"/>
              <a:buFont typeface="Times New Roman"/>
              <a:buChar char="■"/>
            </a:pPr>
            <a:r>
              <a:rPr lang="en-US" sz="2500" b="1" i="0" u="sng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5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Evidence supporting each topic sentence</a:t>
            </a:r>
          </a:p>
          <a:p>
            <a:pPr marL="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5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5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5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34925" y="6350"/>
            <a:ext cx="574674" cy="685799"/>
          </a:xfrm>
          <a:prstGeom prst="rect">
            <a:avLst/>
          </a:prstGeom>
          <a:solidFill>
            <a:schemeClr val="accent2"/>
          </a:solidFill>
          <a:ln w="38100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267200" y="0"/>
            <a:ext cx="4800600" cy="685799"/>
          </a:xfrm>
          <a:prstGeom prst="rect">
            <a:avLst/>
          </a:prstGeom>
          <a:solidFill>
            <a:schemeClr val="accent2"/>
          </a:solidFill>
          <a:ln w="381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000" b="0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Direct Comparison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61" y="0"/>
            <a:ext cx="4198937" cy="67055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4267200" y="762000"/>
            <a:ext cx="4800600" cy="5943599"/>
          </a:xfrm>
          <a:prstGeom prst="rect">
            <a:avLst/>
          </a:prstGeom>
          <a:solidFill>
            <a:srgbClr val="E9F0E8"/>
          </a:solidFill>
          <a:ln w="25400" cap="rnd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Attempt AT LEAST 2 relevant, specific, direct comparisons.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have connecting phrase to show comparison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CUE words: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ct val="65000"/>
              <a:buFont typeface="Times New Roman"/>
              <a:buChar char="■"/>
            </a:pPr>
            <a:r>
              <a:rPr lang="en-US" sz="22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Also, as well, both, shared, in addition, like, similarly, too, however, on the other hand, conversely, differently, in contrast, either, neither, in opposition to, unlikely, in contrast to, unlike, while…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NOT: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 make Parallel / Indirect Comparisons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64999"/>
              <a:buFont typeface="Times New Roman"/>
              <a:buChar char="■"/>
            </a:pPr>
            <a:r>
              <a:rPr lang="en-US" sz="25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ie. This happened here. This happened there.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4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4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34925" y="6350"/>
            <a:ext cx="574674" cy="685799"/>
          </a:xfrm>
          <a:prstGeom prst="rect">
            <a:avLst/>
          </a:prstGeom>
          <a:solidFill>
            <a:schemeClr val="accent2"/>
          </a:solidFill>
          <a:ln w="38100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267200" y="0"/>
            <a:ext cx="4800600" cy="685799"/>
          </a:xfrm>
          <a:prstGeom prst="rect">
            <a:avLst/>
          </a:prstGeom>
          <a:solidFill>
            <a:schemeClr val="accent2"/>
          </a:solidFill>
          <a:ln w="381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000" b="0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Analysis</a:t>
            </a: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61" y="0"/>
            <a:ext cx="4198937" cy="67055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4267200" y="762000"/>
            <a:ext cx="4800600" cy="5943599"/>
          </a:xfrm>
          <a:prstGeom prst="rect">
            <a:avLst/>
          </a:prstGeom>
          <a:solidFill>
            <a:srgbClr val="E9F0E8"/>
          </a:solidFill>
          <a:ln w="25400" cap="rnd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 THE REASON for a similarity / difference… WHY?!?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AT LEAST two attempts at the analysis point.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CUE words: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64999"/>
              <a:buFont typeface="Times New Roman"/>
              <a:buChar char="■"/>
            </a:pPr>
            <a:r>
              <a:rPr lang="en-US" sz="20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because, …led to, … caused by,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affected, impacted, came from,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was due to, in order to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0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 up your topic sentence with BECAUSE… and explain a reason WHY they were similar or different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0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CUE words: </a:t>
            </a:r>
          </a:p>
          <a:p>
            <a:pPr marL="742950" marR="0" lvl="1" indent="-2032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0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4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4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34925" y="6350"/>
            <a:ext cx="574674" cy="685799"/>
          </a:xfrm>
          <a:prstGeom prst="rect">
            <a:avLst/>
          </a:prstGeom>
          <a:solidFill>
            <a:schemeClr val="accent2"/>
          </a:solidFill>
          <a:ln w="38100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6400799" cy="838199"/>
          </a:xfrm>
          <a:prstGeom prst="rect">
            <a:avLst/>
          </a:prstGeom>
          <a:solidFill>
            <a:schemeClr val="accent2"/>
          </a:solidFill>
          <a:ln w="381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400" b="0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Core Rubric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7924799" cy="4724400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200" b="1" i="0" u="sng" strike="noStrike" cap="none" baseline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Comparison</a:t>
            </a:r>
            <a:r>
              <a:rPr lang="en-US" sz="3200" b="0" i="0" u="none" strike="noStrike" cap="none" baseline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 means to say what is the same and what is different.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endParaRPr sz="3200" b="0" i="0" u="none" strike="noStrike" cap="none" baseline="0">
              <a:solidFill>
                <a:srgbClr val="66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200" b="0" i="0" u="none" strike="noStrike" cap="none" baseline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If it says “at LEAST one” … if you know your stuff, you should try THREE.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65000"/>
              <a:buFont typeface="Tahoma"/>
              <a:buChar char="■"/>
            </a:pPr>
            <a:r>
              <a:rPr lang="en-US" sz="2800" b="1" i="0" u="sng" strike="noStrike" cap="none" baseline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Rule of 3!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endParaRPr sz="3200" b="0" i="0" u="none" strike="noStrike" cap="none" baseline="0">
              <a:solidFill>
                <a:srgbClr val="66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200" b="1" i="0" u="sng" strike="noStrike" cap="none" baseline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Analyze</a:t>
            </a:r>
            <a:r>
              <a:rPr lang="en-US" sz="3200" b="0" i="0" u="none" strike="noStrike" cap="none" baseline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 means to say why.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65000"/>
              <a:buFont typeface="Tahoma"/>
              <a:buChar char="■"/>
            </a:pPr>
            <a:r>
              <a:rPr lang="en-US" sz="2800" b="0" i="0" u="none" strike="noStrike" cap="none" baseline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Why is there a difference or similarity?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0"/>
            <a:ext cx="8839199" cy="4114800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6400799" cy="838199"/>
          </a:xfrm>
          <a:prstGeom prst="rect">
            <a:avLst/>
          </a:prstGeom>
          <a:solidFill>
            <a:schemeClr val="accent2"/>
          </a:solidFill>
          <a:ln w="381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400" b="0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Question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1082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4" name="Shape 25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914400"/>
            <a:ext cx="8812211" cy="5714999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6400799" cy="762000"/>
          </a:xfrm>
          <a:prstGeom prst="rect">
            <a:avLst/>
          </a:prstGeom>
          <a:solidFill>
            <a:schemeClr val="accent2"/>
          </a:solidFill>
          <a:ln w="381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400" b="0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Brainstorm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  <a:solidFill>
            <a:schemeClr val="accent2"/>
          </a:solidFill>
          <a:ln w="381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400" b="0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Compare and Contrast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457200" y="1066800"/>
            <a:ext cx="8229600" cy="4495800"/>
          </a:xfrm>
          <a:prstGeom prst="rect">
            <a:avLst/>
          </a:prstGeom>
          <a:solidFill>
            <a:schemeClr val="lt1"/>
          </a:solidFill>
          <a:ln w="25400" cap="rnd">
            <a:solidFill>
              <a:srgbClr val="01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800" b="1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 C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200" b="1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(Suggested planning and writing time – 35 minutes)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200" b="1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Percent of Section score – 33 1/3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0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Directions</a:t>
            </a: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You are to answer the following question.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should spend 5 minutes organizing or outlining your essay.</a:t>
            </a:r>
          </a:p>
          <a:p>
            <a:pPr marL="0" marR="0" lvl="0" indent="0" algn="l" rtl="0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8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Write an essay that:</a:t>
            </a:r>
          </a:p>
          <a:p>
            <a:pPr marL="0" marR="0" lvl="0" indent="0" algn="l" rtl="0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8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a </a:t>
            </a:r>
            <a:r>
              <a:rPr lang="en-US" sz="2400" b="1" i="0" u="sng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relevant thesis </a:t>
            </a: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supports that thesis with appropriate historical </a:t>
            </a:r>
            <a:r>
              <a:rPr lang="en-US" sz="2400" b="1" i="0" u="sng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evidence</a:t>
            </a: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400" b="1" i="0" u="sng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Addresses all parts </a:t>
            </a: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question.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Makes </a:t>
            </a:r>
            <a:r>
              <a:rPr lang="en-US" sz="2400" b="1" i="0" u="sng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</a:t>
            </a: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relevant </a:t>
            </a:r>
            <a:r>
              <a:rPr lang="en-US" sz="2400" b="1" i="0" u="sng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comparisons</a:t>
            </a: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400" b="1" i="0" u="sng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Analyzes</a:t>
            </a: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relevant </a:t>
            </a:r>
            <a:r>
              <a:rPr lang="en-US" sz="2400" b="1" i="0" u="sng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reasons</a:t>
            </a: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similarities and differences.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23811" y="5562600"/>
            <a:ext cx="9120187" cy="1143000"/>
          </a:xfrm>
          <a:prstGeom prst="rect">
            <a:avLst/>
          </a:prstGeom>
          <a:gradFill>
            <a:gsLst>
              <a:gs pos="0">
                <a:srgbClr val="F4F4E9"/>
              </a:gs>
              <a:gs pos="65000">
                <a:srgbClr val="E2E2C7"/>
              </a:gs>
              <a:gs pos="100000">
                <a:srgbClr val="D7D7AE"/>
              </a:gs>
            </a:gsLst>
            <a:lin ang="5400000" scaled="0"/>
          </a:gradFill>
          <a:ln w="9525" cap="rnd">
            <a:solidFill>
              <a:srgbClr val="737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00"/>
              </a:buClr>
              <a:buSzPct val="25000"/>
              <a:buFont typeface="Arial"/>
              <a:buNone/>
            </a:pPr>
            <a:r>
              <a:rPr lang="en-US" sz="4000" b="0" i="1" u="sng" strike="noStrike" cap="none" baseline="0">
                <a:solidFill>
                  <a:srgbClr val="3A3A00"/>
                </a:solidFill>
                <a:latin typeface="Arial"/>
                <a:ea typeface="Arial"/>
                <a:cs typeface="Arial"/>
                <a:sym typeface="Arial"/>
              </a:rPr>
              <a:t>These directions will be the same for EVERY comparative essay.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200" b="0" i="0" u="none" strike="noStrike" cap="none" baseline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You only get points for pointing out the similarities and differences.</a:t>
            </a:r>
          </a:p>
          <a:p>
            <a:pPr marL="342900" marR="0" lvl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endParaRPr sz="3200" b="0" i="0" u="none" strike="noStrike" cap="none" baseline="0">
              <a:solidFill>
                <a:srgbClr val="66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200" b="0" i="0" u="none" strike="noStrike" cap="none" baseline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Organization is very important!</a:t>
            </a:r>
          </a:p>
          <a:p>
            <a:pPr marL="342900" marR="0" lvl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endParaRPr sz="3200" b="0" i="0" u="none" strike="noStrike" cap="none" baseline="0">
              <a:solidFill>
                <a:srgbClr val="66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200" b="0" i="0" u="none" strike="noStrike" cap="none" baseline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Consider the following examples……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6400799" cy="838199"/>
          </a:xfrm>
          <a:prstGeom prst="rect">
            <a:avLst/>
          </a:prstGeom>
          <a:solidFill>
            <a:schemeClr val="accent2"/>
          </a:solidFill>
          <a:ln w="381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400" b="0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Formatting the Essay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4724400" y="1600200"/>
            <a:ext cx="4190999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27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This is not a good idea.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endParaRPr sz="2700" b="0" i="1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2700" b="0" i="1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What is bad about this example?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endParaRPr sz="2700" b="0" i="1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27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ANSWER:Where are you going to compare and contrast?</a:t>
            </a: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25" y="1504950"/>
            <a:ext cx="4603749" cy="4073524"/>
          </a:xfrm>
          <a:prstGeom prst="rect">
            <a:avLst/>
          </a:prstGeom>
          <a:noFill/>
          <a:ln w="889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6400799" cy="838199"/>
          </a:xfrm>
          <a:prstGeom prst="rect">
            <a:avLst/>
          </a:prstGeom>
          <a:solidFill>
            <a:schemeClr val="accent2"/>
          </a:solidFill>
          <a:ln w="381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400" b="0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Example #1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4953000" y="1524000"/>
            <a:ext cx="4190999" cy="533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ahoma"/>
              <a:buChar char="■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This requires a lot of prewriting.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ahoma"/>
              <a:buChar char="■"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If you have time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, it can work for you. but do not use very broad categories, and don’t get lost in the details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ahoma"/>
              <a:buChar char="■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With this format, you are setting yourself up to need THREE sim’s, and THREE diff’s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25" y="1584325"/>
            <a:ext cx="4835525" cy="4603749"/>
          </a:xfrm>
          <a:prstGeom prst="rect">
            <a:avLst/>
          </a:prstGeom>
          <a:noFill/>
          <a:ln w="889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6400799" cy="838199"/>
          </a:xfrm>
          <a:prstGeom prst="rect">
            <a:avLst/>
          </a:prstGeom>
          <a:solidFill>
            <a:schemeClr val="accent2"/>
          </a:solidFill>
          <a:ln w="381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400" b="0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Example #2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4343400" y="1752600"/>
            <a:ext cx="44195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This </a:t>
            </a:r>
            <a:r>
              <a:rPr lang="en-US" sz="3000" b="0" i="1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can</a:t>
            </a:r>
            <a:r>
              <a:rPr lang="en-US" sz="30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work!!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Set up similarities in 1 paragraph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Set up differences in another 1 paragraph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Note: If you use this format, you should shoot for 2 SIM and 2 DIF</a:t>
            </a: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25" y="1657350"/>
            <a:ext cx="4225925" cy="4305299"/>
          </a:xfrm>
          <a:prstGeom prst="rect">
            <a:avLst/>
          </a:prstGeom>
          <a:noFill/>
          <a:ln w="889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6400799" cy="838199"/>
          </a:xfrm>
          <a:prstGeom prst="rect">
            <a:avLst/>
          </a:prstGeom>
          <a:solidFill>
            <a:schemeClr val="accent2"/>
          </a:solidFill>
          <a:ln w="381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400" b="0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Example #3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Shape 287"/>
          <p:cNvGrpSpPr/>
          <p:nvPr/>
        </p:nvGrpSpPr>
        <p:grpSpPr>
          <a:xfrm>
            <a:off x="152400" y="858837"/>
            <a:ext cx="8839199" cy="1366836"/>
            <a:chOff x="152400" y="858837"/>
            <a:chExt cx="8839199" cy="1366836"/>
          </a:xfrm>
        </p:grpSpPr>
        <p:pic>
          <p:nvPicPr>
            <p:cNvPr id="288" name="Shape 28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2400" y="858837"/>
              <a:ext cx="8839199" cy="13668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289" name="Shape 289"/>
            <p:cNvSpPr txBox="1"/>
            <p:nvPr/>
          </p:nvSpPr>
          <p:spPr>
            <a:xfrm>
              <a:off x="228600" y="914400"/>
              <a:ext cx="8686800" cy="1219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2400" b="1" i="0" u="sng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Thesis: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2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Address entire question, include time period if noted, give defining categories.</a:t>
              </a:r>
            </a:p>
          </p:txBody>
        </p:sp>
      </p:grpSp>
      <p:grpSp>
        <p:nvGrpSpPr>
          <p:cNvPr id="290" name="Shape 290"/>
          <p:cNvGrpSpPr/>
          <p:nvPr/>
        </p:nvGrpSpPr>
        <p:grpSpPr>
          <a:xfrm>
            <a:off x="23811" y="2157411"/>
            <a:ext cx="3000375" cy="1708149"/>
            <a:chOff x="23811" y="2157411"/>
            <a:chExt cx="3000375" cy="1708149"/>
          </a:xfrm>
        </p:grpSpPr>
        <p:pic>
          <p:nvPicPr>
            <p:cNvPr id="291" name="Shape 29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811" y="2157411"/>
              <a:ext cx="3000375" cy="1708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292" name="Shape 292"/>
            <p:cNvSpPr txBox="1"/>
            <p:nvPr/>
          </p:nvSpPr>
          <p:spPr>
            <a:xfrm>
              <a:off x="554037" y="2498725"/>
              <a:ext cx="1939925" cy="10223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800" b="1" i="0" u="sng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Similarity #1 </a:t>
              </a:r>
              <a:r>
                <a:rPr lang="en-US" sz="1800" b="1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Goals and Outcomes</a:t>
              </a:r>
            </a:p>
          </p:txBody>
        </p:sp>
      </p:grpSp>
      <p:grpSp>
        <p:nvGrpSpPr>
          <p:cNvPr id="293" name="Shape 293"/>
          <p:cNvGrpSpPr/>
          <p:nvPr/>
        </p:nvGrpSpPr>
        <p:grpSpPr>
          <a:xfrm>
            <a:off x="360362" y="3730625"/>
            <a:ext cx="2406649" cy="1878011"/>
            <a:chOff x="360362" y="3730625"/>
            <a:chExt cx="2406649" cy="1878011"/>
          </a:xfrm>
        </p:grpSpPr>
        <p:pic>
          <p:nvPicPr>
            <p:cNvPr id="294" name="Shape 29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0362" y="3730625"/>
              <a:ext cx="2406649" cy="18780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295" name="Shape 295"/>
            <p:cNvSpPr txBox="1"/>
            <p:nvPr/>
          </p:nvSpPr>
          <p:spPr>
            <a:xfrm>
              <a:off x="533400" y="3886200"/>
              <a:ext cx="20574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2700" b="0" i="1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3-4 Evidence</a:t>
              </a:r>
            </a:p>
          </p:txBody>
        </p:sp>
      </p:grpSp>
      <p:grpSp>
        <p:nvGrpSpPr>
          <p:cNvPr id="296" name="Shape 296"/>
          <p:cNvGrpSpPr/>
          <p:nvPr/>
        </p:nvGrpSpPr>
        <p:grpSpPr>
          <a:xfrm>
            <a:off x="3408362" y="3730625"/>
            <a:ext cx="2406649" cy="1878011"/>
            <a:chOff x="3408362" y="3730625"/>
            <a:chExt cx="2406649" cy="1878011"/>
          </a:xfrm>
        </p:grpSpPr>
        <p:pic>
          <p:nvPicPr>
            <p:cNvPr id="297" name="Shape 29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408362" y="3730625"/>
              <a:ext cx="2406649" cy="18780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298" name="Shape 298"/>
            <p:cNvSpPr txBox="1"/>
            <p:nvPr/>
          </p:nvSpPr>
          <p:spPr>
            <a:xfrm>
              <a:off x="3581400" y="3886200"/>
              <a:ext cx="20574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2700" b="0" i="1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3-4 Evidence</a:t>
              </a:r>
            </a:p>
          </p:txBody>
        </p:sp>
      </p:grpSp>
      <p:grpSp>
        <p:nvGrpSpPr>
          <p:cNvPr id="299" name="Shape 299"/>
          <p:cNvGrpSpPr/>
          <p:nvPr/>
        </p:nvGrpSpPr>
        <p:grpSpPr>
          <a:xfrm>
            <a:off x="6303962" y="3730625"/>
            <a:ext cx="2406649" cy="1878011"/>
            <a:chOff x="6303962" y="3730625"/>
            <a:chExt cx="2406649" cy="1878011"/>
          </a:xfrm>
        </p:grpSpPr>
        <p:pic>
          <p:nvPicPr>
            <p:cNvPr id="300" name="Shape 30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03962" y="3730625"/>
              <a:ext cx="2406649" cy="18780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301" name="Shape 301"/>
            <p:cNvSpPr txBox="1"/>
            <p:nvPr/>
          </p:nvSpPr>
          <p:spPr>
            <a:xfrm>
              <a:off x="6477000" y="3886200"/>
              <a:ext cx="20574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2700" b="0" i="1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3-4 Evidence</a:t>
              </a:r>
            </a:p>
          </p:txBody>
        </p:sp>
      </p:grpSp>
      <p:grpSp>
        <p:nvGrpSpPr>
          <p:cNvPr id="302" name="Shape 302"/>
          <p:cNvGrpSpPr/>
          <p:nvPr/>
        </p:nvGrpSpPr>
        <p:grpSpPr>
          <a:xfrm>
            <a:off x="79375" y="5583237"/>
            <a:ext cx="8912225" cy="1366836"/>
            <a:chOff x="79375" y="5583237"/>
            <a:chExt cx="8912225" cy="1366836"/>
          </a:xfrm>
        </p:grpSpPr>
        <p:pic>
          <p:nvPicPr>
            <p:cNvPr id="303" name="Shape 30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375" y="5583237"/>
              <a:ext cx="8912225" cy="13668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304" name="Shape 304"/>
            <p:cNvSpPr txBox="1"/>
            <p:nvPr/>
          </p:nvSpPr>
          <p:spPr>
            <a:xfrm>
              <a:off x="152400" y="5638800"/>
              <a:ext cx="8763000" cy="1219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2400" b="1" i="0" u="sng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Brief Conclusion</a:t>
              </a:r>
              <a:r>
                <a:rPr lang="en-US" sz="24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: Restate thesis (2</a:t>
              </a:r>
              <a:r>
                <a:rPr lang="en-US" sz="2400" b="0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nd</a:t>
              </a:r>
              <a:r>
                <a:rPr lang="en-US" sz="24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try), and finish with 1 sentence that puts your essay topic in a wider historical context</a:t>
              </a:r>
            </a:p>
          </p:txBody>
        </p:sp>
      </p:grpSp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1" i="0" u="sng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My Personal Favorite</a:t>
            </a:r>
          </a:p>
        </p:txBody>
      </p:sp>
      <p:grpSp>
        <p:nvGrpSpPr>
          <p:cNvPr id="306" name="Shape 306"/>
          <p:cNvGrpSpPr/>
          <p:nvPr/>
        </p:nvGrpSpPr>
        <p:grpSpPr>
          <a:xfrm>
            <a:off x="2767011" y="2078036"/>
            <a:ext cx="2695574" cy="1025525"/>
            <a:chOff x="2767011" y="2078036"/>
            <a:chExt cx="2695574" cy="1025525"/>
          </a:xfrm>
        </p:grpSpPr>
        <p:pic>
          <p:nvPicPr>
            <p:cNvPr id="307" name="Shape 30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767011" y="2078036"/>
              <a:ext cx="2695574" cy="1025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308" name="Shape 308"/>
            <p:cNvSpPr txBox="1"/>
            <p:nvPr/>
          </p:nvSpPr>
          <p:spPr>
            <a:xfrm>
              <a:off x="3252786" y="2320925"/>
              <a:ext cx="1724025" cy="5397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800" b="1" i="0" u="sng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Similarity #2</a:t>
              </a:r>
            </a:p>
          </p:txBody>
        </p:sp>
      </p:grpSp>
      <p:grpSp>
        <p:nvGrpSpPr>
          <p:cNvPr id="309" name="Shape 309"/>
          <p:cNvGrpSpPr/>
          <p:nvPr/>
        </p:nvGrpSpPr>
        <p:grpSpPr>
          <a:xfrm>
            <a:off x="5967412" y="2157411"/>
            <a:ext cx="3000375" cy="1708149"/>
            <a:chOff x="5967412" y="2157411"/>
            <a:chExt cx="3000375" cy="1708149"/>
          </a:xfrm>
        </p:grpSpPr>
        <p:pic>
          <p:nvPicPr>
            <p:cNvPr id="310" name="Shape 3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67412" y="2157411"/>
              <a:ext cx="3000375" cy="1708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311" name="Shape 311"/>
            <p:cNvSpPr txBox="1"/>
            <p:nvPr/>
          </p:nvSpPr>
          <p:spPr>
            <a:xfrm>
              <a:off x="6497637" y="2498725"/>
              <a:ext cx="1939925" cy="10223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800" b="1" i="0" u="sng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Difference #1 </a:t>
              </a:r>
              <a:r>
                <a:rPr lang="en-US" sz="1800" b="1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Goals and Outcomes</a:t>
              </a:r>
            </a:p>
          </p:txBody>
        </p:sp>
      </p:grpSp>
      <p:grpSp>
        <p:nvGrpSpPr>
          <p:cNvPr id="312" name="Shape 312"/>
          <p:cNvGrpSpPr/>
          <p:nvPr/>
        </p:nvGrpSpPr>
        <p:grpSpPr>
          <a:xfrm>
            <a:off x="3602037" y="2840036"/>
            <a:ext cx="2701925" cy="1025525"/>
            <a:chOff x="3602037" y="2840036"/>
            <a:chExt cx="2701925" cy="1025525"/>
          </a:xfrm>
        </p:grpSpPr>
        <p:pic>
          <p:nvPicPr>
            <p:cNvPr id="313" name="Shape 3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602037" y="2840036"/>
              <a:ext cx="2701925" cy="1025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314" name="Shape 314"/>
            <p:cNvSpPr txBox="1"/>
            <p:nvPr/>
          </p:nvSpPr>
          <p:spPr>
            <a:xfrm>
              <a:off x="4090987" y="3082925"/>
              <a:ext cx="1724025" cy="5397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800" b="1" i="0" u="sng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Difference #2</a:t>
              </a:r>
            </a:p>
          </p:txBody>
        </p:sp>
      </p:grpSp>
      <p:sp>
        <p:nvSpPr>
          <p:cNvPr id="315" name="Shape 315"/>
          <p:cNvSpPr txBox="1"/>
          <p:nvPr/>
        </p:nvSpPr>
        <p:spPr>
          <a:xfrm>
            <a:off x="4267200" y="2819400"/>
            <a:ext cx="431799" cy="369886"/>
          </a:xfrm>
          <a:prstGeom prst="rect">
            <a:avLst/>
          </a:prstGeom>
          <a:gradFill>
            <a:gsLst>
              <a:gs pos="0">
                <a:srgbClr val="FFF1D9"/>
              </a:gs>
              <a:gs pos="65000">
                <a:srgbClr val="FFDDA3"/>
              </a:gs>
              <a:gs pos="100000">
                <a:srgbClr val="FFD27C"/>
              </a:gs>
            </a:gsLst>
            <a:lin ang="5400000" scaled="0"/>
          </a:gradFill>
          <a:ln w="9525" cap="rnd">
            <a:solidFill>
              <a:srgbClr val="F9A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ct val="25000"/>
              <a:buFont typeface="Tahoma"/>
              <a:buNone/>
            </a:pPr>
            <a:r>
              <a:rPr lang="en-US" sz="1800" b="0" i="0" u="none" strike="noStrike" cap="none" baseline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Or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sng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Common Problems</a:t>
            </a:r>
          </a:p>
        </p:txBody>
      </p:sp>
      <p:grpSp>
        <p:nvGrpSpPr>
          <p:cNvPr id="322" name="Shape 322"/>
          <p:cNvGrpSpPr/>
          <p:nvPr/>
        </p:nvGrpSpPr>
        <p:grpSpPr>
          <a:xfrm>
            <a:off x="401637" y="1414462"/>
            <a:ext cx="8340725" cy="5138736"/>
            <a:chOff x="401637" y="1414462"/>
            <a:chExt cx="8340725" cy="5138736"/>
          </a:xfrm>
        </p:grpSpPr>
        <p:pic>
          <p:nvPicPr>
            <p:cNvPr id="323" name="Shape 3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1637" y="1414462"/>
              <a:ext cx="8340725" cy="51387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324" name="Shape 324"/>
            <p:cNvSpPr txBox="1"/>
            <p:nvPr/>
          </p:nvSpPr>
          <p:spPr>
            <a:xfrm>
              <a:off x="457200" y="1524000"/>
              <a:ext cx="8229600" cy="4953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4999"/>
                <a:buFont typeface="Tahoma"/>
                <a:buChar char="■"/>
              </a:pPr>
              <a:r>
                <a:rPr lang="en-US" sz="3600" b="0" i="0" u="none" strike="noStrike" cap="none" baseline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Describing the two societies or events separately (w/ plenty of evidence) but never comparing and/or contrasting.</a:t>
              </a:r>
            </a:p>
            <a:p>
              <a:pPr marL="742950" marR="0" lvl="1" indent="-285750" algn="l" rtl="0">
                <a:lnSpc>
                  <a:spcPct val="80000"/>
                </a:lnSpc>
                <a:spcBef>
                  <a:spcPts val="640"/>
                </a:spcBef>
                <a:spcAft>
                  <a:spcPts val="0"/>
                </a:spcAft>
                <a:buClr>
                  <a:schemeClr val="lt1"/>
                </a:buClr>
                <a:buSzPct val="64999"/>
                <a:buFont typeface="Tahoma"/>
                <a:buChar char="■"/>
              </a:pPr>
              <a:r>
                <a:rPr lang="en-US" sz="3200" b="1" i="0" u="sng" strike="noStrike" cap="none" baseline="0">
                  <a:solidFill>
                    <a:srgbClr val="FFFFB0"/>
                  </a:solidFill>
                  <a:latin typeface="Tahoma"/>
                  <a:ea typeface="Tahoma"/>
                  <a:cs typeface="Tahoma"/>
                  <a:sym typeface="Tahoma"/>
                </a:rPr>
                <a:t>You will not earn any points for describing.</a:t>
              </a:r>
            </a:p>
            <a:p>
              <a:pPr marL="342900" marR="0" lvl="0" indent="-194310" algn="l" rtl="0">
                <a:lnSpc>
                  <a:spcPct val="80000"/>
                </a:lnSpc>
                <a:spcBef>
                  <a:spcPts val="720"/>
                </a:spcBef>
                <a:spcAft>
                  <a:spcPts val="0"/>
                </a:spcAft>
                <a:buClr>
                  <a:schemeClr val="hlink"/>
                </a:buClr>
                <a:buFont typeface="Tahoma"/>
                <a:buNone/>
              </a:pPr>
              <a:endParaRPr sz="3600" b="0" i="0" u="none" strike="noStrike" cap="none" baseline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342900" marR="0" lvl="0" indent="-342900" algn="l" rtl="0">
                <a:lnSpc>
                  <a:spcPct val="80000"/>
                </a:lnSpc>
                <a:spcBef>
                  <a:spcPts val="720"/>
                </a:spcBef>
                <a:spcAft>
                  <a:spcPts val="0"/>
                </a:spcAft>
                <a:buClr>
                  <a:schemeClr val="hlink"/>
                </a:buClr>
                <a:buSzPct val="64999"/>
                <a:buFont typeface="Tahoma"/>
                <a:buChar char="■"/>
              </a:pPr>
              <a:r>
                <a:rPr lang="en-US" sz="3600" b="0" i="0" u="none" strike="noStrike" cap="none" baseline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Confusing dates, people, and places</a:t>
              </a:r>
            </a:p>
            <a:p>
              <a:pPr marL="342900" marR="0" lvl="0" indent="-194310" algn="l" rtl="0">
                <a:lnSpc>
                  <a:spcPct val="80000"/>
                </a:lnSpc>
                <a:spcBef>
                  <a:spcPts val="720"/>
                </a:spcBef>
                <a:spcAft>
                  <a:spcPts val="0"/>
                </a:spcAft>
                <a:buClr>
                  <a:schemeClr val="hlink"/>
                </a:buClr>
                <a:buFont typeface="Tahoma"/>
                <a:buNone/>
              </a:pPr>
              <a:endParaRPr sz="3600" b="0" i="0" u="none" strike="noStrike" cap="none" baseline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342900" marR="0" lvl="0" indent="-342900" algn="l" rtl="0">
                <a:lnSpc>
                  <a:spcPct val="80000"/>
                </a:lnSpc>
                <a:spcBef>
                  <a:spcPts val="720"/>
                </a:spcBef>
                <a:spcAft>
                  <a:spcPts val="0"/>
                </a:spcAft>
                <a:buClr>
                  <a:schemeClr val="hlink"/>
                </a:buClr>
                <a:buSzPct val="64999"/>
                <a:buFont typeface="Tahoma"/>
                <a:buChar char="■"/>
              </a:pPr>
              <a:r>
                <a:rPr lang="en-US" sz="3600" b="0" i="0" u="none" strike="noStrike" cap="none" baseline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Running out of time and not finishing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sng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General Problems</a:t>
            </a:r>
            <a:br>
              <a:rPr lang="en-US" sz="4000" b="0" i="0" u="sng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for all essays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solidFill>
            <a:schemeClr val="dk1"/>
          </a:solidFill>
          <a:ln w="381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Not addressing the entire prompt.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endParaRPr sz="3600" b="0" i="0" u="none" strike="noStrike" cap="none" baseline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Similar but not different.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endParaRPr sz="3600" b="0" i="0" u="none" strike="noStrike" cap="none" baseline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Rambling or Losing focus.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endParaRPr sz="3600" b="0" i="0" u="none" strike="noStrike" cap="none" baseline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Giving up.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64999"/>
              <a:buFont typeface="Tahoma"/>
              <a:buChar char="■"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Never, never, never give up! 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ctrTitle"/>
          </p:nvPr>
        </p:nvSpPr>
        <p:spPr>
          <a:xfrm>
            <a:off x="152400" y="2133600"/>
            <a:ext cx="8763000" cy="1828800"/>
          </a:xfrm>
          <a:prstGeom prst="rect">
            <a:avLst/>
          </a:prstGeom>
          <a:gradFill>
            <a:gsLst>
              <a:gs pos="0">
                <a:srgbClr val="743100"/>
              </a:gs>
              <a:gs pos="20000">
                <a:srgbClr val="713100"/>
              </a:gs>
              <a:gs pos="100000">
                <a:srgbClr val="552300"/>
              </a:gs>
            </a:gsLst>
            <a:lin ang="5400000" scaled="0"/>
          </a:gradFill>
          <a:ln w="9525" cap="flat">
            <a:solidFill>
              <a:srgbClr val="6632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5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DIRECT COMPARISON Statements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are Direct Comparisons?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Think about it….its very simple, but not always easy to spot.</a:t>
            </a:r>
          </a:p>
          <a:p>
            <a:pPr marL="342900" marR="0" lvl="0" indent="-29337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endParaRPr sz="12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It’s a comparison of two things in statement form. </a:t>
            </a:r>
          </a:p>
          <a:p>
            <a:pPr marL="342900" marR="0" lvl="0" indent="-29337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endParaRPr sz="12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So what is so hard? The two must be CONNECTED by the words you use – cannot be two separate statements.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How are Direct Comparisons written?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Example A: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65000"/>
              <a:buFont typeface="Tahoma"/>
              <a:buChar char="■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“The British ruled their empire through local intermediaries. France created a bureaucracy staffed by French soldiers and civilian servants.”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Example B: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65000"/>
              <a:buFont typeface="Tahoma"/>
              <a:buChar char="■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“The British ruled their empire through local intermediaries, where as France created a bureaucracy staffed by French soldiers and civilian servants.”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200" b="0" i="1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Do you notice the difference?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44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Comparative </a:t>
            </a:r>
            <a:r>
              <a:rPr lang="en-US" sz="4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Essay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199"/>
          </a:xfrm>
          <a:prstGeom prst="rect">
            <a:avLst/>
          </a:prstGeom>
          <a:gradFill>
            <a:gsLst>
              <a:gs pos="0">
                <a:srgbClr val="FCF5F1"/>
              </a:gs>
              <a:gs pos="65000">
                <a:srgbClr val="F6E7DC"/>
              </a:gs>
              <a:gs pos="100000">
                <a:srgbClr val="F3DDCD"/>
              </a:gs>
            </a:gsLst>
            <a:lin ang="5400000" scaled="0"/>
          </a:gradFill>
          <a:ln w="9525" cap="flat">
            <a:solidFill>
              <a:srgbClr val="C6B4A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4000" b="0" i="0" u="none" strike="noStrike" cap="none" baseline="0" dirty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…will ALWAYS require BOTH Similarities AND Differences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64999"/>
              <a:buFont typeface="Tahoma"/>
              <a:buChar char="■"/>
            </a:pPr>
            <a:r>
              <a:rPr lang="en-US" sz="3600" b="0" i="0" u="none" strike="noStrike" cap="none" baseline="0" dirty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Whether it says: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64999"/>
              <a:buFont typeface="Tahoma"/>
              <a:buChar char="■"/>
            </a:pPr>
            <a:r>
              <a:rPr lang="en-US" sz="3200" b="0" i="0" u="none" strike="noStrike" cap="none" baseline="0" dirty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“Compare and Contrast”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64999"/>
              <a:buFont typeface="Tahoma"/>
              <a:buChar char="■"/>
            </a:pPr>
            <a:r>
              <a:rPr lang="en-US" sz="3200" b="0" i="0" u="none" strike="noStrike" cap="none" baseline="0" dirty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“Similarities and Differences”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64999"/>
              <a:buFont typeface="Tahoma"/>
              <a:buChar char="■"/>
            </a:pPr>
            <a:r>
              <a:rPr lang="en-US" sz="3200" b="0" i="0" u="none" strike="noStrike" cap="none" baseline="0" dirty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Or even just “compare A and B”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64999"/>
              <a:buFont typeface="Tahoma"/>
              <a:buChar char="■"/>
            </a:pPr>
            <a:r>
              <a:rPr lang="en-US" sz="3600" b="0" i="0" u="none" strike="noStrike" cap="none" baseline="0" dirty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“Compare” means “BOTH </a:t>
            </a:r>
            <a:r>
              <a:rPr lang="en-US" sz="3600" b="0" i="0" u="none" strike="noStrike" cap="none" baseline="0" dirty="0" smtClean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similarities </a:t>
            </a:r>
            <a:r>
              <a:rPr lang="en-US" sz="3600" b="0" i="0" u="none" strike="noStrike" cap="none" baseline="0" dirty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and differences”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600" b="0" i="0" u="none" strike="noStrike" cap="none" baseline="0" dirty="0">
              <a:solidFill>
                <a:srgbClr val="6633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How are Direct Comparisons written?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Example A: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65000"/>
              <a:buFont typeface="Tahoma"/>
              <a:buChar char="■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“In Mesopotamia, women had very few legal rights.  In Egypt, women had the right to own property, and to propose a marriage or divorce.”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Example B: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65000"/>
              <a:buFont typeface="Tahoma"/>
              <a:buChar char="■"/>
            </a:pPr>
            <a:r>
              <a:rPr lang="en-US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W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omen in Mesopotamia had fewer legal rights than women in Egypt</a:t>
            </a:r>
            <a:r>
              <a:rPr lang="en-US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For example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women in Egypt were allowed to own property, but in Mesopotamia, only men could own property.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200" b="0" i="1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Do you notice the difference?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ctrTitle"/>
          </p:nvPr>
        </p:nvSpPr>
        <p:spPr>
          <a:xfrm>
            <a:off x="152400" y="2971800"/>
            <a:ext cx="8763000" cy="990599"/>
          </a:xfrm>
          <a:prstGeom prst="rect">
            <a:avLst/>
          </a:prstGeom>
          <a:gradFill>
            <a:gsLst>
              <a:gs pos="0">
                <a:srgbClr val="743100"/>
              </a:gs>
              <a:gs pos="20000">
                <a:srgbClr val="713100"/>
              </a:gs>
              <a:gs pos="100000">
                <a:srgbClr val="552300"/>
              </a:gs>
            </a:gsLst>
            <a:lin ang="5400000" scaled="0"/>
          </a:gradFill>
          <a:ln w="9525" cap="flat">
            <a:solidFill>
              <a:srgbClr val="6632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5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ANALYSIS Statements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is ANALYSIS?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Definition: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65000"/>
              <a:buFont typeface="Tahoma"/>
              <a:buChar char="■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separating of any material or abstract entity into its constituent elements.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0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200" b="0" i="1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So, what does that mean to you?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endParaRPr sz="1000" b="0" i="1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200" b="0" i="1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You need to analyze/explain WHY these societies are similar… or different.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Char char="■"/>
            </a:pPr>
            <a:r>
              <a:rPr lang="en-US" sz="3200" b="0" i="1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… BECAUSE…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do I do if I know I am going to run out of time?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AutoNum type="arabicPeriod"/>
            </a:pPr>
            <a:r>
              <a:rPr lang="en-US" sz="3200" b="0" i="1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NEVER GIVE UP!!!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AutoNum type="arabicPeriod"/>
            </a:pPr>
            <a:r>
              <a:rPr lang="en-US" sz="3200" b="0" i="1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Focus on the essentials, be sure you’re not wasting time adding unrelated details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AutoNum type="arabicPeriod"/>
            </a:pPr>
            <a:r>
              <a:rPr lang="en-US" sz="3200" b="0" i="1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Trim or cut the conclusion (Beware: this means you only get the one shot at the thesis point)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Tahoma"/>
              <a:buAutoNum type="arabicPeriod"/>
            </a:pPr>
            <a:r>
              <a:rPr lang="en-US" sz="3200" b="0" i="1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Learn from this mistake, and plan better for next time.</a:t>
            </a:r>
          </a:p>
          <a:p>
            <a: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endParaRPr sz="3200" b="0" i="1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267200" y="0"/>
            <a:ext cx="4800600" cy="685799"/>
          </a:xfrm>
          <a:prstGeom prst="rect">
            <a:avLst/>
          </a:prstGeom>
          <a:solidFill>
            <a:schemeClr val="accent2"/>
          </a:solidFill>
          <a:ln w="381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000" b="0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Core Rubric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61" y="0"/>
            <a:ext cx="4198937" cy="67055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4267200" y="762000"/>
            <a:ext cx="4800600" cy="5943599"/>
          </a:xfrm>
          <a:prstGeom prst="rect">
            <a:avLst/>
          </a:prstGeom>
          <a:solidFill>
            <a:srgbClr val="E9F0E8"/>
          </a:solidFill>
          <a:ln w="25400" cap="rnd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800" b="1" i="1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800" b="1" i="1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Notice, there are only </a:t>
            </a:r>
            <a:r>
              <a:rPr lang="en-US" sz="2800" b="1" i="1" u="sng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2800" b="1" i="1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aspects of your essay that are graded.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0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20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Thesis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0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ATQ</a:t>
            </a:r>
            <a:r>
              <a:rPr lang="en-US" sz="20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Addresses </a:t>
            </a:r>
            <a:r>
              <a:rPr lang="en-US" sz="2000" b="0" i="0" u="sng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</a:t>
            </a:r>
            <a:r>
              <a:rPr lang="en-US" sz="20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parts of The Question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0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</a:t>
            </a:r>
            <a:r>
              <a:rPr lang="en-US" sz="20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Evidence (9 for 2 points, 6 for 1 point)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0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DC</a:t>
            </a:r>
            <a:r>
              <a:rPr lang="en-US" sz="20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Direct Comparison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0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0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Analysis of a Direct Comparison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267200" y="0"/>
            <a:ext cx="4800600" cy="685799"/>
          </a:xfrm>
          <a:prstGeom prst="rect">
            <a:avLst/>
          </a:prstGeom>
          <a:solidFill>
            <a:schemeClr val="accent2"/>
          </a:solidFill>
          <a:ln w="381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000" b="0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Thesis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61" y="0"/>
            <a:ext cx="4198937" cy="67055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4267200" y="762000"/>
            <a:ext cx="4800600" cy="5943599"/>
          </a:xfrm>
          <a:prstGeom prst="rect">
            <a:avLst/>
          </a:prstGeom>
          <a:solidFill>
            <a:srgbClr val="E9F0E8"/>
          </a:solidFill>
          <a:ln w="25400" cap="rnd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 all theme(s)/topic(s) asked about in the question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the two societies being compared by name.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the time period given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 at least 1 sim &amp; 1 diff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in first or last ¶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4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SHOULD NOT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(A + B) were similar and different (not clear which is which)</a:t>
            </a:r>
          </a:p>
          <a:p>
            <a:pPr marL="0" marR="0" lvl="0" indent="9906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endParaRPr sz="24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TIPS: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 with While/Although/Despite… A + B were similar, A was THIS, but B was THAT].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34925" y="6350"/>
            <a:ext cx="574674" cy="685799"/>
          </a:xfrm>
          <a:prstGeom prst="rect">
            <a:avLst/>
          </a:prstGeom>
          <a:solidFill>
            <a:schemeClr val="accent2"/>
          </a:solidFill>
          <a:ln w="38100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267200" y="0"/>
            <a:ext cx="4800600" cy="685799"/>
          </a:xfrm>
          <a:prstGeom prst="rect">
            <a:avLst/>
          </a:prstGeom>
          <a:solidFill>
            <a:schemeClr val="accent2"/>
          </a:solidFill>
          <a:ln w="381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000" b="0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Thesis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61" y="0"/>
            <a:ext cx="4198937" cy="67055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4267200" y="762000"/>
            <a:ext cx="4800600" cy="5943599"/>
          </a:xfrm>
          <a:prstGeom prst="rect">
            <a:avLst/>
          </a:prstGeom>
          <a:solidFill>
            <a:srgbClr val="E9F0E8"/>
          </a:solidFill>
          <a:ln w="25400" cap="rnd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 all theme(s)/topic(s) asked about in the question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the two societies being compared by name.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the time period given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 at least 1 sim &amp; 1 diff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in first or last ¶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4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SHOULD NOT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(A + B) were similar and different (not clear which is which)</a:t>
            </a:r>
          </a:p>
          <a:p>
            <a:pPr marL="0" marR="0" lvl="0" indent="9906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endParaRPr sz="2400" b="0" i="0" u="none" strike="noStrike" cap="none" baseline="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1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TIPS: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 with While/Although/Despite… A + B were similar, A was THIS, but B was THAT].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34925" y="6350"/>
            <a:ext cx="574674" cy="685799"/>
          </a:xfrm>
          <a:prstGeom prst="rect">
            <a:avLst/>
          </a:prstGeom>
          <a:solidFill>
            <a:schemeClr val="accent2"/>
          </a:solidFill>
          <a:ln w="38100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685800" y="3810000"/>
            <a:ext cx="7391399" cy="2862261"/>
          </a:xfrm>
          <a:prstGeom prst="rect">
            <a:avLst/>
          </a:prstGeom>
          <a:gradFill>
            <a:gsLst>
              <a:gs pos="0">
                <a:srgbClr val="F4F4E9"/>
              </a:gs>
              <a:gs pos="65000">
                <a:srgbClr val="E2E2C7"/>
              </a:gs>
              <a:gs pos="100000">
                <a:srgbClr val="D7D7AE"/>
              </a:gs>
            </a:gsLst>
            <a:lin ang="5400000" scaled="0"/>
          </a:gradFill>
          <a:ln w="38100" cap="rnd">
            <a:solidFill>
              <a:srgbClr val="565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ct val="25000"/>
              <a:buFont typeface="Tahoma"/>
              <a:buNone/>
            </a:pPr>
            <a:r>
              <a:rPr lang="en-US" sz="1800" b="0" i="1" u="sng" strike="noStrike" cap="none" baseline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THESIS KILLERS: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ct val="25000"/>
              <a:buFont typeface="Tahoma"/>
              <a:buNone/>
            </a:pPr>
            <a:r>
              <a:rPr lang="en-US" sz="1800" b="1" i="0" u="none" strike="noStrike" cap="none" baseline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VAGUE TIME</a:t>
            </a:r>
            <a:r>
              <a:rPr lang="en-US" sz="1800" b="0" i="0" u="none" strike="noStrike" cap="none" baseline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: Back in the day, long ago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800" b="0" i="0" u="none" strike="noStrike" cap="none" baseline="0">
              <a:solidFill>
                <a:srgbClr val="66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ct val="25000"/>
              <a:buFont typeface="Tahoma"/>
              <a:buNone/>
            </a:pPr>
            <a:r>
              <a:rPr lang="en-US" sz="1800" b="1" i="0" u="none" strike="noStrike" cap="none" baseline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VAGUE SUBJECTS</a:t>
            </a:r>
            <a:r>
              <a:rPr lang="en-US" sz="1800" b="0" i="0" u="none" strike="noStrike" cap="none" baseline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: The people (who?), they/them/their (who?)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800" b="0" i="0" u="none" strike="noStrike" cap="none" baseline="0">
              <a:solidFill>
                <a:srgbClr val="66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ct val="25000"/>
              <a:buFont typeface="Tahoma"/>
              <a:buNone/>
            </a:pPr>
            <a:r>
              <a:rPr lang="en-US" sz="1800" b="1" i="0" u="none" strike="noStrike" cap="none" baseline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VAGUE!! </a:t>
            </a:r>
            <a:r>
              <a:rPr lang="en-US" sz="1800" b="0" i="0" u="none" strike="noStrike" cap="none" baseline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Things, Lots / A lot, Stuff, Very, Really, Huge, Many, Aspects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800" b="0" i="0" u="none" strike="noStrike" cap="none" baseline="0">
              <a:solidFill>
                <a:srgbClr val="66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ct val="25000"/>
              <a:buFont typeface="Tahoma"/>
              <a:buNone/>
            </a:pPr>
            <a:r>
              <a:rPr lang="en-US" sz="1800" b="1" i="0" u="none" strike="noStrike" cap="none" baseline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ABSOLUTES</a:t>
            </a:r>
            <a:r>
              <a:rPr lang="en-US" sz="1800" b="0" i="0" u="none" strike="noStrike" cap="none" baseline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: Never, Always, Only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800" b="0" i="0" u="none" strike="noStrike" cap="none" baseline="0">
              <a:solidFill>
                <a:srgbClr val="66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ct val="25000"/>
              <a:buFont typeface="Tahoma"/>
              <a:buNone/>
            </a:pPr>
            <a:r>
              <a:rPr lang="en-US" sz="1800" b="1" i="0" u="none" strike="noStrike" cap="none" baseline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NO 1</a:t>
            </a:r>
            <a:r>
              <a:rPr lang="en-US" sz="1800" b="1" i="0" u="none" strike="noStrike" cap="none" baseline="3000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st</a:t>
            </a:r>
            <a:r>
              <a:rPr lang="en-US" sz="1800" b="1" i="0" u="none" strike="noStrike" cap="none" baseline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 PERSON</a:t>
            </a:r>
            <a:r>
              <a:rPr lang="en-US" sz="1800" b="0" i="0" u="none" strike="noStrike" cap="none" baseline="0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: I, I think, I’m going to tell you, In this essay I will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8586" y="585787"/>
            <a:ext cx="8886825" cy="614362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904999" cy="685799"/>
          </a:xfrm>
          <a:prstGeom prst="rect">
            <a:avLst/>
          </a:prstGeom>
          <a:solidFill>
            <a:schemeClr val="accent2"/>
          </a:solidFill>
          <a:ln w="381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000" b="0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Thesis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8586" y="585787"/>
            <a:ext cx="8886825" cy="614362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904999" cy="685799"/>
          </a:xfrm>
          <a:prstGeom prst="rect">
            <a:avLst/>
          </a:prstGeom>
          <a:solidFill>
            <a:schemeClr val="accent2"/>
          </a:solidFill>
          <a:ln w="381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000" b="0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Thesis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8586" y="585787"/>
            <a:ext cx="8886825" cy="614362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904999" cy="685799"/>
          </a:xfrm>
          <a:prstGeom prst="rect">
            <a:avLst/>
          </a:prstGeom>
          <a:solidFill>
            <a:schemeClr val="accent2"/>
          </a:solidFill>
          <a:ln w="381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000" b="0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Thesis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1314</Words>
  <Application>Microsoft Office PowerPoint</Application>
  <PresentationFormat>On-screen Show (4:3)</PresentationFormat>
  <Paragraphs>222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Courier New</vt:lpstr>
      <vt:lpstr>Tahoma</vt:lpstr>
      <vt:lpstr>Times New Roman</vt:lpstr>
      <vt:lpstr>Wingdings</vt:lpstr>
      <vt:lpstr>Balance</vt:lpstr>
      <vt:lpstr>1_Balance</vt:lpstr>
      <vt:lpstr>Comparative Essay (aka Compare &amp; Contrast)</vt:lpstr>
      <vt:lpstr>Compare and Contrast</vt:lpstr>
      <vt:lpstr>The Comparative Essay</vt:lpstr>
      <vt:lpstr>Core Rubric</vt:lpstr>
      <vt:lpstr>Thesis</vt:lpstr>
      <vt:lpstr>Thesis</vt:lpstr>
      <vt:lpstr>Thesis</vt:lpstr>
      <vt:lpstr>Thesis</vt:lpstr>
      <vt:lpstr>Thesis</vt:lpstr>
      <vt:lpstr>Thesis</vt:lpstr>
      <vt:lpstr>Thesis</vt:lpstr>
      <vt:lpstr>Thesis</vt:lpstr>
      <vt:lpstr>Addresses the Question</vt:lpstr>
      <vt:lpstr>Evidence</vt:lpstr>
      <vt:lpstr>Direct Comparison</vt:lpstr>
      <vt:lpstr>Analysis</vt:lpstr>
      <vt:lpstr>Core Rubric</vt:lpstr>
      <vt:lpstr>The Question</vt:lpstr>
      <vt:lpstr>Brainstorm</vt:lpstr>
      <vt:lpstr>Formatting the Essay</vt:lpstr>
      <vt:lpstr>Example #1</vt:lpstr>
      <vt:lpstr>Example #2</vt:lpstr>
      <vt:lpstr>Example #3</vt:lpstr>
      <vt:lpstr>My Personal Favorite</vt:lpstr>
      <vt:lpstr>Common Problems</vt:lpstr>
      <vt:lpstr>General Problems for all essays</vt:lpstr>
      <vt:lpstr>DIRECT COMPARISON Statements</vt:lpstr>
      <vt:lpstr>What are Direct Comparisons?</vt:lpstr>
      <vt:lpstr>How are Direct Comparisons written?</vt:lpstr>
      <vt:lpstr>How are Direct Comparisons written?</vt:lpstr>
      <vt:lpstr>ANALYSIS Statements</vt:lpstr>
      <vt:lpstr>What is ANALYSIS?</vt:lpstr>
      <vt:lpstr>What do I do if I know I am going to run out of time?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Essay (aka Compare &amp; Contrast)</dc:title>
  <dc:creator>JENNIFER KLEIBER</dc:creator>
  <cp:lastModifiedBy>JENNIFER KLEIBER</cp:lastModifiedBy>
  <cp:revision>1</cp:revision>
  <dcterms:modified xsi:type="dcterms:W3CDTF">2015-01-15T16:21:41Z</dcterms:modified>
</cp:coreProperties>
</file>