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82D26-B5E6-4E57-9729-855E75A13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037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9B40-32BE-4D12-A655-D29DDC185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64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6/6f/Brillanten.jpg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hyperlink" Target="http://en.wikipedia.org/wiki/Image:Native_gold_nuggets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Image:David_Livingstone.jpg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Image:Maxim_wczesn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en.wikipedia.org/wiki/Image:Maxim_machine_gun_Megapixie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In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Cy - 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1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66"/>
                </a:solidFill>
              </a:rPr>
              <a:t>Scramble for Africa: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9055976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/>
              <a:t>1880- is when it all began…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2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 smtClean="0">
                <a:solidFill>
                  <a:srgbClr val="FFFF66"/>
                </a:solidFill>
              </a:rPr>
              <a:t>Copper </a:t>
            </a:r>
            <a:r>
              <a:rPr lang="en-US" altLang="en-US" sz="3200" dirty="0">
                <a:solidFill>
                  <a:srgbClr val="FFFF66"/>
                </a:solidFill>
              </a:rPr>
              <a:t>and Tin found in Belgian Congo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/>
              <a:t>no one wanted to be left out of the race and the scramble for Africa began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/>
              <a:t>Exploited Africa for </a:t>
            </a:r>
            <a:r>
              <a:rPr lang="en-US" altLang="en-US" sz="3200" dirty="0">
                <a:solidFill>
                  <a:srgbClr val="FFFF66"/>
                </a:solidFill>
              </a:rPr>
              <a:t>rubber, gold, diamonds, ivory, tin, copper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Fierce competition of European nations </a:t>
            </a:r>
          </a:p>
        </p:txBody>
      </p:sp>
      <p:pic>
        <p:nvPicPr>
          <p:cNvPr id="14340" name="Picture 5" descr="Image:Brillanten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5976" y="1374228"/>
            <a:ext cx="2857500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7" descr="125px-Native_gold_nuggets">
            <a:hlinkClick r:id="rId4" tooltip="Native gold nuggets.jpg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9726" y="4314497"/>
            <a:ext cx="2809875" cy="197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66"/>
                </a:solidFill>
              </a:rPr>
              <a:t>Berlin Conference 1884-1885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890" y="1447800"/>
            <a:ext cx="7330966" cy="518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To prevent fighting </a:t>
            </a:r>
            <a:r>
              <a:rPr lang="en-US" altLang="en-US" sz="3600" dirty="0" smtClean="0"/>
              <a:t>14 nations called a conference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Goal was to lay down rules for the division of African lands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Agreed that any nation could claim land so long as they notified other nations of the claim (they had to show that they could control the area)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No African rulers attended the meetings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Conference sealed Africa's fate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600" dirty="0" smtClean="0">
              <a:solidFill>
                <a:srgbClr val="FFFF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856" y="1257300"/>
            <a:ext cx="45434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66"/>
                </a:solidFill>
              </a:rPr>
              <a:t>Not a United Front…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45476"/>
            <a:ext cx="12192000" cy="547063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Huge variety of ethnic groups and languages prevented Africans from a unified stand </a:t>
            </a:r>
          </a:p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Wars among the Africans</a:t>
            </a:r>
            <a:r>
              <a:rPr lang="en-US" altLang="en-US" sz="4000" dirty="0" smtClean="0"/>
              <a:t> over water, trade rights, and land </a:t>
            </a:r>
          </a:p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Technological disadvantage </a:t>
            </a:r>
          </a:p>
          <a:p>
            <a:pPr eaLnBrk="1" hangingPunct="1">
              <a:defRPr/>
            </a:pPr>
            <a:r>
              <a:rPr lang="en-US" altLang="en-US" sz="4000" dirty="0" smtClean="0"/>
              <a:t>No weapons </a:t>
            </a:r>
          </a:p>
          <a:p>
            <a:pPr eaLnBrk="1" hangingPunct="1">
              <a:defRPr/>
            </a:pP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95484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OOPS!! Our Mistake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2414"/>
            <a:ext cx="12192000" cy="5675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European nations thought Africans would buy their goods </a:t>
            </a:r>
          </a:p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They were wrong</a:t>
            </a:r>
            <a:r>
              <a:rPr lang="en-US" altLang="en-US" sz="4000" dirty="0" smtClean="0"/>
              <a:t> </a:t>
            </a:r>
          </a:p>
          <a:p>
            <a:pPr eaLnBrk="1" hangingPunct="1">
              <a:defRPr/>
            </a:pPr>
            <a:r>
              <a:rPr lang="en-US" altLang="en-US" sz="4000" dirty="0" smtClean="0"/>
              <a:t>European goods were not bought </a:t>
            </a:r>
          </a:p>
          <a:p>
            <a:pPr eaLnBrk="1" hangingPunct="1">
              <a:defRPr/>
            </a:pPr>
            <a:r>
              <a:rPr lang="en-US" altLang="en-US" sz="4000" dirty="0" smtClean="0"/>
              <a:t>But </a:t>
            </a:r>
            <a:r>
              <a:rPr lang="en-US" altLang="en-US" sz="4000" dirty="0" smtClean="0">
                <a:solidFill>
                  <a:srgbClr val="FFFF66"/>
                </a:solidFill>
              </a:rPr>
              <a:t>businesses still needed raw materials from Africa</a:t>
            </a:r>
            <a:r>
              <a:rPr lang="en-US" altLang="en-US" sz="4000" dirty="0" smtClean="0"/>
              <a:t> </a:t>
            </a:r>
          </a:p>
          <a:p>
            <a:pPr eaLnBrk="1" hangingPunct="1">
              <a:defRPr/>
            </a:pPr>
            <a:r>
              <a:rPr lang="en-US" altLang="en-US" sz="4000" dirty="0" smtClean="0"/>
              <a:t>Cash-Crop plantations: grow peanuts, palm oil, cocoa, and rubber</a:t>
            </a:r>
          </a:p>
          <a:p>
            <a:pPr eaLnBrk="1" hangingPunct="1">
              <a:defRPr/>
            </a:pPr>
            <a:endParaRPr lang="en-US" altLang="en-US" sz="4000" dirty="0" smtClean="0"/>
          </a:p>
          <a:p>
            <a:pPr eaLnBrk="1" hangingPunct="1">
              <a:defRPr/>
            </a:pP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43162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Clash of the 3 Nations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124" y="1447800"/>
            <a:ext cx="12065876" cy="526831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>
                <a:solidFill>
                  <a:srgbClr val="FFFF66"/>
                </a:solidFill>
              </a:rPr>
              <a:t>South Africa: history of Dutch, Africans, and British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British control the Zulu by 1887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Dutch (Boers) in Cape of Good Hope 1652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Dutch and British clash over land and slaves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1830’s thousands of </a:t>
            </a:r>
            <a:r>
              <a:rPr lang="en-US" altLang="en-US" sz="4000" dirty="0" smtClean="0">
                <a:solidFill>
                  <a:srgbClr val="FFFF66"/>
                </a:solidFill>
              </a:rPr>
              <a:t>Boers move to escape the British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 smtClean="0"/>
              <a:t>Movement known as </a:t>
            </a:r>
            <a:r>
              <a:rPr lang="en-US" altLang="en-US" sz="4000" b="1" dirty="0" smtClean="0">
                <a:solidFill>
                  <a:srgbClr val="FFFF66"/>
                </a:solidFill>
              </a:rPr>
              <a:t>The Great Trek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03462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/>
              <a:t>Diamonds, Gold, and War </a:t>
            </a:r>
            <a:br>
              <a:rPr lang="en-US" altLang="en-US" sz="4000"/>
            </a:br>
            <a:r>
              <a:rPr lang="en-US" altLang="en-US" sz="4000"/>
              <a:t> OH MY!!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11929242" cy="533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The Boer War: 1</a:t>
            </a:r>
            <a:r>
              <a:rPr lang="en-US" altLang="en-US" sz="3200" baseline="30000" dirty="0">
                <a:solidFill>
                  <a:srgbClr val="FFFF66"/>
                </a:solidFill>
              </a:rPr>
              <a:t>st</a:t>
            </a:r>
            <a:r>
              <a:rPr lang="en-US" altLang="en-US" sz="3200" dirty="0">
                <a:solidFill>
                  <a:srgbClr val="FFFF66"/>
                </a:solidFill>
              </a:rPr>
              <a:t> modern total war</a:t>
            </a:r>
            <a:r>
              <a:rPr lang="en-US" altLang="en-US" sz="3200" dirty="0"/>
              <a:t>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Diamonds and gold discovered in south Africa-1860’s</a:t>
            </a: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FFFF66"/>
                </a:solidFill>
              </a:rPr>
              <a:t>and 1880’s </a:t>
            </a:r>
          </a:p>
          <a:p>
            <a:pPr eaLnBrk="1" hangingPunct="1">
              <a:defRPr/>
            </a:pPr>
            <a:r>
              <a:rPr lang="en-US" altLang="en-US" sz="3200" dirty="0"/>
              <a:t>“outsiders” wanted to take it from Dutch Boers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1899 Boers took arms against the British</a:t>
            </a:r>
          </a:p>
          <a:p>
            <a:pPr eaLnBrk="1" hangingPunct="1">
              <a:defRPr/>
            </a:pPr>
            <a:r>
              <a:rPr lang="en-US" altLang="en-US" sz="3200" dirty="0"/>
              <a:t>Commando raids, guerilla tactics, by Boers against British   </a:t>
            </a:r>
          </a:p>
          <a:p>
            <a:pPr eaLnBrk="1" hangingPunct="1">
              <a:defRPr/>
            </a:pPr>
            <a:r>
              <a:rPr lang="en-US" altLang="en-US" sz="3200" dirty="0"/>
              <a:t>British burned farms and imprisoned women and children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Britain won- 1902</a:t>
            </a:r>
          </a:p>
          <a:p>
            <a:pPr eaLnBrk="1" hangingPunct="1">
              <a:defRPr/>
            </a:pPr>
            <a:endParaRPr lang="en-US" altLang="en-US" sz="32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8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0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“Dr. Livingstone,  I presume”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182414"/>
            <a:ext cx="7157545" cy="561318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Dr. David Livingstone- 1860’s traveled deep into central Africa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Searching for the source of the Nile-</a:t>
            </a:r>
            <a:r>
              <a:rPr lang="en-US" altLang="en-US" sz="3200" dirty="0"/>
              <a:t> He went missing for years </a:t>
            </a:r>
          </a:p>
          <a:p>
            <a:pPr eaLnBrk="1" hangingPunct="1">
              <a:defRPr/>
            </a:pPr>
            <a:r>
              <a:rPr lang="en-US" altLang="en-US" sz="3200" dirty="0"/>
              <a:t>Reporter Henry Stanley found him in 1871 </a:t>
            </a:r>
          </a:p>
          <a:p>
            <a:pPr eaLnBrk="1" hangingPunct="1">
              <a:defRPr/>
            </a:pPr>
            <a:r>
              <a:rPr lang="en-US" altLang="en-US" sz="3200" dirty="0"/>
              <a:t>In 1882 Stanley signed treaties with local chiefs</a:t>
            </a:r>
          </a:p>
          <a:p>
            <a:pPr eaLnBrk="1" hangingPunct="1">
              <a:defRPr/>
            </a:pPr>
            <a:endParaRPr lang="en-US" altLang="en-US" sz="3200" dirty="0"/>
          </a:p>
        </p:txBody>
      </p:sp>
      <p:pic>
        <p:nvPicPr>
          <p:cNvPr id="8196" name="Picture 9" descr="David_Livingstone">
            <a:hlinkClick r:id="rId2" tooltip="David Livingstone.jpg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1295400"/>
            <a:ext cx="3162300" cy="474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9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37371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Mine all Mine- </a:t>
            </a:r>
            <a:r>
              <a:rPr lang="en-US" altLang="en-US" sz="4000" dirty="0">
                <a:solidFill>
                  <a:srgbClr val="FFFF66"/>
                </a:solidFill>
              </a:rPr>
              <a:t>Horrors of King Leopold II of Belgium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143000"/>
            <a:ext cx="8576441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en-US" sz="3200" dirty="0"/>
          </a:p>
          <a:p>
            <a:pPr eaLnBrk="1" hangingPunct="1">
              <a:defRPr/>
            </a:pPr>
            <a:r>
              <a:rPr lang="en-US" altLang="en-US" sz="3200" dirty="0"/>
              <a:t>King Leopold Belgium had </a:t>
            </a:r>
            <a:r>
              <a:rPr lang="en-US" altLang="en-US" sz="3200" b="1" dirty="0">
                <a:solidFill>
                  <a:srgbClr val="FFFF66"/>
                </a:solidFill>
              </a:rPr>
              <a:t>personal</a:t>
            </a:r>
            <a:r>
              <a:rPr lang="en-US" altLang="en-US" sz="3200" dirty="0">
                <a:solidFill>
                  <a:srgbClr val="FFFF66"/>
                </a:solidFill>
              </a:rPr>
              <a:t> control of new lands</a:t>
            </a:r>
            <a:r>
              <a:rPr lang="en-US" altLang="en-US" sz="3200" dirty="0"/>
              <a:t>  (abolish slavery???)</a:t>
            </a:r>
          </a:p>
          <a:p>
            <a:pPr eaLnBrk="1" hangingPunct="1">
              <a:defRPr/>
            </a:pPr>
            <a:r>
              <a:rPr lang="en-US" altLang="en-US" sz="3200" dirty="0"/>
              <a:t>claimed his motive for colony was to abolish slave trade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FFFF66"/>
                </a:solidFill>
              </a:rPr>
              <a:t>brutally exploited the Africans</a:t>
            </a:r>
            <a:r>
              <a:rPr lang="en-US" altLang="en-US" sz="3200" dirty="0"/>
              <a:t> </a:t>
            </a:r>
          </a:p>
          <a:p>
            <a:pPr eaLnBrk="1" hangingPunct="1">
              <a:defRPr/>
            </a:pPr>
            <a:r>
              <a:rPr lang="en-US" altLang="en-US" sz="3200" dirty="0"/>
              <a:t>Forced labor, excessive taxation, and severely abused the Congolese </a:t>
            </a:r>
          </a:p>
          <a:p>
            <a:pPr eaLnBrk="1" hangingPunct="1">
              <a:defRPr/>
            </a:pPr>
            <a:r>
              <a:rPr lang="en-US" altLang="en-US" sz="3200" dirty="0"/>
              <a:t>1908 Belgium government took over</a:t>
            </a:r>
          </a:p>
          <a:p>
            <a:pPr eaLnBrk="1" hangingPunct="1">
              <a:defRPr/>
            </a:pPr>
            <a:endParaRPr lang="en-US" altLang="en-US" sz="3200" dirty="0"/>
          </a:p>
        </p:txBody>
      </p:sp>
      <p:pic>
        <p:nvPicPr>
          <p:cNvPr id="9220" name="Picture 5" descr="LocationDRCon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410" y="1403131"/>
            <a:ext cx="32766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9192610" y="3649662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FF66"/>
                </a:solidFill>
              </a:rPr>
              <a:t>80 times larger than Belgium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9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FFFF66"/>
                </a:solidFill>
              </a:rPr>
              <a:t>Africa Before Imperialism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579" y="1392621"/>
            <a:ext cx="11776841" cy="546537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FFFF66"/>
                </a:solidFill>
              </a:rPr>
              <a:t>African peoples divided into hundreds of ethnic and linguistic groups</a:t>
            </a:r>
            <a:r>
              <a:rPr lang="en-US" altLang="en-US" sz="3200" dirty="0" smtClean="0"/>
              <a:t> </a:t>
            </a:r>
          </a:p>
          <a:p>
            <a:pPr eaLnBrk="1" hangingPunct="1">
              <a:defRPr/>
            </a:pPr>
            <a:r>
              <a:rPr lang="en-US" altLang="en-US" sz="3200" dirty="0" smtClean="0"/>
              <a:t>Traditional beliefs </a:t>
            </a:r>
          </a:p>
          <a:p>
            <a:pPr eaLnBrk="1" hangingPunct="1">
              <a:defRPr/>
            </a:pPr>
            <a:r>
              <a:rPr lang="en-US" altLang="en-US" sz="3200" dirty="0" smtClean="0"/>
              <a:t>More than </a:t>
            </a:r>
            <a:r>
              <a:rPr lang="en-US" altLang="en-US" sz="3200" dirty="0" smtClean="0">
                <a:solidFill>
                  <a:srgbClr val="FFFF66"/>
                </a:solidFill>
              </a:rPr>
              <a:t>1000 different languages</a:t>
            </a:r>
          </a:p>
          <a:p>
            <a:pPr eaLnBrk="1" hangingPunct="1">
              <a:defRPr/>
            </a:pPr>
            <a:r>
              <a:rPr lang="en-US" altLang="en-US" sz="3200" dirty="0" smtClean="0"/>
              <a:t>Large empires to small villages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FFFF66"/>
                </a:solidFill>
              </a:rPr>
              <a:t>European travel to interior impossible before steam engine </a:t>
            </a:r>
            <a:r>
              <a:rPr lang="en-US" altLang="en-US" sz="3200" dirty="0" smtClean="0"/>
              <a:t>(steam powered riverboats)</a:t>
            </a: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FFFF66"/>
                </a:solidFill>
              </a:rPr>
              <a:t>Africans had trade networks and kept Europeans from controlling trade </a:t>
            </a:r>
          </a:p>
          <a:p>
            <a:pPr eaLnBrk="1" hangingPunct="1">
              <a:defRPr/>
            </a:pPr>
            <a:endParaRPr lang="en-US" altLang="en-US" sz="3200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endParaRPr lang="en-US" altLang="en-US" sz="3200" dirty="0" smtClean="0">
              <a:solidFill>
                <a:srgbClr val="FFFF66"/>
              </a:solidFill>
            </a:endParaRPr>
          </a:p>
          <a:p>
            <a:pPr eaLnBrk="1" hangingPunct="1">
              <a:defRPr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898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solidFill>
                  <a:srgbClr val="FFFF66"/>
                </a:solidFill>
              </a:rPr>
              <a:t>European Technological Superiority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890" y="1371600"/>
            <a:ext cx="11808372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 smtClean="0"/>
              <a:t>Steam engine- easier travel </a:t>
            </a:r>
          </a:p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Steam powered riverboats </a:t>
            </a:r>
          </a:p>
          <a:p>
            <a:pPr lvl="2" eaLnBrk="1" hangingPunct="1">
              <a:defRPr/>
            </a:pPr>
            <a:r>
              <a:rPr lang="en-US" altLang="en-US" sz="2800" dirty="0" smtClean="0">
                <a:solidFill>
                  <a:srgbClr val="FFFF66"/>
                </a:solidFill>
              </a:rPr>
              <a:t>No longer confined to the African coast</a:t>
            </a:r>
            <a:r>
              <a:rPr lang="en-US" altLang="en-US" sz="2800" dirty="0" smtClean="0"/>
              <a:t> </a:t>
            </a:r>
          </a:p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Maxim Gun- world's 1</a:t>
            </a:r>
            <a:r>
              <a:rPr lang="en-US" altLang="en-US" sz="3600" baseline="30000" dirty="0" smtClean="0">
                <a:solidFill>
                  <a:srgbClr val="FFFF66"/>
                </a:solidFill>
              </a:rPr>
              <a:t>st</a:t>
            </a:r>
            <a:r>
              <a:rPr lang="en-US" altLang="en-US" sz="3600" dirty="0" smtClean="0">
                <a:solidFill>
                  <a:srgbClr val="FFFF66"/>
                </a:solidFill>
              </a:rPr>
              <a:t> machine gun </a:t>
            </a:r>
          </a:p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FFFF66"/>
                </a:solidFill>
              </a:rPr>
              <a:t>Railroads, cables, and steamers</a:t>
            </a:r>
          </a:p>
          <a:p>
            <a:pPr eaLnBrk="1" hangingPunct="1">
              <a:defRPr/>
            </a:pPr>
            <a:endParaRPr lang="en-US" altLang="en-US" sz="3600" dirty="0" smtClean="0"/>
          </a:p>
          <a:p>
            <a:pPr eaLnBrk="1" hangingPunct="1">
              <a:defRPr/>
            </a:pPr>
            <a:endParaRPr lang="en-US" altLang="en-US" sz="4000" dirty="0" smtClean="0"/>
          </a:p>
          <a:p>
            <a:pPr eaLnBrk="1" hangingPunct="1">
              <a:defRPr/>
            </a:pPr>
            <a:endParaRPr lang="en-US" altLang="en-US" sz="3600" dirty="0" smtClean="0"/>
          </a:p>
          <a:p>
            <a:pPr eaLnBrk="1" hangingPunct="1">
              <a:defRPr/>
            </a:pPr>
            <a:endParaRPr lang="en-US" altLang="en-US" sz="3600" dirty="0" smtClean="0"/>
          </a:p>
          <a:p>
            <a:pPr eaLnBrk="1" hangingPunct="1">
              <a:defRPr/>
            </a:pPr>
            <a:endParaRPr lang="en-US" altLang="en-US" sz="3600" dirty="0" smtClean="0"/>
          </a:p>
        </p:txBody>
      </p:sp>
      <p:pic>
        <p:nvPicPr>
          <p:cNvPr id="11268" name="Picture 5" descr="An early Maxim gun in operation with the Royal Navy">
            <a:hlinkClick r:id="rId2" tooltip="An early Maxim gun in operation with the Royal Navy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14" y="1419225"/>
            <a:ext cx="2857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1895 .303 tripod mounted Maxim machine gun.">
            <a:hlinkClick r:id="rId4" tooltip="1895 .303 tripod mounted Maxim machine gun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05" y="3941052"/>
            <a:ext cx="2857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187143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FFFF66"/>
                </a:solidFill>
              </a:rPr>
              <a:t>Welcome to Africa: Europeans </a:t>
            </a:r>
            <a:r>
              <a:rPr lang="en-US" altLang="en-US" sz="4000" dirty="0" smtClean="0">
                <a:solidFill>
                  <a:srgbClr val="FFFF66"/>
                </a:solidFill>
              </a:rPr>
              <a:t>take </a:t>
            </a:r>
            <a:r>
              <a:rPr lang="en-US" altLang="en-US" sz="4000" dirty="0">
                <a:solidFill>
                  <a:srgbClr val="FFFF66"/>
                </a:solidFill>
              </a:rPr>
              <a:t>over</a:t>
            </a:r>
            <a:r>
              <a:rPr lang="en-US" altLang="en-US" sz="4000" dirty="0"/>
              <a:t>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087821"/>
            <a:ext cx="7015655" cy="5867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FFFF66"/>
                </a:solidFill>
              </a:rPr>
              <a:t>Motives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Nationalism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Economic Competition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European Racism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Missionary impulse</a:t>
            </a:r>
            <a:r>
              <a:rPr lang="en-US" altLang="en-US" sz="2400" dirty="0"/>
              <a:t>  </a:t>
            </a:r>
          </a:p>
          <a:p>
            <a:pPr lvl="1"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800" dirty="0"/>
              <a:t>Issue: </a:t>
            </a:r>
            <a:r>
              <a:rPr lang="en-US" altLang="en-US" sz="2800" dirty="0">
                <a:solidFill>
                  <a:srgbClr val="FFFF66"/>
                </a:solidFill>
              </a:rPr>
              <a:t>Malaria 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Europeans highly susceptible to malaria</a:t>
            </a:r>
            <a:r>
              <a:rPr lang="en-US" altLang="en-US" sz="2400" dirty="0"/>
              <a:t> </a:t>
            </a:r>
          </a:p>
          <a:p>
            <a:pPr lvl="1" eaLnBrk="1" hangingPunct="1">
              <a:defRPr/>
            </a:pPr>
            <a:r>
              <a:rPr lang="en-US" altLang="en-US" sz="2400" dirty="0"/>
              <a:t>Caused by mosquitoes </a:t>
            </a:r>
          </a:p>
          <a:p>
            <a:pPr lvl="1" eaLnBrk="1" hangingPunct="1">
              <a:defRPr/>
            </a:pPr>
            <a:r>
              <a:rPr lang="en-US" altLang="en-US" sz="2400" dirty="0"/>
              <a:t>A dose of </a:t>
            </a:r>
            <a:r>
              <a:rPr lang="en-US" altLang="en-US" sz="2400" b="1" dirty="0">
                <a:solidFill>
                  <a:srgbClr val="FFFF66"/>
                </a:solidFill>
              </a:rPr>
              <a:t>Quinine</a:t>
            </a:r>
            <a:r>
              <a:rPr lang="en-US" altLang="en-US" sz="2400" dirty="0">
                <a:solidFill>
                  <a:srgbClr val="FFFF66"/>
                </a:solidFill>
              </a:rPr>
              <a:t> almost </a:t>
            </a:r>
            <a:r>
              <a:rPr lang="en-US" altLang="en-US" sz="2400" dirty="0"/>
              <a:t>everyday will keep the malaria away </a:t>
            </a:r>
            <a:r>
              <a:rPr lang="en-US" altLang="en-US" sz="2400" dirty="0">
                <a:sym typeface="Wingdings" panose="05000000000000000000" pitchFamily="2" charset="2"/>
              </a:rPr>
              <a:t> </a:t>
            </a:r>
            <a:r>
              <a:rPr lang="en-US" altLang="en-US" sz="2400" dirty="0"/>
              <a:t> </a:t>
            </a:r>
          </a:p>
          <a:p>
            <a:pPr lvl="1" eaLnBrk="1" hangingPunct="1">
              <a:defRPr/>
            </a:pPr>
            <a:endParaRPr lang="en-US" altLang="en-US" sz="2400" dirty="0"/>
          </a:p>
          <a:p>
            <a:pPr lvl="1" eaLnBrk="1" hangingPunct="1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249403" y="1382110"/>
            <a:ext cx="4926724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FFFF66"/>
                </a:solidFill>
              </a:rPr>
              <a:t>Internal Forces</a:t>
            </a:r>
            <a:r>
              <a:rPr lang="en-US" altLang="en-US" sz="2400" dirty="0">
                <a:solidFill>
                  <a:srgbClr val="FFFF66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Variety of cultures and      languages</a:t>
            </a:r>
            <a:r>
              <a:rPr lang="en-US" altLang="en-US" sz="2400" dirty="0"/>
              <a:t> </a:t>
            </a:r>
          </a:p>
          <a:p>
            <a:pPr lvl="1" eaLnBrk="1" hangingPunct="1">
              <a:defRPr/>
            </a:pPr>
            <a:r>
              <a:rPr lang="en-US" altLang="en-US" sz="2400" dirty="0"/>
              <a:t>Low level of technology </a:t>
            </a:r>
          </a:p>
          <a:p>
            <a:pPr lvl="1" eaLnBrk="1" hangingPunct="1">
              <a:defRPr/>
            </a:pPr>
            <a:r>
              <a:rPr lang="en-US" altLang="en-US" sz="2400" dirty="0"/>
              <a:t>Ethnic strife</a:t>
            </a:r>
          </a:p>
          <a:p>
            <a:pPr lvl="1"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FF66"/>
                </a:solidFill>
              </a:rPr>
              <a:t>External Forces 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Maxim Gun 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Railroads </a:t>
            </a:r>
          </a:p>
          <a:p>
            <a:pPr lvl="1" eaLnBrk="1" hangingPunct="1">
              <a:defRPr/>
            </a:pPr>
            <a:r>
              <a:rPr lang="en-US" altLang="en-US" sz="2400" dirty="0">
                <a:solidFill>
                  <a:srgbClr val="FFFF66"/>
                </a:solidFill>
              </a:rPr>
              <a:t>Steam Ships 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946526" y="4679951"/>
            <a:ext cx="428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262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olonial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0"/>
            <a:ext cx="6016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9220200" y="3352800"/>
            <a:ext cx="1447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By 1914</a:t>
            </a:r>
          </a:p>
        </p:txBody>
      </p:sp>
    </p:spTree>
    <p:extLst>
      <p:ext uri="{BB962C8B-B14F-4D97-AF65-F5344CB8AC3E}">
        <p14:creationId xmlns:p14="http://schemas.microsoft.com/office/powerpoint/2010/main" val="23637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7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7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552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Tahoma</vt:lpstr>
      <vt:lpstr>Wingdings</vt:lpstr>
      <vt:lpstr>Wingdings 3</vt:lpstr>
      <vt:lpstr>Ion</vt:lpstr>
      <vt:lpstr>Imperialism In Africa</vt:lpstr>
      <vt:lpstr>“Dr. Livingstone,  I presume” </vt:lpstr>
      <vt:lpstr>Mine all Mine- Horrors of King Leopold II of Belgium</vt:lpstr>
      <vt:lpstr>Africa Before Imperialism </vt:lpstr>
      <vt:lpstr>European Technological Superiority  </vt:lpstr>
      <vt:lpstr>Welcome to Africa: Europeans take over </vt:lpstr>
      <vt:lpstr>PowerPoint Presentation</vt:lpstr>
      <vt:lpstr>PowerPoint Presentation</vt:lpstr>
      <vt:lpstr>PowerPoint Presentation</vt:lpstr>
      <vt:lpstr>Scramble for Africa:  </vt:lpstr>
      <vt:lpstr>Berlin Conference 1884-1885</vt:lpstr>
      <vt:lpstr>Not a United Front… </vt:lpstr>
      <vt:lpstr>OOPS!! Our Mistake </vt:lpstr>
      <vt:lpstr>Clash of the 3 Nations   </vt:lpstr>
      <vt:lpstr>Diamonds, Gold, and War   OH MY!!</vt:lpstr>
      <vt:lpstr>PowerPoint Presentation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In Africa</dc:title>
  <dc:creator>VERONICA OLIVER</dc:creator>
  <cp:lastModifiedBy>VERONICA OLIVER</cp:lastModifiedBy>
  <cp:revision>3</cp:revision>
  <dcterms:created xsi:type="dcterms:W3CDTF">2015-02-26T17:00:48Z</dcterms:created>
  <dcterms:modified xsi:type="dcterms:W3CDTF">2015-02-26T17:34:13Z</dcterms:modified>
</cp:coreProperties>
</file>