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
  </p:handoutMasterIdLst>
  <p:sldIdLst>
    <p:sldId id="256" r:id="rId2"/>
    <p:sldId id="258"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80"/>
    <a:srgbClr val="FFD2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FBE1BD4-E1EB-49B8-9C47-51EAF1800D71}" type="datetimeFigureOut">
              <a:rPr lang="en-US" smtClean="0"/>
              <a:t>2/24/2015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73C85A8-440F-47BD-B5DE-742122F6660A}" type="slidenum">
              <a:rPr lang="en-US" smtClean="0"/>
              <a:t>‹#›</a:t>
            </a:fld>
            <a:endParaRPr lang="en-US"/>
          </a:p>
        </p:txBody>
      </p:sp>
    </p:spTree>
    <p:extLst>
      <p:ext uri="{BB962C8B-B14F-4D97-AF65-F5344CB8AC3E}">
        <p14:creationId xmlns:p14="http://schemas.microsoft.com/office/powerpoint/2010/main" val="1314792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E52D7D-2100-4A56-AFD3-3929C2256357}" type="datetimeFigureOut">
              <a:rPr lang="en-US" smtClean="0"/>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73D9B-C658-4252-8E1E-5C1850C4D169}" type="slidenum">
              <a:rPr lang="en-US" smtClean="0"/>
              <a:t>‹#›</a:t>
            </a:fld>
            <a:endParaRPr lang="en-US"/>
          </a:p>
        </p:txBody>
      </p:sp>
    </p:spTree>
    <p:extLst>
      <p:ext uri="{BB962C8B-B14F-4D97-AF65-F5344CB8AC3E}">
        <p14:creationId xmlns:p14="http://schemas.microsoft.com/office/powerpoint/2010/main" val="2138158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E52D7D-2100-4A56-AFD3-3929C2256357}" type="datetimeFigureOut">
              <a:rPr lang="en-US" smtClean="0"/>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73D9B-C658-4252-8E1E-5C1850C4D169}" type="slidenum">
              <a:rPr lang="en-US" smtClean="0"/>
              <a:t>‹#›</a:t>
            </a:fld>
            <a:endParaRPr lang="en-US"/>
          </a:p>
        </p:txBody>
      </p:sp>
    </p:spTree>
    <p:extLst>
      <p:ext uri="{BB962C8B-B14F-4D97-AF65-F5344CB8AC3E}">
        <p14:creationId xmlns:p14="http://schemas.microsoft.com/office/powerpoint/2010/main" val="3189695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E52D7D-2100-4A56-AFD3-3929C2256357}" type="datetimeFigureOut">
              <a:rPr lang="en-US" smtClean="0"/>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73D9B-C658-4252-8E1E-5C1850C4D169}" type="slidenum">
              <a:rPr lang="en-US" smtClean="0"/>
              <a:t>‹#›</a:t>
            </a:fld>
            <a:endParaRPr lang="en-US"/>
          </a:p>
        </p:txBody>
      </p:sp>
    </p:spTree>
    <p:extLst>
      <p:ext uri="{BB962C8B-B14F-4D97-AF65-F5344CB8AC3E}">
        <p14:creationId xmlns:p14="http://schemas.microsoft.com/office/powerpoint/2010/main" val="1234183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E52D7D-2100-4A56-AFD3-3929C2256357}" type="datetimeFigureOut">
              <a:rPr lang="en-US" smtClean="0"/>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73D9B-C658-4252-8E1E-5C1850C4D169}" type="slidenum">
              <a:rPr lang="en-US" smtClean="0"/>
              <a:t>‹#›</a:t>
            </a:fld>
            <a:endParaRPr lang="en-US"/>
          </a:p>
        </p:txBody>
      </p:sp>
    </p:spTree>
    <p:extLst>
      <p:ext uri="{BB962C8B-B14F-4D97-AF65-F5344CB8AC3E}">
        <p14:creationId xmlns:p14="http://schemas.microsoft.com/office/powerpoint/2010/main" val="1525454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E52D7D-2100-4A56-AFD3-3929C2256357}" type="datetimeFigureOut">
              <a:rPr lang="en-US" smtClean="0"/>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73D9B-C658-4252-8E1E-5C1850C4D169}" type="slidenum">
              <a:rPr lang="en-US" smtClean="0"/>
              <a:t>‹#›</a:t>
            </a:fld>
            <a:endParaRPr lang="en-US"/>
          </a:p>
        </p:txBody>
      </p:sp>
    </p:spTree>
    <p:extLst>
      <p:ext uri="{BB962C8B-B14F-4D97-AF65-F5344CB8AC3E}">
        <p14:creationId xmlns:p14="http://schemas.microsoft.com/office/powerpoint/2010/main" val="1439103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E52D7D-2100-4A56-AFD3-3929C2256357}" type="datetimeFigureOut">
              <a:rPr lang="en-US" smtClean="0"/>
              <a:t>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73D9B-C658-4252-8E1E-5C1850C4D169}" type="slidenum">
              <a:rPr lang="en-US" smtClean="0"/>
              <a:t>‹#›</a:t>
            </a:fld>
            <a:endParaRPr lang="en-US"/>
          </a:p>
        </p:txBody>
      </p:sp>
    </p:spTree>
    <p:extLst>
      <p:ext uri="{BB962C8B-B14F-4D97-AF65-F5344CB8AC3E}">
        <p14:creationId xmlns:p14="http://schemas.microsoft.com/office/powerpoint/2010/main" val="3102555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E52D7D-2100-4A56-AFD3-3929C2256357}" type="datetimeFigureOut">
              <a:rPr lang="en-US" smtClean="0"/>
              <a:t>2/24/2015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D73D9B-C658-4252-8E1E-5C1850C4D169}" type="slidenum">
              <a:rPr lang="en-US" smtClean="0"/>
              <a:t>‹#›</a:t>
            </a:fld>
            <a:endParaRPr lang="en-US"/>
          </a:p>
        </p:txBody>
      </p:sp>
    </p:spTree>
    <p:extLst>
      <p:ext uri="{BB962C8B-B14F-4D97-AF65-F5344CB8AC3E}">
        <p14:creationId xmlns:p14="http://schemas.microsoft.com/office/powerpoint/2010/main" val="119169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E52D7D-2100-4A56-AFD3-3929C2256357}" type="datetimeFigureOut">
              <a:rPr lang="en-US" smtClean="0"/>
              <a:t>2/24/2015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D73D9B-C658-4252-8E1E-5C1850C4D169}" type="slidenum">
              <a:rPr lang="en-US" smtClean="0"/>
              <a:t>‹#›</a:t>
            </a:fld>
            <a:endParaRPr lang="en-US"/>
          </a:p>
        </p:txBody>
      </p:sp>
    </p:spTree>
    <p:extLst>
      <p:ext uri="{BB962C8B-B14F-4D97-AF65-F5344CB8AC3E}">
        <p14:creationId xmlns:p14="http://schemas.microsoft.com/office/powerpoint/2010/main" val="3882142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E52D7D-2100-4A56-AFD3-3929C2256357}" type="datetimeFigureOut">
              <a:rPr lang="en-US" smtClean="0"/>
              <a:t>2/24/2015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D73D9B-C658-4252-8E1E-5C1850C4D169}" type="slidenum">
              <a:rPr lang="en-US" smtClean="0"/>
              <a:t>‹#›</a:t>
            </a:fld>
            <a:endParaRPr lang="en-US"/>
          </a:p>
        </p:txBody>
      </p:sp>
    </p:spTree>
    <p:extLst>
      <p:ext uri="{BB962C8B-B14F-4D97-AF65-F5344CB8AC3E}">
        <p14:creationId xmlns:p14="http://schemas.microsoft.com/office/powerpoint/2010/main" val="3010213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E52D7D-2100-4A56-AFD3-3929C2256357}" type="datetimeFigureOut">
              <a:rPr lang="en-US" smtClean="0"/>
              <a:t>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73D9B-C658-4252-8E1E-5C1850C4D169}" type="slidenum">
              <a:rPr lang="en-US" smtClean="0"/>
              <a:t>‹#›</a:t>
            </a:fld>
            <a:endParaRPr lang="en-US"/>
          </a:p>
        </p:txBody>
      </p:sp>
    </p:spTree>
    <p:extLst>
      <p:ext uri="{BB962C8B-B14F-4D97-AF65-F5344CB8AC3E}">
        <p14:creationId xmlns:p14="http://schemas.microsoft.com/office/powerpoint/2010/main" val="3717749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E52D7D-2100-4A56-AFD3-3929C2256357}" type="datetimeFigureOut">
              <a:rPr lang="en-US" smtClean="0"/>
              <a:t>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73D9B-C658-4252-8E1E-5C1850C4D169}" type="slidenum">
              <a:rPr lang="en-US" smtClean="0"/>
              <a:t>‹#›</a:t>
            </a:fld>
            <a:endParaRPr lang="en-US"/>
          </a:p>
        </p:txBody>
      </p:sp>
    </p:spTree>
    <p:extLst>
      <p:ext uri="{BB962C8B-B14F-4D97-AF65-F5344CB8AC3E}">
        <p14:creationId xmlns:p14="http://schemas.microsoft.com/office/powerpoint/2010/main" val="3905352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E52D7D-2100-4A56-AFD3-3929C2256357}" type="datetimeFigureOut">
              <a:rPr lang="en-US" smtClean="0"/>
              <a:t>2/24/2015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D73D9B-C658-4252-8E1E-5C1850C4D169}" type="slidenum">
              <a:rPr lang="en-US" smtClean="0"/>
              <a:t>‹#›</a:t>
            </a:fld>
            <a:endParaRPr lang="en-US"/>
          </a:p>
        </p:txBody>
      </p:sp>
    </p:spTree>
    <p:extLst>
      <p:ext uri="{BB962C8B-B14F-4D97-AF65-F5344CB8AC3E}">
        <p14:creationId xmlns:p14="http://schemas.microsoft.com/office/powerpoint/2010/main" val="4177053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2192000" cy="965200"/>
          </a:xfrm>
        </p:spPr>
        <p:txBody>
          <a:bodyPr/>
          <a:lstStyle/>
          <a:p>
            <a:r>
              <a:rPr lang="en-US" b="1" dirty="0" smtClean="0">
                <a:solidFill>
                  <a:srgbClr val="000080"/>
                </a:solidFill>
              </a:rPr>
              <a:t>Imperialism Sweeps the World</a:t>
            </a:r>
            <a:endParaRPr lang="en-US" b="1" dirty="0">
              <a:solidFill>
                <a:srgbClr val="00008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235" y="101600"/>
            <a:ext cx="1393427" cy="1906587"/>
          </a:xfrm>
          <a:prstGeom prst="rect">
            <a:avLst/>
          </a:prstGeom>
        </p:spPr>
      </p:pic>
      <p:sp>
        <p:nvSpPr>
          <p:cNvPr id="5" name="TextBox 4"/>
          <p:cNvSpPr txBox="1"/>
          <p:nvPr/>
        </p:nvSpPr>
        <p:spPr>
          <a:xfrm>
            <a:off x="1587897" y="825287"/>
            <a:ext cx="9689703" cy="4401205"/>
          </a:xfrm>
          <a:prstGeom prst="rect">
            <a:avLst/>
          </a:prstGeom>
          <a:noFill/>
        </p:spPr>
        <p:txBody>
          <a:bodyPr wrap="square" rtlCol="0">
            <a:spAutoFit/>
          </a:bodyPr>
          <a:lstStyle/>
          <a:p>
            <a:r>
              <a:rPr lang="en-US" sz="2000" dirty="0" smtClean="0"/>
              <a:t>Role: You are a reporter for the Cypress Ranch International News (CRIN). You have just returned from your travels in Africa, the Middle East, India and South East Asia.</a:t>
            </a:r>
          </a:p>
          <a:p>
            <a:endParaRPr lang="en-US" sz="2000" dirty="0"/>
          </a:p>
          <a:p>
            <a:r>
              <a:rPr lang="en-US" sz="2000" dirty="0" smtClean="0"/>
              <a:t>Assignment: You are to write an online column on how/why/where/whom/and what Imperialism is Sweeping across the globe. Using your notes from your trip (PPMMMR Chart) you need to inform the world on Imperialism in all four regions. </a:t>
            </a:r>
          </a:p>
          <a:p>
            <a:endParaRPr lang="en-US" sz="2000" dirty="0"/>
          </a:p>
          <a:p>
            <a:r>
              <a:rPr lang="en-US" sz="2000" dirty="0" smtClean="0"/>
              <a:t>Format: Use the following format for your introduction/cover page of your article. The full article about ALL FOUR REGIONS will be done on a separate sheet of paper and attached. </a:t>
            </a:r>
          </a:p>
          <a:p>
            <a:endParaRPr lang="en-US" sz="2000" dirty="0"/>
          </a:p>
          <a:p>
            <a:r>
              <a:rPr lang="en-US" sz="2000" dirty="0" smtClean="0"/>
              <a:t>Important Note: Studies have shown that the average person does not read articles posted on the internet if they do not seem appealing. In order for CRIN to gain revenue through advertisements on the website you must get the readers attention in your headline, picture, caption and your introductive summary and then must write a detailed article. </a:t>
            </a:r>
            <a:endParaRPr lang="en-US" sz="20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81676" y="5086577"/>
            <a:ext cx="2428648" cy="942293"/>
          </a:xfrm>
          <a:prstGeom prst="rect">
            <a:avLst/>
          </a:prstGeom>
        </p:spPr>
      </p:pic>
      <p:sp>
        <p:nvSpPr>
          <p:cNvPr id="7" name="Rectangle 6"/>
          <p:cNvSpPr/>
          <p:nvPr/>
        </p:nvSpPr>
        <p:spPr>
          <a:xfrm>
            <a:off x="1011114" y="5761315"/>
            <a:ext cx="10169772" cy="923330"/>
          </a:xfrm>
          <a:prstGeom prst="rect">
            <a:avLst/>
          </a:prstGeom>
          <a:noFill/>
        </p:spPr>
        <p:txBody>
          <a:bodyPr wrap="none" lIns="91440" tIns="45720" rIns="91440" bIns="45720">
            <a:spAutoFit/>
          </a:bodyPr>
          <a:lstStyle/>
          <a:p>
            <a:pPr algn="ctr"/>
            <a:r>
              <a:rPr lang="en-US" sz="5400" b="1" cap="none" spc="50" dirty="0" smtClean="0">
                <a:ln w="28575" cmpd="sng">
                  <a:solidFill>
                    <a:srgbClr val="FFD204"/>
                  </a:solidFill>
                  <a:prstDash val="solid"/>
                </a:ln>
                <a:solidFill>
                  <a:srgbClr val="000080"/>
                </a:solidFill>
                <a:effectLst>
                  <a:glow rad="38100">
                    <a:schemeClr val="accent1">
                      <a:alpha val="40000"/>
                    </a:schemeClr>
                  </a:glow>
                </a:effectLst>
              </a:rPr>
              <a:t>Cypress Ranch International News</a:t>
            </a:r>
            <a:endParaRPr lang="en-US" sz="5400" b="1" cap="none" spc="50" dirty="0">
              <a:ln w="28575" cmpd="sng">
                <a:solidFill>
                  <a:srgbClr val="FFD204"/>
                </a:solidFill>
                <a:prstDash val="solid"/>
              </a:ln>
              <a:solidFill>
                <a:srgbClr val="000080"/>
              </a:solidFill>
              <a:effectLst>
                <a:glow rad="38100">
                  <a:schemeClr val="accent1">
                    <a:alpha val="40000"/>
                  </a:schemeClr>
                </a:glow>
              </a:effectLst>
            </a:endParaRPr>
          </a:p>
        </p:txBody>
      </p:sp>
    </p:spTree>
    <p:extLst>
      <p:ext uri="{BB962C8B-B14F-4D97-AF65-F5344CB8AC3E}">
        <p14:creationId xmlns:p14="http://schemas.microsoft.com/office/powerpoint/2010/main" val="8567827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7586" y="228600"/>
            <a:ext cx="3592285" cy="1175657"/>
          </a:xfrm>
          <a:prstGeom prst="rect">
            <a:avLst/>
          </a:prstGeom>
          <a:noFill/>
          <a:ln>
            <a:solidFill>
              <a:schemeClr val="tx1">
                <a:lumMod val="75000"/>
                <a:lumOff val="25000"/>
              </a:schemeClr>
            </a:solidFill>
          </a:ln>
        </p:spPr>
        <p:txBody>
          <a:bodyPr wrap="square" rtlCol="0">
            <a:spAutoFit/>
          </a:bodyPr>
          <a:lstStyle/>
          <a:p>
            <a:endParaRPr lang="en-US" dirty="0"/>
          </a:p>
        </p:txBody>
      </p:sp>
      <p:sp>
        <p:nvSpPr>
          <p:cNvPr id="7" name="TextBox 6"/>
          <p:cNvSpPr txBox="1"/>
          <p:nvPr/>
        </p:nvSpPr>
        <p:spPr>
          <a:xfrm>
            <a:off x="7413172" y="1554444"/>
            <a:ext cx="4425043" cy="2585323"/>
          </a:xfrm>
          <a:prstGeom prst="rect">
            <a:avLst/>
          </a:prstGeom>
          <a:noFill/>
          <a:ln>
            <a:solidFill>
              <a:schemeClr val="tx1">
                <a:lumMod val="75000"/>
                <a:lumOff val="25000"/>
              </a:schemeClr>
            </a:solidFill>
          </a:ln>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p:txBody>
      </p:sp>
      <p:sp>
        <p:nvSpPr>
          <p:cNvPr id="8" name="TextBox 7"/>
          <p:cNvSpPr txBox="1"/>
          <p:nvPr/>
        </p:nvSpPr>
        <p:spPr>
          <a:xfrm>
            <a:off x="7413172" y="4293701"/>
            <a:ext cx="4425043" cy="1938992"/>
          </a:xfrm>
          <a:prstGeom prst="rect">
            <a:avLst/>
          </a:prstGeom>
          <a:noFill/>
          <a:ln>
            <a:solidFill>
              <a:schemeClr val="tx1">
                <a:lumMod val="75000"/>
                <a:lumOff val="25000"/>
              </a:schemeClr>
            </a:solidFill>
          </a:ln>
        </p:spPr>
        <p:txBody>
          <a:bodyPr wrap="square" rtlCol="0">
            <a:spAutoFit/>
          </a:bodyPr>
          <a:lstStyle/>
          <a:p>
            <a:pPr algn="ctr"/>
            <a:r>
              <a:rPr lang="en-US" sz="4000" dirty="0" smtClean="0"/>
              <a:t>CAPTION</a:t>
            </a:r>
          </a:p>
          <a:p>
            <a:pPr algn="ctr"/>
            <a:endParaRPr lang="en-US" sz="4000" dirty="0" smtClean="0"/>
          </a:p>
          <a:p>
            <a:pPr algn="ctr"/>
            <a:endParaRPr lang="en-US" sz="4000" dirty="0"/>
          </a:p>
        </p:txBody>
      </p:sp>
      <p:sp>
        <p:nvSpPr>
          <p:cNvPr id="11" name="TextBox 10"/>
          <p:cNvSpPr txBox="1"/>
          <p:nvPr/>
        </p:nvSpPr>
        <p:spPr>
          <a:xfrm>
            <a:off x="408218" y="1534886"/>
            <a:ext cx="6988628" cy="5127171"/>
          </a:xfrm>
          <a:prstGeom prst="rect">
            <a:avLst/>
          </a:prstGeom>
          <a:noFill/>
        </p:spPr>
        <p:txBody>
          <a:bodyPr wrap="square" rtlCol="0">
            <a:spAutoFit/>
          </a:bodyPr>
          <a:lstStyle/>
          <a:p>
            <a:endParaRPr lang="en-US" dirty="0"/>
          </a:p>
        </p:txBody>
      </p:sp>
      <p:sp>
        <p:nvSpPr>
          <p:cNvPr id="12" name="TextBox 11"/>
          <p:cNvSpPr txBox="1"/>
          <p:nvPr/>
        </p:nvSpPr>
        <p:spPr>
          <a:xfrm>
            <a:off x="277586" y="1534886"/>
            <a:ext cx="7119256" cy="5016758"/>
          </a:xfrm>
          <a:prstGeom prst="rect">
            <a:avLst/>
          </a:prstGeom>
          <a:noFill/>
          <a:ln>
            <a:solidFill>
              <a:schemeClr val="tx1">
                <a:lumMod val="75000"/>
                <a:lumOff val="25000"/>
              </a:schemeClr>
            </a:solidFill>
          </a:ln>
        </p:spPr>
        <p:txBody>
          <a:bodyPr wrap="square" rtlCol="0">
            <a:spAutoFit/>
          </a:bodyPr>
          <a:lstStyle/>
          <a:p>
            <a:pPr algn="ctr"/>
            <a:r>
              <a:rPr lang="en-US" sz="8000" dirty="0" smtClean="0"/>
              <a:t>INTRODUCTION</a:t>
            </a:r>
          </a:p>
          <a:p>
            <a:pPr algn="ctr"/>
            <a:endParaRPr lang="en-US" sz="8000" dirty="0"/>
          </a:p>
          <a:p>
            <a:pPr algn="ctr"/>
            <a:endParaRPr lang="en-US" sz="8000" dirty="0" smtClean="0"/>
          </a:p>
          <a:p>
            <a:pPr algn="ctr"/>
            <a:r>
              <a:rPr lang="en-US" sz="8000" dirty="0" smtClean="0"/>
              <a:t> SUMMARY</a:t>
            </a:r>
            <a:endParaRPr lang="en-US" sz="8000" dirty="0"/>
          </a:p>
        </p:txBody>
      </p:sp>
      <p:sp>
        <p:nvSpPr>
          <p:cNvPr id="13" name="TextBox 12"/>
          <p:cNvSpPr txBox="1"/>
          <p:nvPr/>
        </p:nvSpPr>
        <p:spPr>
          <a:xfrm>
            <a:off x="3869871" y="228600"/>
            <a:ext cx="7968344" cy="1107996"/>
          </a:xfrm>
          <a:prstGeom prst="rect">
            <a:avLst/>
          </a:prstGeom>
          <a:noFill/>
          <a:ln>
            <a:solidFill>
              <a:schemeClr val="tx1">
                <a:lumMod val="75000"/>
                <a:lumOff val="25000"/>
              </a:schemeClr>
            </a:solidFill>
          </a:ln>
        </p:spPr>
        <p:txBody>
          <a:bodyPr wrap="square" rtlCol="0">
            <a:spAutoFit/>
          </a:bodyPr>
          <a:lstStyle/>
          <a:p>
            <a:pPr algn="ctr"/>
            <a:r>
              <a:rPr lang="en-US" sz="6600" dirty="0" smtClean="0"/>
              <a:t>HEADLINE</a:t>
            </a:r>
            <a:r>
              <a:rPr lang="en-US" sz="1600" dirty="0" smtClean="0"/>
              <a:t> </a:t>
            </a:r>
            <a:endParaRPr lang="en-US" sz="1600" dirty="0"/>
          </a:p>
        </p:txBody>
      </p:sp>
      <p:sp>
        <p:nvSpPr>
          <p:cNvPr id="14" name="Rectangle 13"/>
          <p:cNvSpPr/>
          <p:nvPr/>
        </p:nvSpPr>
        <p:spPr>
          <a:xfrm>
            <a:off x="1269662" y="354763"/>
            <a:ext cx="1608134" cy="923330"/>
          </a:xfrm>
          <a:prstGeom prst="rect">
            <a:avLst/>
          </a:prstGeom>
          <a:noFill/>
        </p:spPr>
        <p:txBody>
          <a:bodyPr wrap="none" lIns="91440" tIns="45720" rIns="91440" bIns="45720">
            <a:spAutoFit/>
          </a:bodyPr>
          <a:lstStyle/>
          <a:p>
            <a:pPr algn="ctr"/>
            <a:r>
              <a:rPr lang="en-US" sz="5400" b="1" cap="none" spc="50" dirty="0" smtClean="0">
                <a:ln w="28575" cmpd="sng">
                  <a:solidFill>
                    <a:srgbClr val="FFD204"/>
                  </a:solidFill>
                  <a:prstDash val="solid"/>
                </a:ln>
                <a:solidFill>
                  <a:srgbClr val="000080"/>
                </a:solidFill>
                <a:effectLst>
                  <a:glow rad="38100">
                    <a:schemeClr val="accent1">
                      <a:alpha val="40000"/>
                    </a:schemeClr>
                  </a:glow>
                </a:effectLst>
              </a:rPr>
              <a:t>CRIN</a:t>
            </a:r>
            <a:endParaRPr lang="en-US" sz="5400" b="1" cap="none" spc="50" dirty="0">
              <a:ln w="28575" cmpd="sng">
                <a:solidFill>
                  <a:srgbClr val="FFD204"/>
                </a:solidFill>
                <a:prstDash val="solid"/>
              </a:ln>
              <a:solidFill>
                <a:srgbClr val="000080"/>
              </a:solidFill>
              <a:effectLst>
                <a:glow rad="38100">
                  <a:schemeClr val="accent1">
                    <a:alpha val="40000"/>
                  </a:schemeClr>
                </a:glow>
              </a:effectLst>
            </a:endParaRPr>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28979" y="1970779"/>
            <a:ext cx="1393427" cy="1906587"/>
          </a:xfrm>
          <a:prstGeom prst="rect">
            <a:avLst/>
          </a:prstGeom>
        </p:spPr>
      </p:pic>
    </p:spTree>
    <p:extLst>
      <p:ext uri="{BB962C8B-B14F-4D97-AF65-F5344CB8AC3E}">
        <p14:creationId xmlns:p14="http://schemas.microsoft.com/office/powerpoint/2010/main" val="10015449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7586" y="228600"/>
            <a:ext cx="3592285" cy="1175657"/>
          </a:xfrm>
          <a:prstGeom prst="rect">
            <a:avLst/>
          </a:prstGeom>
          <a:noFill/>
          <a:ln>
            <a:solidFill>
              <a:schemeClr val="tx1">
                <a:lumMod val="75000"/>
                <a:lumOff val="25000"/>
              </a:schemeClr>
            </a:solidFill>
          </a:ln>
        </p:spPr>
        <p:txBody>
          <a:bodyPr wrap="square" rtlCol="0">
            <a:spAutoFit/>
          </a:bodyPr>
          <a:lstStyle/>
          <a:p>
            <a:endParaRPr lang="en-US" dirty="0"/>
          </a:p>
        </p:txBody>
      </p:sp>
      <p:sp>
        <p:nvSpPr>
          <p:cNvPr id="7" name="TextBox 6"/>
          <p:cNvSpPr txBox="1"/>
          <p:nvPr/>
        </p:nvSpPr>
        <p:spPr>
          <a:xfrm>
            <a:off x="7396842" y="1534886"/>
            <a:ext cx="4425043" cy="3139321"/>
          </a:xfrm>
          <a:prstGeom prst="rect">
            <a:avLst/>
          </a:prstGeom>
          <a:noFill/>
          <a:ln>
            <a:solidFill>
              <a:schemeClr val="tx1">
                <a:lumMod val="75000"/>
                <a:lumOff val="25000"/>
              </a:schemeClr>
            </a:solidFill>
          </a:ln>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p:txBody>
      </p:sp>
      <p:sp>
        <p:nvSpPr>
          <p:cNvPr id="8" name="TextBox 7"/>
          <p:cNvSpPr txBox="1"/>
          <p:nvPr/>
        </p:nvSpPr>
        <p:spPr>
          <a:xfrm>
            <a:off x="7396842" y="4900406"/>
            <a:ext cx="4425043" cy="1754326"/>
          </a:xfrm>
          <a:prstGeom prst="rect">
            <a:avLst/>
          </a:prstGeom>
          <a:noFill/>
          <a:ln>
            <a:solidFill>
              <a:schemeClr val="tx1">
                <a:lumMod val="75000"/>
                <a:lumOff val="25000"/>
              </a:schemeClr>
            </a:solidFill>
          </a:ln>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p:txBody>
      </p:sp>
      <p:sp>
        <p:nvSpPr>
          <p:cNvPr id="11" name="TextBox 10"/>
          <p:cNvSpPr txBox="1"/>
          <p:nvPr/>
        </p:nvSpPr>
        <p:spPr>
          <a:xfrm>
            <a:off x="408218" y="1534886"/>
            <a:ext cx="6988628" cy="5127171"/>
          </a:xfrm>
          <a:prstGeom prst="rect">
            <a:avLst/>
          </a:prstGeom>
          <a:noFill/>
        </p:spPr>
        <p:txBody>
          <a:bodyPr wrap="square" rtlCol="0">
            <a:spAutoFit/>
          </a:bodyPr>
          <a:lstStyle/>
          <a:p>
            <a:endParaRPr lang="en-US" dirty="0"/>
          </a:p>
        </p:txBody>
      </p:sp>
      <p:sp>
        <p:nvSpPr>
          <p:cNvPr id="12" name="TextBox 11"/>
          <p:cNvSpPr txBox="1"/>
          <p:nvPr/>
        </p:nvSpPr>
        <p:spPr>
          <a:xfrm>
            <a:off x="277586" y="1534886"/>
            <a:ext cx="7119256" cy="5127171"/>
          </a:xfrm>
          <a:prstGeom prst="rect">
            <a:avLst/>
          </a:prstGeom>
          <a:noFill/>
          <a:ln>
            <a:solidFill>
              <a:schemeClr val="tx1">
                <a:lumMod val="75000"/>
                <a:lumOff val="25000"/>
              </a:schemeClr>
            </a:solidFill>
          </a:ln>
        </p:spPr>
        <p:txBody>
          <a:bodyPr wrap="square" rtlCol="0">
            <a:spAutoFit/>
          </a:bodyPr>
          <a:lstStyle/>
          <a:p>
            <a:endParaRPr lang="en-US" dirty="0"/>
          </a:p>
        </p:txBody>
      </p:sp>
      <p:sp>
        <p:nvSpPr>
          <p:cNvPr id="13" name="TextBox 12"/>
          <p:cNvSpPr txBox="1"/>
          <p:nvPr/>
        </p:nvSpPr>
        <p:spPr>
          <a:xfrm>
            <a:off x="3869871" y="228600"/>
            <a:ext cx="7968344" cy="1175657"/>
          </a:xfrm>
          <a:prstGeom prst="rect">
            <a:avLst/>
          </a:prstGeom>
          <a:noFill/>
          <a:ln>
            <a:solidFill>
              <a:schemeClr val="tx1">
                <a:lumMod val="75000"/>
                <a:lumOff val="25000"/>
              </a:schemeClr>
            </a:solidFill>
          </a:ln>
        </p:spPr>
        <p:txBody>
          <a:bodyPr wrap="square" rtlCol="0">
            <a:spAutoFit/>
          </a:bodyPr>
          <a:lstStyle/>
          <a:p>
            <a:endParaRPr lang="en-US" dirty="0"/>
          </a:p>
        </p:txBody>
      </p:sp>
      <p:sp>
        <p:nvSpPr>
          <p:cNvPr id="14" name="Rectangle 13"/>
          <p:cNvSpPr/>
          <p:nvPr/>
        </p:nvSpPr>
        <p:spPr>
          <a:xfrm>
            <a:off x="1269662" y="354763"/>
            <a:ext cx="1608134" cy="923330"/>
          </a:xfrm>
          <a:prstGeom prst="rect">
            <a:avLst/>
          </a:prstGeom>
          <a:noFill/>
        </p:spPr>
        <p:txBody>
          <a:bodyPr wrap="none" lIns="91440" tIns="45720" rIns="91440" bIns="45720">
            <a:spAutoFit/>
          </a:bodyPr>
          <a:lstStyle/>
          <a:p>
            <a:pPr algn="ctr"/>
            <a:r>
              <a:rPr lang="en-US" sz="5400" b="1" cap="none" spc="50" dirty="0" smtClean="0">
                <a:ln w="28575" cmpd="sng">
                  <a:solidFill>
                    <a:srgbClr val="FFD204"/>
                  </a:solidFill>
                  <a:prstDash val="solid"/>
                </a:ln>
                <a:solidFill>
                  <a:srgbClr val="000080"/>
                </a:solidFill>
                <a:effectLst>
                  <a:glow rad="38100">
                    <a:schemeClr val="accent1">
                      <a:alpha val="40000"/>
                    </a:schemeClr>
                  </a:glow>
                </a:effectLst>
              </a:rPr>
              <a:t>CRIN</a:t>
            </a:r>
            <a:endParaRPr lang="en-US" sz="5400" b="1" cap="none" spc="50" dirty="0">
              <a:ln w="28575" cmpd="sng">
                <a:solidFill>
                  <a:srgbClr val="FFD204"/>
                </a:solidFill>
                <a:prstDash val="solid"/>
              </a:ln>
              <a:solidFill>
                <a:srgbClr val="000080"/>
              </a:solidFill>
              <a:effectLst>
                <a:glow rad="38100">
                  <a:schemeClr val="accent1">
                    <a:alpha val="40000"/>
                  </a:schemeClr>
                </a:glow>
              </a:effectLst>
            </a:endParaRPr>
          </a:p>
        </p:txBody>
      </p:sp>
    </p:spTree>
    <p:extLst>
      <p:ext uri="{BB962C8B-B14F-4D97-AF65-F5344CB8AC3E}">
        <p14:creationId xmlns:p14="http://schemas.microsoft.com/office/powerpoint/2010/main" val="2648856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9660</TotalTime>
  <Words>187</Words>
  <Application>Microsoft Office PowerPoint</Application>
  <PresentationFormat>Widescreen</PresentationFormat>
  <Paragraphs>37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Imperialism Sweeps the World</vt:lpstr>
      <vt:lpstr>PowerPoint Presentation</vt:lpstr>
      <vt:lpstr>PowerPoint Presentation</vt:lpstr>
    </vt:vector>
  </TitlesOfParts>
  <Company>Cy-Fair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Imperialism Sweeps the World</dc:title>
  <dc:creator>ZACHARY HERBST</dc:creator>
  <cp:lastModifiedBy>CHRISTINA SHIVELY</cp:lastModifiedBy>
  <cp:revision>9</cp:revision>
  <cp:lastPrinted>2015-02-10T18:23:08Z</cp:lastPrinted>
  <dcterms:created xsi:type="dcterms:W3CDTF">2015-02-10T18:09:54Z</dcterms:created>
  <dcterms:modified xsi:type="dcterms:W3CDTF">2015-02-24T21:20:19Z</dcterms:modified>
</cp:coreProperties>
</file>