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8" r:id="rId13"/>
    <p:sldId id="269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305BC-3C14-4342-B822-6D419D60A6E9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9C846-EE00-4093-8C70-BEF8D3BD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03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0349CD-A7F5-4A8F-8017-116701AFDA30}" type="slidenum">
              <a:rPr lang="en-US" altLang="en-US"/>
              <a:pPr/>
              <a:t>2</a:t>
            </a:fld>
            <a:endParaRPr lang="en-US" altLang="en-US" dirty="0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243351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BEC55-E64D-4AA3-B511-800ABAEE6B07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951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BEC55-E64D-4AA3-B511-800ABAEE6B07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7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E23B-0313-4133-8D64-3180B990DF0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DDFA4EC-4A6D-43F5-8165-2BB59D9B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7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E23B-0313-4133-8D64-3180B990DF0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A4EC-4A6D-43F5-8165-2BB59D9B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4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E23B-0313-4133-8D64-3180B990DF0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A4EC-4A6D-43F5-8165-2BB59D9B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17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4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E23B-0313-4133-8D64-3180B990DF0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A4EC-4A6D-43F5-8165-2BB59D9B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1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E2AE23B-0313-4133-8D64-3180B990DF0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DDFA4EC-4A6D-43F5-8165-2BB59D9B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8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E23B-0313-4133-8D64-3180B990DF0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A4EC-4A6D-43F5-8165-2BB59D9B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E23B-0313-4133-8D64-3180B990DF0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A4EC-4A6D-43F5-8165-2BB59D9B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0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E23B-0313-4133-8D64-3180B990DF0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A4EC-4A6D-43F5-8165-2BB59D9B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E23B-0313-4133-8D64-3180B990DF0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A4EC-4A6D-43F5-8165-2BB59D9B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9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E23B-0313-4133-8D64-3180B990DF0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A4EC-4A6D-43F5-8165-2BB59D9B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E23B-0313-4133-8D64-3180B990DF04}" type="datetimeFigureOut">
              <a:rPr lang="en-US" smtClean="0"/>
              <a:t>2/25/2015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A4EC-4A6D-43F5-8165-2BB59D9B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0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E2AE23B-0313-4133-8D64-3180B990DF0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DDFA4EC-4A6D-43F5-8165-2BB59D9B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7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Efq-aNBkv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197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416388" cy="1737360"/>
          </a:xfrm>
        </p:spPr>
        <p:txBody>
          <a:bodyPr>
            <a:noAutofit/>
          </a:bodyPr>
          <a:lstStyle/>
          <a:p>
            <a:r>
              <a:rPr lang="en-US" sz="4800" dirty="0" smtClean="0"/>
              <a:t>Factors of production</a:t>
            </a:r>
            <a:endParaRPr lang="en-US" sz="4800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70944"/>
            <a:ext cx="8333652" cy="67870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1143000" indent="-1143000">
              <a:buFont typeface="+mj-lt"/>
              <a:buAutoNum type="alphaUcPeriod"/>
            </a:pPr>
            <a:r>
              <a:rPr lang="en-US" altLang="en-US" sz="6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land-natural </a:t>
            </a:r>
            <a:r>
              <a:rPr lang="en-US" altLang="en-US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resources</a:t>
            </a:r>
          </a:p>
          <a:p>
            <a:pPr marL="1143000" indent="-1143000">
              <a:buFont typeface="+mj-lt"/>
              <a:buAutoNum type="alphaUcPeriod"/>
            </a:pPr>
            <a:endParaRPr lang="en-US" altLang="en-US" sz="66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1143000" indent="-1143000">
              <a:buFont typeface="+mj-lt"/>
              <a:buAutoNum type="alphaUcPeriod"/>
            </a:pPr>
            <a:r>
              <a:rPr lang="en-US" altLang="en-US" sz="6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labor- </a:t>
            </a:r>
            <a:r>
              <a:rPr lang="en-US" altLang="en-US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workers</a:t>
            </a:r>
          </a:p>
          <a:p>
            <a:pPr marL="1143000" indent="-1143000">
              <a:buFont typeface="+mj-lt"/>
              <a:buAutoNum type="alphaUcPeriod"/>
            </a:pPr>
            <a:endParaRPr lang="en-US" altLang="en-US" sz="66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1143000" indent="-1143000">
              <a:buFont typeface="+mj-lt"/>
              <a:buAutoNum type="alphaUcPeriod"/>
            </a:pPr>
            <a:r>
              <a:rPr lang="en-US" altLang="en-US" sz="6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capital- </a:t>
            </a:r>
            <a:r>
              <a:rPr lang="en-US" altLang="en-US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money/funding</a:t>
            </a:r>
          </a:p>
          <a:p>
            <a:endParaRPr lang="en-US" altLang="en-US" sz="6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Capital?</a:t>
            </a:r>
          </a:p>
          <a:p>
            <a:endParaRPr lang="en-US" sz="3600" dirty="0"/>
          </a:p>
          <a:p>
            <a:r>
              <a:rPr lang="en-US" sz="3600" dirty="0" smtClean="0"/>
              <a:t>What is an entrepreneur?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4533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2662"/>
            <a:ext cx="91440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Effects of Industrial Revolution</a:t>
            </a:r>
            <a:br>
              <a:rPr lang="en-US" alt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sz="48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914400"/>
            <a:ext cx="9932276" cy="594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3600" b="1" dirty="0">
                <a:latin typeface="Century Gothic" panose="020B0502020202020204" pitchFamily="34" charset="0"/>
              </a:rPr>
              <a:t>Products became cheaper &amp; quicker to produce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3600" b="1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3600" b="1" dirty="0">
                <a:latin typeface="Century Gothic" panose="020B0502020202020204" pitchFamily="34" charset="0"/>
              </a:rPr>
              <a:t>The 1</a:t>
            </a:r>
            <a:r>
              <a:rPr lang="en-US" altLang="en-US" sz="3600" b="1" baseline="30000" dirty="0">
                <a:latin typeface="Century Gothic" panose="020B0502020202020204" pitchFamily="34" charset="0"/>
              </a:rPr>
              <a:t>st</a:t>
            </a:r>
            <a:r>
              <a:rPr lang="en-US" altLang="en-US" sz="3600" b="1" dirty="0">
                <a:latin typeface="Century Gothic" panose="020B0502020202020204" pitchFamily="34" charset="0"/>
              </a:rPr>
              <a:t> industry to undergo mechanization was the TEXTILE industry.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US" altLang="en-US" sz="3600" b="1" dirty="0">
              <a:latin typeface="Century Gothic" panose="020B0502020202020204" pitchFamily="3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3600" b="1" dirty="0">
                <a:latin typeface="Century Gothic" panose="020B0502020202020204" pitchFamily="34" charset="0"/>
              </a:rPr>
              <a:t>Owners of small plots were force to become tenant farmers or give up farming to move to the city.	</a:t>
            </a:r>
          </a:p>
          <a:p>
            <a:pPr lvl="1" indent="0">
              <a:spcBef>
                <a:spcPct val="0"/>
              </a:spcBef>
              <a:buNone/>
            </a:pPr>
            <a:r>
              <a:rPr lang="en-US" altLang="en-US" sz="2400" b="1" dirty="0" smtClean="0">
                <a:effectLst/>
                <a:latin typeface="Century Gothic" panose="020B0502020202020204" pitchFamily="34" charset="0"/>
              </a:rPr>
              <a:t>a. Tenant </a:t>
            </a:r>
            <a:r>
              <a:rPr lang="en-US" altLang="en-US" sz="2400" b="1" dirty="0">
                <a:effectLst/>
                <a:latin typeface="Century Gothic" panose="020B0502020202020204" pitchFamily="34" charset="0"/>
              </a:rPr>
              <a:t>farming-  farming system where farmers pay rent in return for the use of agricultural land.</a:t>
            </a:r>
            <a:br>
              <a:rPr lang="en-US" altLang="en-US" sz="2400" b="1" dirty="0">
                <a:effectLst/>
                <a:latin typeface="Century Gothic" panose="020B0502020202020204" pitchFamily="34" charset="0"/>
              </a:rPr>
            </a:br>
            <a:endParaRPr lang="en-US" altLang="en-US" sz="2400" b="1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81252" name="PubRRectCallout"/>
          <p:cNvSpPr>
            <a:spLocks noEditPoints="1" noChangeArrowheads="1"/>
          </p:cNvSpPr>
          <p:nvPr/>
        </p:nvSpPr>
        <p:spPr bwMode="auto">
          <a:xfrm>
            <a:off x="10058400" y="0"/>
            <a:ext cx="2133600" cy="2186151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10058400" y="252680"/>
            <a:ext cx="2971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What are </a:t>
            </a:r>
          </a:p>
          <a:p>
            <a:pPr>
              <a:spcBef>
                <a:spcPct val="50000"/>
              </a:spcBef>
            </a:pPr>
            <a:r>
              <a:rPr lang="en-US" altLang="en-US" sz="3200" dirty="0"/>
              <a:t>textiles?</a:t>
            </a:r>
          </a:p>
        </p:txBody>
      </p:sp>
    </p:spTree>
    <p:extLst>
      <p:ext uri="{BB962C8B-B14F-4D97-AF65-F5344CB8AC3E}">
        <p14:creationId xmlns:p14="http://schemas.microsoft.com/office/powerpoint/2010/main" val="3772544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02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796878"/>
              </p:ext>
            </p:extLst>
          </p:nvPr>
        </p:nvGraphicFramePr>
        <p:xfrm>
          <a:off x="23018" y="4937760"/>
          <a:ext cx="12168981" cy="1920240"/>
        </p:xfrm>
        <a:graphic>
          <a:graphicData uri="http://schemas.openxmlformats.org/drawingml/2006/table">
            <a:tbl>
              <a:tblPr/>
              <a:tblGrid>
                <a:gridCol w="2307129"/>
                <a:gridCol w="4478547"/>
                <a:gridCol w="5383305"/>
              </a:tblGrid>
              <a:tr h="6306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ombardic Narrow" pitchFamily="2" charset="0"/>
                        </a:rPr>
                        <a:t>1813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ombardic Narrow" pitchFamily="2" charset="0"/>
                        </a:rPr>
                        <a:t>   2400 looms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ombardic Narrow" pitchFamily="2" charset="0"/>
                        </a:rPr>
                        <a:t> 150, 000 workers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6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ombardic Narrow" pitchFamily="2" charset="0"/>
                        </a:rPr>
                        <a:t>1833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ombardic Narrow" pitchFamily="2" charset="0"/>
                        </a:rPr>
                        <a:t> 85, 000 looms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ombardic Narrow" pitchFamily="2" charset="0"/>
                        </a:rPr>
                        <a:t> 200, 000 workers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6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ombardic Narrow" pitchFamily="2" charset="0"/>
                        </a:rPr>
                        <a:t>1850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ombardic Narrow" pitchFamily="2" charset="0"/>
                        </a:rPr>
                        <a:t>224, 000 looms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ombardic Narrow" pitchFamily="2" charset="0"/>
                        </a:rPr>
                        <a:t>&gt;1 million workers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Textile Factory Workers in </a:t>
            </a:r>
            <a:r>
              <a:rPr lang="en-US" dirty="0" err="1" smtClean="0"/>
              <a:t>england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4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Factory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978" y="1695739"/>
            <a:ext cx="11700221" cy="4050792"/>
          </a:xfrm>
        </p:spPr>
        <p:txBody>
          <a:bodyPr>
            <a:noAutofit/>
          </a:bodyPr>
          <a:lstStyle/>
          <a:p>
            <a:pPr>
              <a:buClr>
                <a:srgbClr val="744D26"/>
              </a:buClr>
              <a:buSzPct val="90000"/>
              <a:buFont typeface="PressWriter Symbols" pitchFamily="2" charset="2"/>
              <a:buChar char=")"/>
            </a:pPr>
            <a:r>
              <a:rPr lang="en-US" altLang="en-US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Concentrates production in </a:t>
            </a:r>
            <a:r>
              <a:rPr lang="en-US" altLang="en-US" sz="3200" b="1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one place </a:t>
            </a:r>
            <a:r>
              <a:rPr lang="en-US" altLang="en-US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[materials, labor].</a:t>
            </a:r>
            <a:br>
              <a:rPr lang="en-US" altLang="en-US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</a:br>
            <a:endParaRPr lang="en-US" altLang="en-US" sz="3200" b="1" dirty="0">
              <a:latin typeface="Iskoola Pota" panose="020B0502040204020203" pitchFamily="34" charset="0"/>
              <a:cs typeface="Iskoola Pota" panose="020B0502040204020203" pitchFamily="34" charset="0"/>
            </a:endParaRPr>
          </a:p>
          <a:p>
            <a:pPr>
              <a:buClr>
                <a:srgbClr val="744D26"/>
              </a:buClr>
              <a:buSzPct val="90000"/>
              <a:buFont typeface="PressWriter Symbols" pitchFamily="2" charset="2"/>
              <a:buChar char=")"/>
            </a:pPr>
            <a:r>
              <a:rPr lang="en-US" altLang="en-US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Located near sources of power </a:t>
            </a:r>
            <a:r>
              <a:rPr lang="en-US" altLang="en-US" sz="3200" b="1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 [</a:t>
            </a:r>
            <a:r>
              <a:rPr lang="en-US" altLang="en-US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rather than labor or markets].</a:t>
            </a:r>
            <a:br>
              <a:rPr lang="en-US" altLang="en-US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</a:br>
            <a:endParaRPr lang="en-US" altLang="en-US" sz="3200" b="1" dirty="0">
              <a:latin typeface="Iskoola Pota" panose="020B0502040204020203" pitchFamily="34" charset="0"/>
              <a:cs typeface="Iskoola Pota" panose="020B0502040204020203" pitchFamily="34" charset="0"/>
            </a:endParaRPr>
          </a:p>
          <a:p>
            <a:pPr>
              <a:buClr>
                <a:srgbClr val="744D26"/>
              </a:buClr>
              <a:buSzPct val="90000"/>
              <a:buFont typeface="PressWriter Symbols" pitchFamily="2" charset="2"/>
              <a:buChar char=")"/>
            </a:pPr>
            <a:r>
              <a:rPr lang="en-US" altLang="en-US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Requires a lot of capital </a:t>
            </a:r>
            <a:r>
              <a:rPr lang="en-US" altLang="en-US" sz="3200" b="1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investment [</a:t>
            </a:r>
            <a:r>
              <a:rPr lang="en-US" altLang="en-US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factory, machines, etc.] </a:t>
            </a:r>
            <a:r>
              <a:rPr lang="en-US" altLang="en-US" sz="3200" b="1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more than </a:t>
            </a:r>
            <a:r>
              <a:rPr lang="en-US" altLang="en-US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skilled labor.</a:t>
            </a:r>
            <a:br>
              <a:rPr lang="en-US" altLang="en-US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</a:br>
            <a:endParaRPr lang="en-US" altLang="en-US" sz="3200" b="1" dirty="0">
              <a:latin typeface="Iskoola Pota" panose="020B0502040204020203" pitchFamily="34" charset="0"/>
              <a:cs typeface="Iskoola Pota" panose="020B0502040204020203" pitchFamily="34" charset="0"/>
            </a:endParaRPr>
          </a:p>
          <a:p>
            <a:pPr>
              <a:buClr>
                <a:srgbClr val="744D26"/>
              </a:buClr>
              <a:buSzPct val="90000"/>
              <a:buFont typeface="PressWriter Symbols" pitchFamily="2" charset="2"/>
              <a:buChar char=")"/>
            </a:pPr>
            <a:r>
              <a:rPr lang="en-US" altLang="en-US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Only 10% of English industry in </a:t>
            </a:r>
            <a:r>
              <a:rPr lang="en-US" altLang="en-US" sz="3200" b="1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1850</a:t>
            </a:r>
            <a:r>
              <a:rPr lang="en-US" altLang="en-US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68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Mills in Lowell, Massachuset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" b="8174"/>
          <a:stretch>
            <a:fillRect/>
          </a:stretch>
        </p:blipFill>
        <p:spPr bwMode="auto">
          <a:xfrm>
            <a:off x="0" y="0"/>
            <a:ext cx="4724400" cy="302418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17714" y="3352574"/>
            <a:ext cx="71628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933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03225" indent="-403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9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744D26"/>
              </a:buClr>
              <a:buSzPct val="85000"/>
              <a:buFont typeface="Even More Dings JL" pitchFamily="34" charset="0"/>
              <a:buChar char="×"/>
            </a:pPr>
            <a:r>
              <a:rPr lang="en-US" altLang="en-US" sz="4000" b="1" dirty="0">
                <a:latin typeface="+mn-lt"/>
              </a:rPr>
              <a:t>Rigid schedule.</a:t>
            </a:r>
          </a:p>
          <a:p>
            <a:pPr>
              <a:spcBef>
                <a:spcPct val="50000"/>
              </a:spcBef>
              <a:buClr>
                <a:srgbClr val="744D26"/>
              </a:buClr>
              <a:buSzPct val="85000"/>
              <a:buFont typeface="Even More Dings JL" pitchFamily="34" charset="0"/>
              <a:buChar char="×"/>
            </a:pPr>
            <a:r>
              <a:rPr lang="en-US" altLang="en-US" sz="4000" b="1" dirty="0">
                <a:latin typeface="+mn-lt"/>
              </a:rPr>
              <a:t>12-14 hour day.</a:t>
            </a:r>
          </a:p>
          <a:p>
            <a:pPr>
              <a:spcBef>
                <a:spcPct val="50000"/>
              </a:spcBef>
              <a:buClr>
                <a:srgbClr val="744D26"/>
              </a:buClr>
              <a:buSzPct val="85000"/>
              <a:buFont typeface="Even More Dings JL" pitchFamily="34" charset="0"/>
              <a:buChar char="×"/>
            </a:pPr>
            <a:r>
              <a:rPr lang="en-US" altLang="en-US" sz="4000" b="1" dirty="0">
                <a:latin typeface="+mn-lt"/>
              </a:rPr>
              <a:t>Dangerous conditions.</a:t>
            </a:r>
          </a:p>
          <a:p>
            <a:pPr>
              <a:spcBef>
                <a:spcPct val="50000"/>
              </a:spcBef>
              <a:buClr>
                <a:srgbClr val="744D26"/>
              </a:buClr>
              <a:buSzPct val="85000"/>
              <a:buFont typeface="Even More Dings JL" pitchFamily="34" charset="0"/>
              <a:buChar char="×"/>
            </a:pPr>
            <a:r>
              <a:rPr lang="en-US" altLang="en-US" sz="4000" b="1" dirty="0">
                <a:latin typeface="+mn-lt"/>
              </a:rPr>
              <a:t>Mind-numbing monotony.</a:t>
            </a:r>
          </a:p>
        </p:txBody>
      </p:sp>
      <p:pic>
        <p:nvPicPr>
          <p:cNvPr id="5" name="Picture 21" descr="good_mi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" r="1086"/>
          <a:stretch>
            <a:fillRect/>
          </a:stretch>
        </p:blipFill>
        <p:spPr bwMode="auto">
          <a:xfrm>
            <a:off x="7538674" y="3352574"/>
            <a:ext cx="4215720" cy="2917825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990601"/>
            <a:ext cx="3200400" cy="1737360"/>
          </a:xfrm>
        </p:spPr>
        <p:txBody>
          <a:bodyPr>
            <a:noAutofit/>
          </a:bodyPr>
          <a:lstStyle/>
          <a:p>
            <a:r>
              <a:rPr lang="en-US" sz="6000" dirty="0" smtClean="0"/>
              <a:t>The Factory System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6749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4572000" y="762000"/>
            <a:ext cx="4191000" cy="365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The</a:t>
            </a:r>
          </a:p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Industrial</a:t>
            </a:r>
          </a:p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Revolution</a:t>
            </a:r>
          </a:p>
        </p:txBody>
      </p:sp>
    </p:spTree>
    <p:extLst>
      <p:ext uri="{BB962C8B-B14F-4D97-AF65-F5344CB8AC3E}">
        <p14:creationId xmlns:p14="http://schemas.microsoft.com/office/powerpoint/2010/main" val="330808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-5862"/>
            <a:ext cx="78486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6614" y="1242112"/>
            <a:ext cx="1554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www.youtube.com/watch?v=3Efq-aNBkvc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46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2" y="18288"/>
            <a:ext cx="11987048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2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4000" dirty="0"/>
              <a:t>The Industrial Revolution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0716" y="413657"/>
            <a:ext cx="7551683" cy="61608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43000" lvl="1" indent="-742950">
              <a:buFont typeface="+mj-lt"/>
              <a:buAutoNum type="alphaUcPeriod"/>
            </a:pPr>
            <a:r>
              <a:rPr lang="en-US" altLang="en-US" sz="6000" dirty="0">
                <a:solidFill>
                  <a:srgbClr val="FF0000"/>
                </a:solidFill>
                <a:latin typeface="+mj-lt"/>
              </a:rPr>
              <a:t>led to an increased demand for clothing, furniture, and other goods</a:t>
            </a:r>
          </a:p>
          <a:p>
            <a:pPr marL="1143000" lvl="1" indent="-742950">
              <a:buFont typeface="+mj-lt"/>
              <a:buAutoNum type="alphaUcPeriod"/>
            </a:pPr>
            <a:endParaRPr lang="en-US" altLang="en-US" sz="6600" dirty="0">
              <a:solidFill>
                <a:srgbClr val="FF0000"/>
              </a:solidFill>
              <a:latin typeface="+mj-lt"/>
            </a:endParaRPr>
          </a:p>
          <a:p>
            <a:pPr marL="1143000" lvl="1" indent="-742950">
              <a:buFont typeface="+mj-lt"/>
              <a:buAutoNum type="alphaUcPeriod"/>
            </a:pPr>
            <a:r>
              <a:rPr lang="en-US" altLang="en-US" sz="6600" dirty="0">
                <a:solidFill>
                  <a:srgbClr val="FF0000"/>
                </a:solidFill>
                <a:latin typeface="+mj-lt"/>
              </a:rPr>
              <a:t>provided a large labor force</a:t>
            </a:r>
          </a:p>
          <a:p>
            <a:pPr>
              <a:buFontTx/>
              <a:buNone/>
            </a:pPr>
            <a:endParaRPr lang="en-US" altLang="en-US" sz="4000" dirty="0">
              <a:latin typeface="+mj-l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181706" y="3197772"/>
            <a:ext cx="2731770" cy="2438400"/>
          </a:xfrm>
        </p:spPr>
        <p:txBody>
          <a:bodyPr/>
          <a:lstStyle/>
          <a:p>
            <a:r>
              <a:rPr lang="en-US" altLang="en-US" sz="3600" b="1" dirty="0">
                <a:latin typeface="Century Gothic" panose="020B0502020202020204" pitchFamily="34" charset="0"/>
              </a:rPr>
              <a:t>The increase in population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1552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9144" y="606972"/>
            <a:ext cx="3499945" cy="4800600"/>
          </a:xfrm>
        </p:spPr>
        <p:txBody>
          <a:bodyPr>
            <a:normAutofit/>
          </a:bodyPr>
          <a:lstStyle/>
          <a:p>
            <a:pPr lvl="0"/>
            <a:r>
              <a:rPr lang="en-US" sz="4000" dirty="0"/>
              <a:t>How did the Agricultural Revolution help the Industrial Revolution?</a:t>
            </a:r>
            <a:br>
              <a:rPr lang="en-US" sz="4000" dirty="0"/>
            </a:br>
            <a:r>
              <a:rPr lang="en-US" sz="4000" dirty="0"/>
              <a:t>	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324" y="3875"/>
            <a:ext cx="7193648" cy="670172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Crop Rotation, Enclosure Farms, Selective Breeding</a:t>
            </a:r>
          </a:p>
          <a:p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>One year plant wheat, next year plant turnips, return nutrients to soil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576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4" y="0"/>
            <a:ext cx="11619185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did the Industrial Revolution Begin?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40" y="1825625"/>
            <a:ext cx="4987159" cy="5032375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England - </a:t>
            </a:r>
            <a:endParaRPr lang="en-US" sz="4000" dirty="0">
              <a:solidFill>
                <a:srgbClr val="FF0000"/>
              </a:solidFill>
            </a:endParaRPr>
          </a:p>
          <a:p>
            <a:r>
              <a:rPr lang="en-US" sz="4000" dirty="0"/>
              <a:t>Natural Resources</a:t>
            </a:r>
          </a:p>
          <a:p>
            <a:r>
              <a:rPr lang="en-US" sz="4000" dirty="0"/>
              <a:t>Political     Stability</a:t>
            </a:r>
          </a:p>
          <a:p>
            <a:r>
              <a:rPr lang="en-US" sz="4000" dirty="0"/>
              <a:t>Economic Strength</a:t>
            </a:r>
          </a:p>
          <a:p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855" y="662781"/>
            <a:ext cx="6177454" cy="538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5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Extensive Natural resources</a:t>
            </a:r>
            <a:endParaRPr lang="en-US" sz="4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9640" y="2423160"/>
            <a:ext cx="2962275" cy="3695700"/>
          </a:xfrm>
          <a:prstGeom prst="rect">
            <a:avLst/>
          </a:prstGeom>
        </p:spPr>
      </p:pic>
      <p:sp>
        <p:nvSpPr>
          <p:cNvPr id="183299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178149" y="149771"/>
            <a:ext cx="7247409" cy="6345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742950" indent="-742950">
              <a:lnSpc>
                <a:spcPct val="80000"/>
              </a:lnSpc>
              <a:buFont typeface="+mj-lt"/>
              <a:buAutoNum type="alphaUcPeriod"/>
            </a:pPr>
            <a:r>
              <a:rPr lang="en-US" altLang="en-US" sz="3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water power and coal to fuel new machines</a:t>
            </a:r>
          </a:p>
          <a:p>
            <a:pPr marL="742950" indent="-742950">
              <a:lnSpc>
                <a:spcPct val="80000"/>
              </a:lnSpc>
              <a:buFont typeface="+mj-lt"/>
              <a:buAutoNum type="alphaUcPeriod"/>
            </a:pPr>
            <a:endParaRPr lang="en-US" altLang="en-US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742950" indent="-742950">
              <a:lnSpc>
                <a:spcPct val="80000"/>
              </a:lnSpc>
              <a:buFont typeface="+mj-lt"/>
              <a:buAutoNum type="alphaUcPeriod"/>
            </a:pPr>
            <a: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iron ore to construct            machines, tools, and      buildings</a:t>
            </a:r>
          </a:p>
          <a:p>
            <a:pPr marL="742950" indent="-742950">
              <a:lnSpc>
                <a:spcPct val="80000"/>
              </a:lnSpc>
              <a:buFont typeface="+mj-lt"/>
              <a:buAutoNum type="alphaUcPeriod"/>
            </a:pPr>
            <a:endParaRPr lang="en-US" altLang="en-US" sz="16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742950" indent="-742950">
              <a:lnSpc>
                <a:spcPct val="80000"/>
              </a:lnSpc>
              <a:buFont typeface="+mj-lt"/>
              <a:buAutoNum type="alphaUcPeriod"/>
            </a:pPr>
            <a: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rivers for inland        transportation</a:t>
            </a:r>
          </a:p>
          <a:p>
            <a:pPr marL="742950" indent="-742950">
              <a:lnSpc>
                <a:spcPct val="80000"/>
              </a:lnSpc>
              <a:buFont typeface="+mj-lt"/>
              <a:buAutoNum type="alphaUcPeriod"/>
            </a:pPr>
            <a:endParaRPr lang="en-US" altLang="en-US" sz="1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742950" indent="-742950">
              <a:lnSpc>
                <a:spcPct val="80000"/>
              </a:lnSpc>
              <a:buFont typeface="+mj-lt"/>
              <a:buAutoNum type="alphaUcPeriod"/>
            </a:pPr>
            <a: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harbors from which        merchant ships set sail</a:t>
            </a:r>
          </a:p>
        </p:txBody>
      </p:sp>
    </p:spTree>
    <p:extLst>
      <p:ext uri="{BB962C8B-B14F-4D97-AF65-F5344CB8AC3E}">
        <p14:creationId xmlns:p14="http://schemas.microsoft.com/office/powerpoint/2010/main" val="8722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7255" y="685799"/>
            <a:ext cx="3689131" cy="4931229"/>
          </a:xfrm>
        </p:spPr>
        <p:txBody>
          <a:bodyPr>
            <a:normAutofit/>
          </a:bodyPr>
          <a:lstStyle/>
          <a:p>
            <a:pPr algn="ctr"/>
            <a:r>
              <a:rPr lang="en-US" altLang="en-US" sz="4900" b="1" dirty="0" smtClean="0"/>
              <a:t>had an expanding economy to support </a:t>
            </a:r>
            <a:r>
              <a:rPr lang="en-US" altLang="en-US" b="1" dirty="0" smtClean="0"/>
              <a:t>industrialization </a:t>
            </a:r>
            <a:r>
              <a:rPr lang="en-US" altLang="en-US" dirty="0" smtClean="0">
                <a:latin typeface="Century Gothic" panose="020B0502020202020204" pitchFamily="34" charset="0"/>
              </a:rPr>
              <a:t/>
            </a:r>
            <a:br>
              <a:rPr lang="en-US" altLang="en-US" dirty="0" smtClean="0">
                <a:latin typeface="Century Gothic" panose="020B0502020202020204" pitchFamily="34" charset="0"/>
              </a:rPr>
            </a:br>
            <a:endParaRPr lang="en-US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146618" y="184456"/>
            <a:ext cx="8019920" cy="66735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lphaUcPeriod"/>
            </a:pPr>
            <a:r>
              <a:rPr lang="en-US" altLang="en-US" sz="4000" dirty="0">
                <a:solidFill>
                  <a:srgbClr val="FF0000"/>
                </a:solidFill>
                <a:latin typeface="Century Gothic" panose="020B0502020202020204" pitchFamily="34" charset="0"/>
              </a:rPr>
              <a:t>businesspeople invested in the manufacture of new inventions </a:t>
            </a:r>
          </a:p>
          <a:p>
            <a:pPr marL="514350" indent="-514350">
              <a:lnSpc>
                <a:spcPct val="80000"/>
              </a:lnSpc>
              <a:buFont typeface="+mj-lt"/>
              <a:buAutoNum type="alphaUcPeriod"/>
            </a:pPr>
            <a:endParaRPr lang="en-US" altLang="en-US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lphaUcPeriod"/>
            </a:pPr>
            <a:r>
              <a:rPr lang="en-US" altLang="en-US" sz="4000" dirty="0">
                <a:solidFill>
                  <a:srgbClr val="FF0000"/>
                </a:solidFill>
                <a:latin typeface="Century Gothic" panose="020B0502020202020204" pitchFamily="34" charset="0"/>
              </a:rPr>
              <a:t>highly developed banking system-availability of bank loans to invest in new machinery and expand operations</a:t>
            </a:r>
          </a:p>
          <a:p>
            <a:pPr marL="514350" indent="-514350">
              <a:lnSpc>
                <a:spcPct val="80000"/>
              </a:lnSpc>
              <a:buFont typeface="+mj-lt"/>
              <a:buAutoNum type="alphaUcPeriod"/>
            </a:pPr>
            <a:endParaRPr lang="en-US" altLang="en-US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lphaUcPeriod"/>
            </a:pPr>
            <a:r>
              <a:rPr lang="en-US" altLang="en-US" sz="4000" dirty="0">
                <a:solidFill>
                  <a:srgbClr val="FF0000"/>
                </a:solidFill>
                <a:latin typeface="Century Gothic" panose="020B0502020202020204" pitchFamily="34" charset="0"/>
              </a:rPr>
              <a:t>growing overseas trade</a:t>
            </a:r>
          </a:p>
          <a:p>
            <a:pPr>
              <a:lnSpc>
                <a:spcPct val="80000"/>
              </a:lnSpc>
            </a:pPr>
            <a:endParaRPr lang="en-US" altLang="en-US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601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23</TotalTime>
  <Words>274</Words>
  <Application>Microsoft Office PowerPoint</Application>
  <PresentationFormat>Widescreen</PresentationFormat>
  <Paragraphs>73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Calibri</vt:lpstr>
      <vt:lpstr>Century Gothic</vt:lpstr>
      <vt:lpstr>Even More Dings JL</vt:lpstr>
      <vt:lpstr>Iskoola Pota</vt:lpstr>
      <vt:lpstr>Lombardic Narrow</vt:lpstr>
      <vt:lpstr>PressWriter Symbols</vt:lpstr>
      <vt:lpstr>Rockwell</vt:lpstr>
      <vt:lpstr>Rockwell Condensed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The Industrial Revolution</vt:lpstr>
      <vt:lpstr>How did the Agricultural Revolution help the Industrial Revolution?   </vt:lpstr>
      <vt:lpstr>Where did the Industrial Revolution Begin? Why?</vt:lpstr>
      <vt:lpstr>Extensive Natural resources</vt:lpstr>
      <vt:lpstr>had an expanding economy to support industrialization  </vt:lpstr>
      <vt:lpstr>Factors of production</vt:lpstr>
      <vt:lpstr>PowerPoint Presentation</vt:lpstr>
      <vt:lpstr>Effects of Industrial Revolution </vt:lpstr>
      <vt:lpstr>Textile Factory Workers in england</vt:lpstr>
      <vt:lpstr>Factory Production</vt:lpstr>
      <vt:lpstr>The Factory System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VERONICA OLIVER</dc:creator>
  <cp:lastModifiedBy>VERONICA OLIVER</cp:lastModifiedBy>
  <cp:revision>4</cp:revision>
  <dcterms:created xsi:type="dcterms:W3CDTF">2015-02-25T15:59:35Z</dcterms:created>
  <dcterms:modified xsi:type="dcterms:W3CDTF">2015-02-26T00:16:38Z</dcterms:modified>
</cp:coreProperties>
</file>