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72" r:id="rId5"/>
    <p:sldId id="273" r:id="rId6"/>
    <p:sldId id="274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1F6C-95F0-4E58-943A-C2D523521F2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54838-1530-46B7-9451-515AF2A57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7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0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622D7-5912-477C-BE4F-A5D31A6239D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89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2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1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6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1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EC55-E64D-4AA3-B511-800ABAEE6B0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1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EF3377B-9EB3-405A-82B2-3A98DE664242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3014AC-3D9F-4940-B87B-1958688D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/>
              <a:t>Urbanization 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8515586" cy="2311225"/>
          </a:xfrm>
        </p:spPr>
        <p:txBody>
          <a:bodyPr>
            <a:noAutofit/>
          </a:bodyPr>
          <a:lstStyle/>
          <a:p>
            <a:r>
              <a:rPr lang="en-US" sz="5400" dirty="0"/>
              <a:t>the Social &amp; Economic impacts of Industrialization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366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2650" y="5863"/>
            <a:ext cx="7886700" cy="984738"/>
          </a:xfrm>
        </p:spPr>
        <p:txBody>
          <a:bodyPr/>
          <a:lstStyle/>
          <a:p>
            <a:r>
              <a:rPr lang="en-US" b="1" dirty="0" smtClean="0"/>
              <a:t>Working environments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Early factories were </a:t>
            </a:r>
            <a:r>
              <a:rPr lang="en-US" sz="3600" dirty="0">
                <a:solidFill>
                  <a:srgbClr val="CC00FF"/>
                </a:solidFill>
              </a:rPr>
              <a:t>unsafe and unpleasant places</a:t>
            </a:r>
          </a:p>
          <a:p>
            <a:r>
              <a:rPr lang="en-US" sz="3600" dirty="0">
                <a:solidFill>
                  <a:srgbClr val="CC00FF"/>
                </a:solidFill>
              </a:rPr>
              <a:t>Machines</a:t>
            </a:r>
            <a:r>
              <a:rPr lang="en-US" sz="3600" dirty="0"/>
              <a:t> were left </a:t>
            </a:r>
            <a:r>
              <a:rPr lang="en-US" sz="3600" dirty="0">
                <a:solidFill>
                  <a:srgbClr val="CC00FF"/>
                </a:solidFill>
              </a:rPr>
              <a:t>unprotected</a:t>
            </a:r>
            <a:r>
              <a:rPr lang="en-US" sz="3600" dirty="0"/>
              <a:t> and a </a:t>
            </a:r>
            <a:r>
              <a:rPr lang="en-US" sz="3600" dirty="0">
                <a:solidFill>
                  <a:srgbClr val="CC00FF"/>
                </a:solidFill>
              </a:rPr>
              <a:t>hazard </a:t>
            </a:r>
            <a:r>
              <a:rPr lang="en-US" sz="3600" dirty="0"/>
              <a:t>to work around</a:t>
            </a:r>
          </a:p>
          <a:p>
            <a:r>
              <a:rPr lang="en-US" sz="3600" dirty="0">
                <a:solidFill>
                  <a:srgbClr val="CC00FF"/>
                </a:solidFill>
              </a:rPr>
              <a:t>Workers </a:t>
            </a:r>
            <a:r>
              <a:rPr lang="en-US" sz="3600" dirty="0"/>
              <a:t>put in </a:t>
            </a:r>
            <a:r>
              <a:rPr lang="en-US" sz="3600" dirty="0">
                <a:solidFill>
                  <a:srgbClr val="CC00FF"/>
                </a:solidFill>
              </a:rPr>
              <a:t>long hours </a:t>
            </a:r>
            <a:r>
              <a:rPr lang="en-US" sz="3600" dirty="0"/>
              <a:t>with </a:t>
            </a:r>
            <a:r>
              <a:rPr lang="en-US" sz="3600" dirty="0">
                <a:solidFill>
                  <a:srgbClr val="CC00FF"/>
                </a:solidFill>
              </a:rPr>
              <a:t>little pay </a:t>
            </a:r>
          </a:p>
          <a:p>
            <a:pPr lvl="1"/>
            <a:r>
              <a:rPr lang="en-US" sz="3600" dirty="0"/>
              <a:t>They had no leverage in dealings with the company</a:t>
            </a:r>
          </a:p>
          <a:p>
            <a:r>
              <a:rPr lang="en-US" sz="3600" dirty="0"/>
              <a:t>If a person was </a:t>
            </a:r>
            <a:r>
              <a:rPr lang="en-US" sz="3600" dirty="0">
                <a:solidFill>
                  <a:srgbClr val="CC00FF"/>
                </a:solidFill>
              </a:rPr>
              <a:t>injured or was unable to work they could be fired </a:t>
            </a:r>
            <a:r>
              <a:rPr lang="en-US" sz="3600" dirty="0"/>
              <a:t>without notice</a:t>
            </a:r>
          </a:p>
        </p:txBody>
      </p:sp>
    </p:spTree>
    <p:extLst>
      <p:ext uri="{BB962C8B-B14F-4D97-AF65-F5344CB8AC3E}">
        <p14:creationId xmlns:p14="http://schemas.microsoft.com/office/powerpoint/2010/main" val="19168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560786" y="685800"/>
            <a:ext cx="2743200" cy="230832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993300"/>
                </a:solidFill>
                <a:latin typeface="Lombardic Narrow" pitchFamily="2" charset="0"/>
              </a:rPr>
              <a:t>Young Coal Miners</a:t>
            </a:r>
          </a:p>
        </p:txBody>
      </p:sp>
      <p:pic>
        <p:nvPicPr>
          <p:cNvPr id="193539" name="Picture 3" descr="Boy Workers at Pennsylvania Mine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>
            <a:fillRect/>
          </a:stretch>
        </p:blipFill>
        <p:spPr bwMode="auto">
          <a:xfrm>
            <a:off x="1534510" y="3490912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oaltub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18" y="1"/>
            <a:ext cx="3518477" cy="2133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urrier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"/>
          <a:stretch>
            <a:fillRect/>
          </a:stretch>
        </p:blipFill>
        <p:spPr bwMode="auto">
          <a:xfrm>
            <a:off x="7197287" y="1583534"/>
            <a:ext cx="3276600" cy="190605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642" y="3557424"/>
            <a:ext cx="3819525" cy="3324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2845" y="2688520"/>
            <a:ext cx="5603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https://www.youtube.com/watch?v=KHmqEqJN59o</a:t>
            </a:r>
          </a:p>
        </p:txBody>
      </p:sp>
    </p:spTree>
    <p:extLst>
      <p:ext uri="{BB962C8B-B14F-4D97-AF65-F5344CB8AC3E}">
        <p14:creationId xmlns:p14="http://schemas.microsoft.com/office/powerpoint/2010/main" val="20124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8718333" y="583323"/>
            <a:ext cx="3352799" cy="47795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u="sng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The </a:t>
            </a:r>
            <a:r>
              <a:rPr lang="en-US" sz="2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"Haves":</a:t>
            </a:r>
          </a:p>
          <a:p>
            <a:pPr algn="ctr"/>
            <a:r>
              <a:rPr lang="en-US" sz="2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Bourgeois Life</a:t>
            </a:r>
          </a:p>
          <a:p>
            <a:pPr algn="ctr"/>
            <a:r>
              <a:rPr lang="en-US" sz="2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Thrived on the</a:t>
            </a:r>
          </a:p>
          <a:p>
            <a:pPr algn="ctr"/>
            <a:r>
              <a:rPr lang="en-US" sz="2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 Luxuries of the</a:t>
            </a:r>
          </a:p>
          <a:p>
            <a:pPr algn="ctr"/>
            <a:r>
              <a:rPr lang="en-US" sz="20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+mj-lt"/>
              </a:rPr>
              <a:t>Industrial Revolution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" y="-324"/>
            <a:ext cx="5817478" cy="68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48000" y="304801"/>
            <a:ext cx="7162800" cy="13112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Century Gothic" panose="020B0502020202020204" pitchFamily="34" charset="0"/>
              </a:rPr>
              <a:t>19</a:t>
            </a:r>
            <a:r>
              <a:rPr lang="en-US" altLang="en-US" sz="4200" b="1" baseline="30000">
                <a:solidFill>
                  <a:srgbClr val="993300"/>
                </a:solidFill>
                <a:latin typeface="Century Gothic" panose="020B0502020202020204" pitchFamily="34" charset="0"/>
              </a:rPr>
              <a:t>c</a:t>
            </a:r>
            <a:r>
              <a:rPr lang="en-US" altLang="en-US" sz="3800" b="1">
                <a:solidFill>
                  <a:srgbClr val="993300"/>
                </a:solidFill>
                <a:latin typeface="Century Gothic" panose="020B0502020202020204" pitchFamily="34" charset="0"/>
              </a:rPr>
              <a:t> Bourgeoisie:  </a:t>
            </a:r>
            <a:br>
              <a:rPr lang="en-US" altLang="en-US" sz="3800" b="1">
                <a:solidFill>
                  <a:srgbClr val="993300"/>
                </a:solidFill>
                <a:latin typeface="Century Gothic" panose="020B0502020202020204" pitchFamily="34" charset="0"/>
              </a:rPr>
            </a:br>
            <a:r>
              <a:rPr lang="en-US" altLang="en-US" sz="3800" b="1">
                <a:solidFill>
                  <a:srgbClr val="993300"/>
                </a:solidFill>
                <a:latin typeface="Century Gothic" panose="020B0502020202020204" pitchFamily="34" charset="0"/>
              </a:rPr>
              <a:t>The Industrial </a:t>
            </a:r>
            <a:r>
              <a:rPr lang="en-US" altLang="en-US" sz="3800" b="1" i="1">
                <a:solidFill>
                  <a:srgbClr val="993300"/>
                </a:solidFill>
                <a:latin typeface="Century Gothic" panose="020B0502020202020204" pitchFamily="34" charset="0"/>
              </a:rPr>
              <a:t>Nouveau Riche</a:t>
            </a:r>
          </a:p>
        </p:txBody>
      </p:sp>
      <p:pic>
        <p:nvPicPr>
          <p:cNvPr id="86030" name="Picture 14" descr="bourgeoise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751" y="2827338"/>
            <a:ext cx="2579203" cy="3978275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6" name="Picture 10" descr="bourgeoise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269" r="25676" b="2411"/>
          <a:stretch>
            <a:fillRect/>
          </a:stretch>
        </p:blipFill>
        <p:spPr bwMode="auto">
          <a:xfrm>
            <a:off x="194441" y="1616076"/>
            <a:ext cx="4038600" cy="32004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Cy- Ranch</a:t>
            </a:r>
            <a:endParaRPr lang="en-US" altLang="en-US"/>
          </a:p>
        </p:txBody>
      </p:sp>
      <p:pic>
        <p:nvPicPr>
          <p:cNvPr id="15365" name="Picture 5" descr="m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953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07836" y="3962400"/>
            <a:ext cx="92270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A new </a:t>
            </a:r>
            <a:r>
              <a:rPr lang="en-US" altLang="en-US" sz="3600" dirty="0">
                <a:solidFill>
                  <a:srgbClr val="CC00FF"/>
                </a:solidFill>
              </a:rPr>
              <a:t>middle class of capitalists</a:t>
            </a:r>
            <a:r>
              <a:rPr lang="en-US" altLang="en-US" sz="3600" dirty="0"/>
              <a:t> emerged.</a:t>
            </a:r>
          </a:p>
          <a:p>
            <a:pPr algn="ctr"/>
            <a:r>
              <a:rPr lang="en-US" altLang="en-US" sz="3600" dirty="0"/>
              <a:t>They developed </a:t>
            </a:r>
            <a:r>
              <a:rPr lang="en-US" altLang="en-US" sz="3600" dirty="0">
                <a:solidFill>
                  <a:srgbClr val="CC00FF"/>
                </a:solidFill>
              </a:rPr>
              <a:t>laissez-faire capitalism</a:t>
            </a:r>
          </a:p>
          <a:p>
            <a:pPr algn="ctr"/>
            <a:r>
              <a:rPr lang="en-US" altLang="en-US" sz="3600" dirty="0">
                <a:solidFill>
                  <a:srgbClr val="CC00FF"/>
                </a:solidFill>
              </a:rPr>
              <a:t>or a free market where the government</a:t>
            </a:r>
          </a:p>
          <a:p>
            <a:pPr algn="ctr"/>
            <a:r>
              <a:rPr lang="en-US" altLang="en-US" sz="3600" dirty="0">
                <a:solidFill>
                  <a:srgbClr val="CC00FF"/>
                </a:solidFill>
              </a:rPr>
              <a:t>does not intervene in the market.</a:t>
            </a:r>
          </a:p>
        </p:txBody>
      </p:sp>
    </p:spTree>
    <p:extLst>
      <p:ext uri="{BB962C8B-B14F-4D97-AF65-F5344CB8AC3E}">
        <p14:creationId xmlns:p14="http://schemas.microsoft.com/office/powerpoint/2010/main" val="349298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3810000" y="990600"/>
            <a:ext cx="5867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"Have-Nots":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Poor,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Over-Worked,</a:t>
            </a:r>
          </a:p>
          <a:p>
            <a:pPr algn="ctr"/>
            <a:r>
              <a: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&amp; the Destitute</a:t>
            </a:r>
          </a:p>
        </p:txBody>
      </p:sp>
    </p:spTree>
    <p:extLst>
      <p:ext uri="{BB962C8B-B14F-4D97-AF65-F5344CB8AC3E}">
        <p14:creationId xmlns:p14="http://schemas.microsoft.com/office/powerpoint/2010/main" val="12863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200400" y="411164"/>
            <a:ext cx="7162800" cy="138499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Century Gothic" panose="020B0502020202020204" pitchFamily="34" charset="0"/>
              </a:rPr>
              <a:t>“Upstairs”/“Downstairs” Life</a:t>
            </a:r>
          </a:p>
        </p:txBody>
      </p:sp>
      <p:pic>
        <p:nvPicPr>
          <p:cNvPr id="101380" name="Picture 4" descr="Capital and Labor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>
            <a:fillRect/>
          </a:stretch>
        </p:blipFill>
        <p:spPr bwMode="auto">
          <a:xfrm>
            <a:off x="76200" y="1898650"/>
            <a:ext cx="6705600" cy="49593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22"/>
            <a:ext cx="12192000" cy="68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00400" y="228600"/>
            <a:ext cx="7162800" cy="13716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>
                <a:solidFill>
                  <a:srgbClr val="993300"/>
                </a:solidFill>
                <a:latin typeface="Century Gothic" panose="020B0502020202020204" pitchFamily="34" charset="0"/>
              </a:rPr>
              <a:t>The Life of the New Urban Poor:</a:t>
            </a:r>
            <a:r>
              <a:rPr lang="en-US" altLang="en-US" sz="3400" b="1">
                <a:solidFill>
                  <a:srgbClr val="993300"/>
                </a:solidFill>
                <a:latin typeface="Century Gothic" panose="020B0502020202020204" pitchFamily="34" charset="0"/>
              </a:rPr>
              <a:t> A Dickensian Nightmare!</a:t>
            </a:r>
            <a:endParaRPr lang="en-US" altLang="en-US" sz="3400" b="1" i="1">
              <a:solidFill>
                <a:srgbClr val="99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213" name="Picture 5" descr="po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743200"/>
            <a:ext cx="2225675" cy="2819400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 descr="workho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286000" cy="2033588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9" name="Picture 11" descr="19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9" r="15428" b="9933"/>
          <a:stretch>
            <a:fillRect/>
          </a:stretch>
        </p:blipFill>
        <p:spPr bwMode="auto">
          <a:xfrm>
            <a:off x="6324600" y="4038600"/>
            <a:ext cx="838200" cy="228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1" name="Picture 13" descr="WB-803912_f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8153401" y="3429000"/>
            <a:ext cx="2124075" cy="2895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895600" y="334964"/>
            <a:ext cx="7620000" cy="1323439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3300"/>
                </a:solidFill>
                <a:latin typeface="Century Gothic" panose="020B0502020202020204" pitchFamily="34" charset="0"/>
              </a:rPr>
              <a:t>Private Charities: Soup Kitchens</a:t>
            </a:r>
            <a:endParaRPr lang="en-US" altLang="en-US" sz="4000" b="1" i="1">
              <a:solidFill>
                <a:srgbClr val="99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87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0" y="1778877"/>
            <a:ext cx="6569075" cy="4926013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95"/>
            <a:ext cx="11414234" cy="6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8892"/>
            <a:ext cx="11398469" cy="68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310" y="0"/>
            <a:ext cx="365235" cy="671205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756634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With improvements in farming there were less people needed on the family farms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en-US" sz="3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Brand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new towns sprung up around mills, mines, and factories.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Those </a:t>
            </a:r>
            <a:r>
              <a:rPr lang="en-US" sz="3600" b="1" dirty="0">
                <a:solidFill>
                  <a:srgbClr val="FF0000"/>
                </a:solidFill>
              </a:rPr>
              <a:t>needing work turned to the cities with their new factories as a way to make a living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756634" y="33337"/>
            <a:ext cx="3105807" cy="6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0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2662" y="685800"/>
            <a:ext cx="3899338" cy="1737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Negative Impacts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3"/>
            <a:ext cx="8292662" cy="2672255"/>
          </a:xfrm>
        </p:spPr>
        <p:txBody>
          <a:bodyPr>
            <a:normAutofit fontScale="92500" lnSpcReduction="20000"/>
          </a:bodyPr>
          <a:lstStyle/>
          <a:p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Slums grew to house these poor </a:t>
            </a:r>
            <a:r>
              <a:rPr lang="en-US" sz="4800" b="1" dirty="0" smtClean="0">
                <a:solidFill>
                  <a:srgbClr val="FF0000"/>
                </a:solidFill>
              </a:rPr>
              <a:t>workers - unsanitary </a:t>
            </a:r>
            <a:r>
              <a:rPr lang="en-US" sz="4800" b="1" dirty="0">
                <a:solidFill>
                  <a:srgbClr val="FF0000"/>
                </a:solidFill>
              </a:rPr>
              <a:t>conditions were a constant </a:t>
            </a:r>
            <a:r>
              <a:rPr lang="en-US" sz="4800" b="1" dirty="0" smtClean="0">
                <a:solidFill>
                  <a:srgbClr val="FF0000"/>
                </a:solidFill>
              </a:rPr>
              <a:t>problem</a:t>
            </a:r>
          </a:p>
          <a:p>
            <a:endParaRPr lang="en-US" sz="4800" b="1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389" r="2538" b="2777"/>
          <a:stretch>
            <a:fillRect/>
          </a:stretch>
        </p:blipFill>
        <p:spPr bwMode="auto">
          <a:xfrm>
            <a:off x="4393324" y="2065282"/>
            <a:ext cx="3770849" cy="474699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Manhattan's &quot;Bandit's Roost&quot; Alley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352096" y="2680138"/>
            <a:ext cx="3295650" cy="3962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cartoon-Silent Highway Man - 185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871" b="2690"/>
          <a:stretch>
            <a:fillRect/>
          </a:stretch>
        </p:blipFill>
        <p:spPr bwMode="auto">
          <a:xfrm>
            <a:off x="53340" y="2971800"/>
            <a:ext cx="4876800" cy="3886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3120390" y="6369050"/>
            <a:ext cx="723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The Silent Highwayman</a:t>
            </a:r>
            <a:r>
              <a:rPr lang="en-US" alt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 - 1858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435" y="354834"/>
            <a:ext cx="6711696" cy="185244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Pollution, crime and overcrowding were constant problems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1737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Negative Impacts of Industrialization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Industrial Tow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813" y="1838325"/>
            <a:ext cx="6488426" cy="5019675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495215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Negative Impacts of Industrialization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3813" y="331857"/>
            <a:ext cx="8525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Cities became crowded and dirty</a:t>
            </a:r>
          </a:p>
        </p:txBody>
      </p:sp>
    </p:spTree>
    <p:extLst>
      <p:ext uri="{BB962C8B-B14F-4D97-AF65-F5344CB8AC3E}">
        <p14:creationId xmlns:p14="http://schemas.microsoft.com/office/powerpoint/2010/main" val="931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2309417"/>
            <a:ext cx="12192000" cy="4548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b="1" dirty="0" smtClean="0">
                <a:latin typeface="Century Gothic" panose="020B0502020202020204" pitchFamily="34" charset="0"/>
              </a:rPr>
              <a:t>Women &amp; children are forced to work long hours for less pay.</a:t>
            </a:r>
            <a:endParaRPr lang="en-US" altLang="en-US" sz="3600" b="1" dirty="0">
              <a:latin typeface="Century Gothic" panose="020B0502020202020204" pitchFamily="34" charset="0"/>
            </a:endParaRPr>
          </a:p>
          <a:p>
            <a:endParaRPr lang="en-US" altLang="en-US" sz="3600" b="1" dirty="0">
              <a:latin typeface="Century Gothic" panose="020B0502020202020204" pitchFamily="34" charset="0"/>
            </a:endParaRPr>
          </a:p>
          <a:p>
            <a:r>
              <a:rPr lang="en-US" sz="3600" dirty="0"/>
              <a:t>Coal mines because of frequent accidents, damp conditions, constant breathing of coal dust became the worst industries to work in.</a:t>
            </a:r>
          </a:p>
          <a:p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87396" name="PubOvalCallout"/>
          <p:cNvSpPr>
            <a:spLocks noEditPoints="1" noChangeArrowheads="1"/>
          </p:cNvSpPr>
          <p:nvPr/>
        </p:nvSpPr>
        <p:spPr bwMode="auto">
          <a:xfrm>
            <a:off x="123092" y="56953"/>
            <a:ext cx="6324600" cy="18288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0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altLang="en-US" dirty="0"/>
              <a:t>Yeah!!! We have jobs… but what’s up with all the people  	everywhere!!!</a:t>
            </a:r>
          </a:p>
        </p:txBody>
      </p:sp>
      <p:pic>
        <p:nvPicPr>
          <p:cNvPr id="187406" name="Picture 14" descr="j02132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8" y="0"/>
            <a:ext cx="30480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quarters for factory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W:\Users\admin\Pictures\1-Riis-Family-Living-in-One-Room-New-York-City-Slum-1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54" y="1690688"/>
            <a:ext cx="79247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2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953000" y="86486"/>
            <a:ext cx="7162800" cy="193899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993300"/>
                </a:solidFill>
                <a:latin typeface="Lombardic Narrow" pitchFamily="2" charset="0"/>
              </a:rPr>
              <a:t>Stereotype of the Factory Owner</a:t>
            </a:r>
            <a:endParaRPr lang="en-US" altLang="en-US" sz="6000" b="1" i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84997" name="Picture 5" descr="fatca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5" y="296284"/>
            <a:ext cx="2892972" cy="2104172"/>
          </a:xfrm>
          <a:noFill/>
          <a:ln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953000" y="1769514"/>
            <a:ext cx="583389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3200" dirty="0"/>
              <a:t>Factory owners had absolute control!!!  </a:t>
            </a:r>
          </a:p>
          <a:p>
            <a:pPr>
              <a:buFontTx/>
              <a:buChar char="•"/>
            </a:pPr>
            <a:r>
              <a:rPr lang="en-US" altLang="en-US" sz="3200" dirty="0"/>
              <a:t>Remember, Europe’s population had grown rapidly b/c  of the Renaissance (SOOO labor is cheap &amp; plentiful).</a:t>
            </a:r>
          </a:p>
          <a:p>
            <a:endParaRPr lang="en-US" alt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59" y="2449478"/>
            <a:ext cx="2941583" cy="40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37</TotalTime>
  <Words>331</Words>
  <Application>Microsoft Office PowerPoint</Application>
  <PresentationFormat>Widescreen</PresentationFormat>
  <Paragraphs>58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Century Gothic</vt:lpstr>
      <vt:lpstr>Lombardic Narrow</vt:lpstr>
      <vt:lpstr>Rockwell</vt:lpstr>
      <vt:lpstr>Rockwell Condensed</vt:lpstr>
      <vt:lpstr>Wingdings</vt:lpstr>
      <vt:lpstr>Wood Type</vt:lpstr>
      <vt:lpstr>Urbanization </vt:lpstr>
      <vt:lpstr>PowerPoint Presentation</vt:lpstr>
      <vt:lpstr>Urbanization</vt:lpstr>
      <vt:lpstr>Negative Impacts of Industrialization</vt:lpstr>
      <vt:lpstr>Negative Impacts of Industrialization</vt:lpstr>
      <vt:lpstr>Negative Impacts of Industrialization</vt:lpstr>
      <vt:lpstr>PowerPoint Presentation</vt:lpstr>
      <vt:lpstr>Living quarters for factory workers</vt:lpstr>
      <vt:lpstr>PowerPoint Presentation</vt:lpstr>
      <vt:lpstr>Working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 &amp; the Social impacts</dc:title>
  <dc:creator>VERONICA OLIVER</dc:creator>
  <cp:lastModifiedBy>VERONICA OLIVER</cp:lastModifiedBy>
  <cp:revision>6</cp:revision>
  <dcterms:created xsi:type="dcterms:W3CDTF">2015-02-25T16:22:35Z</dcterms:created>
  <dcterms:modified xsi:type="dcterms:W3CDTF">2015-02-27T15:23:35Z</dcterms:modified>
</cp:coreProperties>
</file>