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66" r:id="rId5"/>
    <p:sldId id="257" r:id="rId6"/>
    <p:sldId id="264" r:id="rId7"/>
    <p:sldId id="270" r:id="rId8"/>
    <p:sldId id="260" r:id="rId9"/>
    <p:sldId id="267" r:id="rId10"/>
    <p:sldId id="261" r:id="rId11"/>
    <p:sldId id="281" r:id="rId12"/>
    <p:sldId id="262" r:id="rId13"/>
    <p:sldId id="263" r:id="rId14"/>
    <p:sldId id="271" r:id="rId15"/>
    <p:sldId id="272" r:id="rId16"/>
    <p:sldId id="273" r:id="rId17"/>
    <p:sldId id="280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7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2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8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8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7C2934-7E1E-4102-8B27-42FD1F4620E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B9D75E-442D-4956-8DF0-00DB37341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072" y="719301"/>
            <a:ext cx="9966960" cy="3035808"/>
          </a:xfrm>
        </p:spPr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072" y="2572719"/>
            <a:ext cx="10153713" cy="4091551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 </a:t>
            </a:r>
            <a:r>
              <a:rPr lang="en-US" sz="2800" dirty="0" smtClean="0"/>
              <a:t>of government based on </a:t>
            </a:r>
            <a:endParaRPr lang="en-US" sz="2800" dirty="0" smtClean="0"/>
          </a:p>
          <a:p>
            <a:r>
              <a:rPr lang="en-US" sz="2800" dirty="0" smtClean="0"/>
              <a:t>landholding </a:t>
            </a:r>
            <a:endParaRPr lang="en-US" sz="2800" dirty="0" smtClean="0"/>
          </a:p>
          <a:p>
            <a:r>
              <a:rPr lang="en-US" sz="2800" b="1" dirty="0" smtClean="0"/>
              <a:t>Few </a:t>
            </a:r>
            <a:r>
              <a:rPr lang="en-US" sz="2800" b="1" dirty="0" smtClean="0"/>
              <a:t>Promises in Feudalism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Alliances between lords and vassals</a:t>
            </a:r>
          </a:p>
          <a:p>
            <a:r>
              <a:rPr lang="en-US" sz="2800" dirty="0" smtClean="0"/>
              <a:t>Oaths of loyalty in exchange for land and military service</a:t>
            </a:r>
          </a:p>
          <a:p>
            <a:r>
              <a:rPr lang="en-US" sz="2800" dirty="0" smtClean="0"/>
              <a:t>Ranking of power and authority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5905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Lay investiture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Ceremony in which kings and nobles appointed church officials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7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9848" y="672806"/>
            <a:ext cx="9966960" cy="3035808"/>
          </a:xfrm>
        </p:spPr>
        <p:txBody>
          <a:bodyPr/>
          <a:lstStyle/>
          <a:p>
            <a:r>
              <a:rPr lang="en-US" dirty="0" smtClean="0"/>
              <a:t>Clergy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82431" y="1655786"/>
            <a:ext cx="7891272" cy="1069848"/>
          </a:xfrm>
        </p:spPr>
        <p:txBody>
          <a:bodyPr/>
          <a:lstStyle/>
          <a:p>
            <a:r>
              <a:rPr lang="en-US" dirty="0" smtClean="0"/>
              <a:t>Religious officials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34" y="2541723"/>
            <a:ext cx="10459886" cy="43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Canon Law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Laws of the Christian Church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- </a:t>
            </a:r>
            <a:r>
              <a:rPr lang="en-US" altLang="en-US" sz="3200" b="1" dirty="0">
                <a:solidFill>
                  <a:schemeClr val="accent2"/>
                </a:solidFill>
              </a:rPr>
              <a:t>Two types of punishment: 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Of an individual = </a:t>
            </a:r>
            <a:r>
              <a:rPr lang="en-US" altLang="en-US" sz="3200" b="1" dirty="0">
                <a:solidFill>
                  <a:srgbClr val="FF0000"/>
                </a:solidFill>
              </a:rPr>
              <a:t>Excommunication</a:t>
            </a:r>
          </a:p>
          <a:p>
            <a:pPr>
              <a:spcBef>
                <a:spcPct val="0"/>
              </a:spcBef>
            </a:pPr>
            <a:r>
              <a:rPr lang="en-US" altLang="en-US" sz="3200" dirty="0"/>
              <a:t>Of a community / region = </a:t>
            </a:r>
            <a:r>
              <a:rPr lang="en-US" altLang="en-US" sz="3200" b="1" dirty="0">
                <a:solidFill>
                  <a:srgbClr val="FF0000"/>
                </a:solidFill>
              </a:rPr>
              <a:t>Interdict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21315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dirty="0"/>
              <a:t>In 1095, </a:t>
            </a:r>
            <a:r>
              <a:rPr lang="en-US" altLang="en-US" sz="2400" dirty="0" smtClean="0"/>
              <a:t> Pope </a:t>
            </a:r>
            <a:r>
              <a:rPr lang="en-US" altLang="en-US" sz="2400" dirty="0"/>
              <a:t>Urban </a:t>
            </a:r>
            <a:r>
              <a:rPr lang="en-US" altLang="en-US" sz="2400" dirty="0" smtClean="0"/>
              <a:t>II called for a </a:t>
            </a:r>
            <a:r>
              <a:rPr lang="en-US" altLang="en-US" sz="2400" dirty="0"/>
              <a:t>crusade, </a:t>
            </a:r>
            <a:r>
              <a:rPr lang="en-US" altLang="en-US" sz="2400" dirty="0" smtClean="0"/>
              <a:t>or HOLY WAR, against the Muslims to re-obtain the Holy Land.</a:t>
            </a:r>
          </a:p>
          <a:p>
            <a:pPr algn="ctr">
              <a:spcBef>
                <a:spcPct val="0"/>
              </a:spcBef>
            </a:pPr>
            <a:endParaRPr lang="en-US" altLang="en-US" sz="2400" dirty="0" smtClean="0"/>
          </a:p>
          <a:p>
            <a:pPr algn="ctr">
              <a:spcBef>
                <a:spcPct val="0"/>
              </a:spcBef>
            </a:pPr>
            <a:r>
              <a:rPr lang="en-US" altLang="en-US" sz="2400" dirty="0" smtClean="0"/>
              <a:t>For </a:t>
            </a:r>
            <a:r>
              <a:rPr lang="en-US" altLang="en-US" sz="2400" dirty="0"/>
              <a:t>almost 200 years – from 1096 to 1291-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/>
              <a:t>European crusaders went to the Holy Land</a:t>
            </a:r>
          </a:p>
          <a:p>
            <a:pPr algn="ctr">
              <a:spcBef>
                <a:spcPct val="0"/>
              </a:spcBef>
            </a:pPr>
            <a:endParaRPr lang="en-US" alt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92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Reconquista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Effort by the Christians leaders to drive </a:t>
            </a:r>
            <a:r>
              <a:rPr lang="en-US" dirty="0"/>
              <a:t>M</a:t>
            </a:r>
            <a:r>
              <a:rPr lang="en-US" dirty="0" smtClean="0"/>
              <a:t>uslims out of Spain</a:t>
            </a:r>
          </a:p>
          <a:p>
            <a:r>
              <a:rPr lang="en-US" dirty="0" smtClean="0"/>
              <a:t>Lasting from 1100s until 1492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0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Inquisition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468880"/>
          </a:xfrm>
        </p:spPr>
        <p:txBody>
          <a:bodyPr>
            <a:normAutofit/>
          </a:bodyPr>
          <a:lstStyle/>
          <a:p>
            <a:r>
              <a:rPr lang="en-US" dirty="0" smtClean="0"/>
              <a:t>Tribunal held by the church to suppress heresy</a:t>
            </a:r>
          </a:p>
          <a:p>
            <a:endParaRPr lang="en-US" dirty="0"/>
          </a:p>
          <a:p>
            <a:r>
              <a:rPr lang="en-US" dirty="0"/>
              <a:t>Heretics were people whose religious beliefs differed from the </a:t>
            </a:r>
            <a:r>
              <a:rPr lang="en-US" dirty="0" smtClean="0"/>
              <a:t>teachings </a:t>
            </a:r>
            <a:r>
              <a:rPr lang="en-US" dirty="0"/>
              <a:t>of the Church.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5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guild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788152"/>
            <a:ext cx="7891272" cy="1069848"/>
          </a:xfrm>
        </p:spPr>
        <p:txBody>
          <a:bodyPr/>
          <a:lstStyle/>
          <a:p>
            <a:r>
              <a:rPr lang="en-US" altLang="en-US" sz="2400" u="sng" dirty="0">
                <a:solidFill>
                  <a:srgbClr val="A50021"/>
                </a:solidFill>
              </a:rPr>
              <a:t>Guilds</a:t>
            </a:r>
            <a:r>
              <a:rPr lang="en-US" altLang="en-US" sz="2400" dirty="0"/>
              <a:t>: association of people who worked at same occupation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14" y="0"/>
            <a:ext cx="8658386" cy="56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Vernacular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Everyday language of the burghers ( town dwellers) and other scholars and writers during the middle 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43072" y="676656"/>
            <a:ext cx="9966960" cy="3035808"/>
          </a:xfrm>
        </p:spPr>
        <p:txBody>
          <a:bodyPr/>
          <a:lstStyle/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3072" y="2619215"/>
            <a:ext cx="5829687" cy="4238786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King </a:t>
            </a:r>
            <a:r>
              <a:rPr lang="en-US" altLang="en-US" sz="2800" dirty="0" smtClean="0"/>
              <a:t>John -</a:t>
            </a:r>
            <a:r>
              <a:rPr lang="en-US" altLang="en-US" sz="2400" dirty="0" smtClean="0"/>
              <a:t>Raised </a:t>
            </a:r>
            <a:r>
              <a:rPr lang="en-US" altLang="en-US" sz="2400" dirty="0"/>
              <a:t>taxes to pay for </a:t>
            </a:r>
            <a:r>
              <a:rPr lang="en-US" altLang="en-US" sz="2400" dirty="0" smtClean="0"/>
              <a:t>wars </a:t>
            </a:r>
          </a:p>
          <a:p>
            <a:r>
              <a:rPr lang="en-US" altLang="en-US" sz="2800" dirty="0" smtClean="0"/>
              <a:t>Nobles </a:t>
            </a:r>
            <a:r>
              <a:rPr lang="en-US" altLang="en-US" sz="2800" dirty="0"/>
              <a:t>forced John to sign the Magna </a:t>
            </a:r>
            <a:r>
              <a:rPr lang="en-US" altLang="en-US" sz="2800" dirty="0" err="1"/>
              <a:t>Carta</a:t>
            </a:r>
            <a:r>
              <a:rPr lang="en-US" altLang="en-US" sz="2800" dirty="0"/>
              <a:t> in </a:t>
            </a:r>
            <a:r>
              <a:rPr lang="en-US" altLang="en-US" sz="2800" dirty="0" smtClean="0"/>
              <a:t>1215</a:t>
            </a:r>
          </a:p>
          <a:p>
            <a:endParaRPr lang="en-US" altLang="en-US" sz="2800" dirty="0"/>
          </a:p>
          <a:p>
            <a:r>
              <a:rPr lang="en-US" altLang="en-US" sz="2800" dirty="0"/>
              <a:t>First time a king’s power was limited</a:t>
            </a:r>
          </a:p>
          <a:p>
            <a:r>
              <a:rPr lang="en-US" altLang="en-US" sz="2800" dirty="0"/>
              <a:t>Guaranteed basic rights to citizens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no taxation without representation, a jury trial, and the protection of the law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64" y="0"/>
            <a:ext cx="523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Hundred years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15116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Why? - England’s </a:t>
            </a:r>
            <a:r>
              <a:rPr lang="en-US" altLang="en-US" sz="2400" dirty="0"/>
              <a:t>Edward III claimed the throne of </a:t>
            </a:r>
            <a:r>
              <a:rPr lang="en-US" altLang="en-US" sz="2400" dirty="0" smtClean="0"/>
              <a:t>France</a:t>
            </a:r>
          </a:p>
          <a:p>
            <a:r>
              <a:rPr lang="en-US" altLang="en-US" sz="2400" dirty="0" smtClean="0"/>
              <a:t> Who? – English vs. French </a:t>
            </a:r>
          </a:p>
          <a:p>
            <a:r>
              <a:rPr lang="en-US" altLang="en-US" sz="2000" dirty="0" smtClean="0"/>
              <a:t>English won because of long bows and archers</a:t>
            </a:r>
            <a:endParaRPr lang="en-US" altLang="en-US" sz="2000" dirty="0"/>
          </a:p>
          <a:p>
            <a:pPr lvl="1"/>
            <a:r>
              <a:rPr lang="en-US" altLang="en-US" sz="2000" b="1" i="1" dirty="0" smtClean="0"/>
              <a:t>End </a:t>
            </a:r>
            <a:r>
              <a:rPr lang="en-US" altLang="en-US" sz="2000" b="1" i="1" dirty="0"/>
              <a:t>of chivalric </a:t>
            </a:r>
            <a:r>
              <a:rPr lang="en-US" altLang="en-US" sz="2000" b="1" i="1" dirty="0" smtClean="0"/>
              <a:t>warfare / Rise of Nationalism</a:t>
            </a:r>
            <a:endParaRPr lang="en-US" altLang="en-US" sz="2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6577" y="1533650"/>
            <a:ext cx="9966960" cy="3035808"/>
          </a:xfrm>
        </p:spPr>
        <p:txBody>
          <a:bodyPr/>
          <a:lstStyle/>
          <a:p>
            <a:r>
              <a:rPr lang="en-US" dirty="0" smtClean="0"/>
              <a:t>Manorialism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of rights and obligations between serfs and </a:t>
            </a:r>
            <a:r>
              <a:rPr lang="en-US" dirty="0" smtClean="0"/>
              <a:t>lords</a:t>
            </a:r>
          </a:p>
          <a:p>
            <a:r>
              <a:rPr lang="en-US" sz="2400" dirty="0"/>
              <a:t>Manor Lord’s estate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138047" y="4683587"/>
            <a:ext cx="3889300" cy="2600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 </a:t>
            </a:r>
            <a:r>
              <a:rPr lang="en-US" sz="2800" b="1" dirty="0" smtClean="0"/>
              <a:t>– Manor</a:t>
            </a:r>
          </a:p>
          <a:p>
            <a:r>
              <a:rPr lang="en-US" sz="2800" b="1" dirty="0" smtClean="0"/>
              <a:t>E- Economically</a:t>
            </a:r>
          </a:p>
          <a:p>
            <a:r>
              <a:rPr lang="en-US" sz="2800" b="1" dirty="0" smtClean="0"/>
              <a:t>S- Self</a:t>
            </a:r>
          </a:p>
          <a:p>
            <a:r>
              <a:rPr lang="en-US" sz="2800" b="1" dirty="0" smtClean="0"/>
              <a:t>S- Sufficient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960" y="626312"/>
            <a:ext cx="4072359" cy="54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Bubonic </a:t>
            </a:r>
            <a:r>
              <a:rPr lang="en-US" dirty="0" err="1" smtClean="0"/>
              <a:t>Plauge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33714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Began in </a:t>
            </a:r>
            <a:r>
              <a:rPr lang="en-US" altLang="en-US" sz="2400" dirty="0" smtClean="0"/>
              <a:t>Asia – Spread to Europe over the </a:t>
            </a:r>
            <a:r>
              <a:rPr lang="en-US" altLang="en-US" sz="2400" dirty="0" err="1" smtClean="0"/>
              <a:t>silkroad</a:t>
            </a:r>
            <a:r>
              <a:rPr lang="en-US" altLang="en-US" sz="2400" dirty="0" smtClean="0"/>
              <a:t>  by Fleas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rats that were carried </a:t>
            </a:r>
            <a:r>
              <a:rPr lang="en-US" altLang="en-US" sz="2400" dirty="0"/>
              <a:t>by merchants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1/3 </a:t>
            </a:r>
            <a:r>
              <a:rPr lang="en-US" altLang="en-US" sz="2400" dirty="0"/>
              <a:t>population died, 25 million</a:t>
            </a:r>
          </a:p>
          <a:p>
            <a:r>
              <a:rPr lang="en-US" altLang="en-US" sz="2400" dirty="0"/>
              <a:t>Jews were blamed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0"/>
            <a:ext cx="391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Vassal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523603" cy="24688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Person receiving a fief</a:t>
            </a:r>
          </a:p>
          <a:p>
            <a:endParaRPr lang="en-US" sz="3200" dirty="0"/>
          </a:p>
          <a:p>
            <a:r>
              <a:rPr lang="en-US" sz="3200" dirty="0" smtClean="0"/>
              <a:t>Who pledges allegiance to the lord and is protected by them in return.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161" y="89198"/>
            <a:ext cx="5626839" cy="39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6276349" cy="2166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Lived on manors in castles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Included powerful clergy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Hunted, defended manor, oversaw serfs, &amp; settled legal disputes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66" y="279762"/>
            <a:ext cx="4520134" cy="59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368620" cy="23061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Freeman paid lord for use of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land called a fief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Serfs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worked the land for the lord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Serfs were poor &amp; prisoners of the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Not slaves but bound to the land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531" y="0"/>
            <a:ext cx="3566469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9615" y="463296"/>
            <a:ext cx="9966960" cy="3035808"/>
          </a:xfrm>
        </p:spPr>
        <p:txBody>
          <a:bodyPr/>
          <a:lstStyle/>
          <a:p>
            <a:r>
              <a:rPr lang="en-US" dirty="0" smtClean="0"/>
              <a:t>Knight &amp; Chivalry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6644836" cy="2468880"/>
          </a:xfrm>
        </p:spPr>
        <p:txBody>
          <a:bodyPr>
            <a:normAutofit/>
          </a:bodyPr>
          <a:lstStyle/>
          <a:p>
            <a:r>
              <a:rPr lang="en-US" dirty="0" smtClean="0"/>
              <a:t>Warriors - Follow </a:t>
            </a:r>
            <a:r>
              <a:rPr lang="en-US" dirty="0" smtClean="0"/>
              <a:t>Code of Chivalry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Trained warriors who studied warfare from the age of 7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Exchanged </a:t>
            </a:r>
            <a:r>
              <a:rPr lang="en-US" altLang="en-US" sz="2400" dirty="0"/>
              <a:t>military service for fief (an estate granted by a lord)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60" y="0"/>
            <a:ext cx="2691539" cy="3565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84" y="2547371"/>
            <a:ext cx="3571552" cy="4310629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199877" y="2547371"/>
            <a:ext cx="3514807" cy="163449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defend the “3 masters”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your </a:t>
            </a: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ord God,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your feudal </a:t>
            </a: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ord,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and your </a:t>
            </a: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ady;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- protect the weak / poor.</a:t>
            </a:r>
          </a:p>
        </p:txBody>
      </p:sp>
    </p:spTree>
    <p:extLst>
      <p:ext uri="{BB962C8B-B14F-4D97-AF65-F5344CB8AC3E}">
        <p14:creationId xmlns:p14="http://schemas.microsoft.com/office/powerpoint/2010/main" val="32677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Roman Catholic Church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321646"/>
          </a:xfrm>
        </p:spPr>
        <p:txBody>
          <a:bodyPr>
            <a:normAutofit/>
          </a:bodyPr>
          <a:lstStyle/>
          <a:p>
            <a:r>
              <a:rPr lang="en-US" dirty="0" smtClean="0"/>
              <a:t>Unifying force of Christian Faith</a:t>
            </a:r>
          </a:p>
          <a:p>
            <a:r>
              <a:rPr lang="en-US" dirty="0" smtClean="0"/>
              <a:t>Power over people’s everyday lives</a:t>
            </a:r>
          </a:p>
          <a:p>
            <a:r>
              <a:rPr lang="en-US" dirty="0" smtClean="0"/>
              <a:t>Involvement in political </a:t>
            </a:r>
            <a:r>
              <a:rPr lang="en-US" dirty="0" smtClean="0"/>
              <a:t>affairs</a:t>
            </a:r>
          </a:p>
          <a:p>
            <a:r>
              <a:rPr lang="en-US" altLang="en-US" dirty="0" smtClean="0"/>
              <a:t>Central </a:t>
            </a:r>
            <a:r>
              <a:rPr lang="en-US" altLang="en-US" dirty="0"/>
              <a:t>Government had collapsed but the </a:t>
            </a:r>
            <a:r>
              <a:rPr lang="en-US" altLang="en-US" dirty="0" smtClean="0"/>
              <a:t>                           church </a:t>
            </a:r>
            <a:r>
              <a:rPr lang="en-US" altLang="en-US" dirty="0"/>
              <a:t>remained strong.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10" y="3015619"/>
            <a:ext cx="2630676" cy="3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Sacraments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468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Religious ceremonies – offered through the Roman Catholic Church</a:t>
            </a:r>
          </a:p>
          <a:p>
            <a:r>
              <a:rPr lang="en-US" sz="2800" dirty="0" smtClean="0"/>
              <a:t>Rites paved the way for achieving salvation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ex. baptism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67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Secular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Worldly concerns rather than concerns with spiritual matters</a:t>
            </a:r>
          </a:p>
          <a:p>
            <a:r>
              <a:rPr lang="en-US" sz="4000" dirty="0" smtClean="0"/>
              <a:t>Power involved in politics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7552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707</TotalTime>
  <Words>510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Rockwell</vt:lpstr>
      <vt:lpstr>Rockwell Condensed</vt:lpstr>
      <vt:lpstr>Verdana</vt:lpstr>
      <vt:lpstr>Wingdings</vt:lpstr>
      <vt:lpstr>Wood Type</vt:lpstr>
      <vt:lpstr>Feudalism</vt:lpstr>
      <vt:lpstr>Manorialism</vt:lpstr>
      <vt:lpstr>Vassal</vt:lpstr>
      <vt:lpstr>Lord</vt:lpstr>
      <vt:lpstr>Serf</vt:lpstr>
      <vt:lpstr>Knight &amp; Chivalry</vt:lpstr>
      <vt:lpstr>The Roman Catholic Church</vt:lpstr>
      <vt:lpstr>Sacraments</vt:lpstr>
      <vt:lpstr>Secular</vt:lpstr>
      <vt:lpstr>Lay investiture</vt:lpstr>
      <vt:lpstr>Clergy</vt:lpstr>
      <vt:lpstr>Canon Law</vt:lpstr>
      <vt:lpstr>Crusade</vt:lpstr>
      <vt:lpstr>Reconquista</vt:lpstr>
      <vt:lpstr>Inquisition</vt:lpstr>
      <vt:lpstr>guild</vt:lpstr>
      <vt:lpstr>Vernacular</vt:lpstr>
      <vt:lpstr>Magna Carta</vt:lpstr>
      <vt:lpstr>Hundred years war</vt:lpstr>
      <vt:lpstr>Bubonic Plauge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</dc:title>
  <dc:creator>VERONICA OLIVER</dc:creator>
  <cp:lastModifiedBy>VERONICA OLIVER</cp:lastModifiedBy>
  <cp:revision>13</cp:revision>
  <dcterms:created xsi:type="dcterms:W3CDTF">2014-11-06T16:29:04Z</dcterms:created>
  <dcterms:modified xsi:type="dcterms:W3CDTF">2014-11-10T22:33:21Z</dcterms:modified>
</cp:coreProperties>
</file>