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6" d="100"/>
          <a:sy n="56" d="100"/>
        </p:scale>
        <p:origin x="72"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280FC2-A3E4-4243-A5EB-47CF6DF22F1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4256402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80FC2-A3E4-4243-A5EB-47CF6DF22F1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285846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80FC2-A3E4-4243-A5EB-47CF6DF22F1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130886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80FC2-A3E4-4243-A5EB-47CF6DF22F1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3134090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280FC2-A3E4-4243-A5EB-47CF6DF22F11}"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250825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280FC2-A3E4-4243-A5EB-47CF6DF22F11}"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206467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280FC2-A3E4-4243-A5EB-47CF6DF22F11}"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157522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280FC2-A3E4-4243-A5EB-47CF6DF22F11}"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344476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80FC2-A3E4-4243-A5EB-47CF6DF22F11}"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391415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80FC2-A3E4-4243-A5EB-47CF6DF22F11}"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177622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80FC2-A3E4-4243-A5EB-47CF6DF22F11}"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1BB76-9FD1-4811-858E-1BAAB34A2B18}" type="slidenum">
              <a:rPr lang="en-US" smtClean="0"/>
              <a:t>‹#›</a:t>
            </a:fld>
            <a:endParaRPr lang="en-US"/>
          </a:p>
        </p:txBody>
      </p:sp>
    </p:spTree>
    <p:extLst>
      <p:ext uri="{BB962C8B-B14F-4D97-AF65-F5344CB8AC3E}">
        <p14:creationId xmlns:p14="http://schemas.microsoft.com/office/powerpoint/2010/main" val="253852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80FC2-A3E4-4243-A5EB-47CF6DF22F11}" type="datetimeFigureOut">
              <a:rPr lang="en-US" smtClean="0"/>
              <a:t>1/28/2015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1BB76-9FD1-4811-858E-1BAAB34A2B18}" type="slidenum">
              <a:rPr lang="en-US" smtClean="0"/>
              <a:t>‹#›</a:t>
            </a:fld>
            <a:endParaRPr lang="en-US"/>
          </a:p>
        </p:txBody>
      </p:sp>
    </p:spTree>
    <p:extLst>
      <p:ext uri="{BB962C8B-B14F-4D97-AF65-F5344CB8AC3E}">
        <p14:creationId xmlns:p14="http://schemas.microsoft.com/office/powerpoint/2010/main" val="2490713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886200"/>
            <a:ext cx="4953000" cy="271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0951" y="1066800"/>
            <a:ext cx="1577975" cy="2667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04801"/>
            <a:ext cx="3536950" cy="6264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69" name="Text Box 6"/>
          <p:cNvSpPr txBox="1">
            <a:spLocks noChangeArrowheads="1"/>
          </p:cNvSpPr>
          <p:nvPr/>
        </p:nvSpPr>
        <p:spPr bwMode="auto">
          <a:xfrm>
            <a:off x="5334001" y="457201"/>
            <a:ext cx="34639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algn="ctr" eaLnBrk="1" hangingPunct="1"/>
            <a:r>
              <a:rPr lang="en-US" altLang="en-US" sz="4000" b="1"/>
              <a:t>ABSOLUTISM</a:t>
            </a:r>
          </a:p>
          <a:p>
            <a:pPr algn="ctr" eaLnBrk="1" hangingPunct="1"/>
            <a:r>
              <a:rPr lang="en-US" altLang="en-US" sz="4000" b="1"/>
              <a:t>IN ENGLAND</a:t>
            </a:r>
          </a:p>
        </p:txBody>
      </p:sp>
      <p:sp>
        <p:nvSpPr>
          <p:cNvPr id="36870" name="Text Box 7"/>
          <p:cNvSpPr txBox="1">
            <a:spLocks noChangeArrowheads="1"/>
          </p:cNvSpPr>
          <p:nvPr/>
        </p:nvSpPr>
        <p:spPr bwMode="auto">
          <a:xfrm>
            <a:off x="5410201" y="1752600"/>
            <a:ext cx="35972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a:latin typeface="Arial" panose="020B0604020202020204" pitchFamily="34" charset="0"/>
              </a:rPr>
              <a:t>While other nations turned to absolutism in the 1500s and 1600s, England’s Parliament resisted the throne.</a:t>
            </a:r>
          </a:p>
        </p:txBody>
      </p:sp>
    </p:spTree>
    <p:extLst>
      <p:ext uri="{BB962C8B-B14F-4D97-AF65-F5344CB8AC3E}">
        <p14:creationId xmlns:p14="http://schemas.microsoft.com/office/powerpoint/2010/main" val="3290279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95601" y="381000"/>
            <a:ext cx="1609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3200" b="1" u="sng"/>
              <a:t>James I</a:t>
            </a:r>
          </a:p>
        </p:txBody>
      </p:sp>
      <p:pic>
        <p:nvPicPr>
          <p:cNvPr id="378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533400"/>
            <a:ext cx="4340225" cy="602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2" name="Rectangle 4"/>
          <p:cNvSpPr>
            <a:spLocks noChangeArrowheads="1"/>
          </p:cNvSpPr>
          <p:nvPr/>
        </p:nvSpPr>
        <p:spPr bwMode="auto">
          <a:xfrm>
            <a:off x="1676401" y="1066800"/>
            <a:ext cx="2544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Country:</a:t>
            </a:r>
            <a:r>
              <a:rPr lang="en-US" altLang="en-US"/>
              <a:t> England</a:t>
            </a:r>
          </a:p>
        </p:txBody>
      </p:sp>
      <p:sp>
        <p:nvSpPr>
          <p:cNvPr id="37893" name="Rectangle 5"/>
          <p:cNvSpPr>
            <a:spLocks noChangeArrowheads="1"/>
          </p:cNvSpPr>
          <p:nvPr/>
        </p:nvSpPr>
        <p:spPr bwMode="auto">
          <a:xfrm>
            <a:off x="1676401" y="1447800"/>
            <a:ext cx="2779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Years:</a:t>
            </a:r>
            <a:r>
              <a:rPr lang="en-US" altLang="en-US"/>
              <a:t> 1603 - 1625</a:t>
            </a:r>
          </a:p>
        </p:txBody>
      </p:sp>
      <p:sp>
        <p:nvSpPr>
          <p:cNvPr id="13318" name="Text Box 6"/>
          <p:cNvSpPr txBox="1">
            <a:spLocks noChangeArrowheads="1"/>
          </p:cNvSpPr>
          <p:nvPr/>
        </p:nvSpPr>
        <p:spPr bwMode="auto">
          <a:xfrm>
            <a:off x="1676400" y="1905001"/>
            <a:ext cx="4343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Achievements:</a:t>
            </a:r>
            <a:r>
              <a:rPr lang="en-US" altLang="en-US"/>
              <a:t> Translated the bible, the famous King James version.</a:t>
            </a:r>
          </a:p>
        </p:txBody>
      </p:sp>
      <p:sp>
        <p:nvSpPr>
          <p:cNvPr id="13319" name="Text Box 7"/>
          <p:cNvSpPr txBox="1">
            <a:spLocks noChangeArrowheads="1"/>
          </p:cNvSpPr>
          <p:nvPr/>
        </p:nvSpPr>
        <p:spPr bwMode="auto">
          <a:xfrm>
            <a:off x="1676400" y="3048000"/>
            <a:ext cx="44958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Downfalls:</a:t>
            </a:r>
            <a:r>
              <a:rPr lang="en-US" altLang="en-US"/>
              <a:t> Had difficulties with Parliament – he needed money for his wars and extravagant lifestyle. He eventually dissolved Parliament and imposed his own taxes. Fought with the Puritans, who were seeking to purify the Church of England.</a:t>
            </a:r>
          </a:p>
        </p:txBody>
      </p:sp>
    </p:spTree>
    <p:extLst>
      <p:ext uri="{BB962C8B-B14F-4D97-AF65-F5344CB8AC3E}">
        <p14:creationId xmlns:p14="http://schemas.microsoft.com/office/powerpoint/2010/main" val="341069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dissolve">
                                      <p:cBhvr>
                                        <p:cTn id="7" dur="500"/>
                                        <p:tgtEl>
                                          <p:spTgt spid="133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9"/>
                                        </p:tgtEl>
                                        <p:attrNameLst>
                                          <p:attrName>style.visibility</p:attrName>
                                        </p:attrNameLst>
                                      </p:cBhvr>
                                      <p:to>
                                        <p:strVal val="visible"/>
                                      </p:to>
                                    </p:set>
                                    <p:animEffect transition="in" filter="dissolve">
                                      <p:cBhvr>
                                        <p:cTn id="12"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P spid="133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7086600" y="685800"/>
            <a:ext cx="1822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3200" b="1" u="sng"/>
              <a:t>Charles I</a:t>
            </a:r>
          </a:p>
        </p:txBody>
      </p:sp>
      <p:pic>
        <p:nvPicPr>
          <p:cNvPr id="389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304801"/>
            <a:ext cx="4024313" cy="629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6" name="Rectangle 4"/>
          <p:cNvSpPr>
            <a:spLocks noChangeArrowheads="1"/>
          </p:cNvSpPr>
          <p:nvPr/>
        </p:nvSpPr>
        <p:spPr bwMode="auto">
          <a:xfrm>
            <a:off x="5791201" y="1295400"/>
            <a:ext cx="284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Country:</a:t>
            </a:r>
            <a:r>
              <a:rPr lang="en-US" altLang="en-US"/>
              <a:t> England</a:t>
            </a:r>
          </a:p>
        </p:txBody>
      </p:sp>
      <p:sp>
        <p:nvSpPr>
          <p:cNvPr id="38917" name="Rectangle 5"/>
          <p:cNvSpPr>
            <a:spLocks noChangeArrowheads="1"/>
          </p:cNvSpPr>
          <p:nvPr/>
        </p:nvSpPr>
        <p:spPr bwMode="auto">
          <a:xfrm>
            <a:off x="5791201" y="1676400"/>
            <a:ext cx="3084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Years:</a:t>
            </a:r>
            <a:r>
              <a:rPr lang="en-US" altLang="en-US"/>
              <a:t> 1625 -1649</a:t>
            </a:r>
          </a:p>
        </p:txBody>
      </p:sp>
      <p:sp>
        <p:nvSpPr>
          <p:cNvPr id="32774" name="Text Box 6"/>
          <p:cNvSpPr txBox="1">
            <a:spLocks noChangeArrowheads="1"/>
          </p:cNvSpPr>
          <p:nvPr/>
        </p:nvSpPr>
        <p:spPr bwMode="auto">
          <a:xfrm>
            <a:off x="5791200" y="2101851"/>
            <a:ext cx="4724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Achievements:</a:t>
            </a:r>
            <a:r>
              <a:rPr lang="en-US" altLang="en-US"/>
              <a:t> Strong army, seized nations.</a:t>
            </a:r>
          </a:p>
        </p:txBody>
      </p:sp>
      <p:sp>
        <p:nvSpPr>
          <p:cNvPr id="32775" name="Text Box 7"/>
          <p:cNvSpPr txBox="1">
            <a:spLocks noChangeArrowheads="1"/>
          </p:cNvSpPr>
          <p:nvPr/>
        </p:nvSpPr>
        <p:spPr bwMode="auto">
          <a:xfrm>
            <a:off x="5791200" y="3016250"/>
            <a:ext cx="47244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Downfalls:</a:t>
            </a:r>
            <a:r>
              <a:rPr lang="en-US" altLang="en-US"/>
              <a:t> He put his enemies in prison without trials, high taxes, angered Puritans, he dissolved Parliament and had to call them back because he needed the money. This led to the English Civil War. He was put on trial and beheaded by Parliament in 1649.</a:t>
            </a:r>
          </a:p>
        </p:txBody>
      </p:sp>
    </p:spTree>
    <p:extLst>
      <p:ext uri="{BB962C8B-B14F-4D97-AF65-F5344CB8AC3E}">
        <p14:creationId xmlns:p14="http://schemas.microsoft.com/office/powerpoint/2010/main" val="2238768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Effect transition="in" filter="dissolve">
                                      <p:cBhvr>
                                        <p:cTn id="7" dur="500"/>
                                        <p:tgtEl>
                                          <p:spTgt spid="327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5"/>
                                        </p:tgtEl>
                                        <p:attrNameLst>
                                          <p:attrName>style.visibility</p:attrName>
                                        </p:attrNameLst>
                                      </p:cBhvr>
                                      <p:to>
                                        <p:strVal val="visible"/>
                                      </p:to>
                                    </p:set>
                                    <p:animEffect transition="in" filter="dissolve">
                                      <p:cBhvr>
                                        <p:cTn id="12"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autoUpdateAnimBg="0"/>
      <p:bldP spid="3277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304801"/>
            <a:ext cx="4024313" cy="629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39" name="Picture 9" descr="http://homepage.tinet.ie/~tipperaryfame/cromwel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1" y="228600"/>
            <a:ext cx="21685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Text Box 10"/>
          <p:cNvSpPr txBox="1">
            <a:spLocks noChangeArrowheads="1"/>
          </p:cNvSpPr>
          <p:nvPr/>
        </p:nvSpPr>
        <p:spPr bwMode="auto">
          <a:xfrm>
            <a:off x="8680326" y="1143001"/>
            <a:ext cx="147027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algn="ctr" eaLnBrk="1" hangingPunct="1"/>
            <a:r>
              <a:rPr lang="en-US" altLang="en-US" b="1"/>
              <a:t>Oliver</a:t>
            </a:r>
          </a:p>
          <a:p>
            <a:pPr algn="ctr" eaLnBrk="1" hangingPunct="1"/>
            <a:r>
              <a:rPr lang="en-US" altLang="en-US" b="1"/>
              <a:t>Cromwell</a:t>
            </a:r>
          </a:p>
        </p:txBody>
      </p:sp>
      <p:sp>
        <p:nvSpPr>
          <p:cNvPr id="14347" name="Text Box 11"/>
          <p:cNvSpPr txBox="1">
            <a:spLocks noChangeArrowheads="1"/>
          </p:cNvSpPr>
          <p:nvPr/>
        </p:nvSpPr>
        <p:spPr bwMode="auto">
          <a:xfrm>
            <a:off x="5791200" y="2895600"/>
            <a:ext cx="47244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a:latin typeface="Arial" panose="020B0604020202020204" pitchFamily="34" charset="0"/>
              </a:rPr>
              <a:t>Cromwell was the skilled military commander who won the civil war and captured Charles I. Charles I was the first king ever to be tried and executed by his own subjects. This event shocked other European monarchies and signified that absolutism would not be tolerated in England.</a:t>
            </a:r>
          </a:p>
        </p:txBody>
      </p:sp>
    </p:spTree>
    <p:extLst>
      <p:ext uri="{BB962C8B-B14F-4D97-AF65-F5344CB8AC3E}">
        <p14:creationId xmlns:p14="http://schemas.microsoft.com/office/powerpoint/2010/main" val="1661578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7"/>
                                        </p:tgtEl>
                                        <p:attrNameLst>
                                          <p:attrName>style.visibility</p:attrName>
                                        </p:attrNameLst>
                                      </p:cBhvr>
                                      <p:to>
                                        <p:strVal val="visible"/>
                                      </p:to>
                                    </p:set>
                                    <p:animEffect transition="in" filter="dissolve">
                                      <p:cBhvr>
                                        <p:cTn id="7"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514601" y="381000"/>
            <a:ext cx="1927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3200" b="1" u="sng"/>
              <a:t>Charles II</a:t>
            </a:r>
          </a:p>
        </p:txBody>
      </p:sp>
      <p:pic>
        <p:nvPicPr>
          <p:cNvPr id="409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1" y="914400"/>
            <a:ext cx="4646613" cy="574833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4" name="Rectangle 4"/>
          <p:cNvSpPr>
            <a:spLocks noChangeArrowheads="1"/>
          </p:cNvSpPr>
          <p:nvPr/>
        </p:nvSpPr>
        <p:spPr bwMode="auto">
          <a:xfrm>
            <a:off x="1524001" y="990600"/>
            <a:ext cx="2544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Country:</a:t>
            </a:r>
            <a:r>
              <a:rPr lang="en-US" altLang="en-US"/>
              <a:t> England</a:t>
            </a:r>
          </a:p>
        </p:txBody>
      </p:sp>
      <p:sp>
        <p:nvSpPr>
          <p:cNvPr id="40965" name="Rectangle 5"/>
          <p:cNvSpPr>
            <a:spLocks noChangeArrowheads="1"/>
          </p:cNvSpPr>
          <p:nvPr/>
        </p:nvSpPr>
        <p:spPr bwMode="auto">
          <a:xfrm>
            <a:off x="1524001" y="1371600"/>
            <a:ext cx="2779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Years:</a:t>
            </a:r>
            <a:r>
              <a:rPr lang="en-US" altLang="en-US"/>
              <a:t> 1660 - 1685</a:t>
            </a:r>
          </a:p>
        </p:txBody>
      </p:sp>
      <p:sp>
        <p:nvSpPr>
          <p:cNvPr id="15366" name="Text Box 6"/>
          <p:cNvSpPr txBox="1">
            <a:spLocks noChangeArrowheads="1"/>
          </p:cNvSpPr>
          <p:nvPr/>
        </p:nvSpPr>
        <p:spPr bwMode="auto">
          <a:xfrm>
            <a:off x="1524000" y="1752600"/>
            <a:ext cx="4114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latin typeface="Arial" panose="020B0604020202020204" pitchFamily="34" charset="0"/>
              </a:rPr>
              <a:t>Achievements:</a:t>
            </a:r>
            <a:r>
              <a:rPr lang="en-US" altLang="en-US">
                <a:latin typeface="Arial" panose="020B0604020202020204" pitchFamily="34" charset="0"/>
              </a:rPr>
              <a:t> Was asked to take the throne after several years of Puritan rule. He reopened theatres, dancing, and music.</a:t>
            </a:r>
          </a:p>
        </p:txBody>
      </p:sp>
      <p:sp>
        <p:nvSpPr>
          <p:cNvPr id="15367" name="Text Box 7"/>
          <p:cNvSpPr txBox="1">
            <a:spLocks noChangeArrowheads="1"/>
          </p:cNvSpPr>
          <p:nvPr/>
        </p:nvSpPr>
        <p:spPr bwMode="auto">
          <a:xfrm>
            <a:off x="1524000" y="3657601"/>
            <a:ext cx="4114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latin typeface="Arial" panose="020B0604020202020204" pitchFamily="34" charset="0"/>
              </a:rPr>
              <a:t>Downfalls:</a:t>
            </a:r>
            <a:r>
              <a:rPr lang="en-US" altLang="en-US">
                <a:latin typeface="Arial" panose="020B0604020202020204" pitchFamily="34" charset="0"/>
              </a:rPr>
              <a:t> Obeyed Parliament, limited monarchy, limited power.</a:t>
            </a:r>
          </a:p>
        </p:txBody>
      </p:sp>
      <p:sp>
        <p:nvSpPr>
          <p:cNvPr id="15368" name="Text Box 8"/>
          <p:cNvSpPr txBox="1">
            <a:spLocks noChangeArrowheads="1"/>
          </p:cNvSpPr>
          <p:nvPr/>
        </p:nvSpPr>
        <p:spPr bwMode="auto">
          <a:xfrm>
            <a:off x="1752600" y="4800600"/>
            <a:ext cx="3962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u="sng">
                <a:latin typeface="Arial" panose="020B0604020202020204" pitchFamily="34" charset="0"/>
              </a:rPr>
              <a:t>Limited Monarchy</a:t>
            </a:r>
            <a:r>
              <a:rPr lang="en-US" altLang="en-US" b="1">
                <a:latin typeface="Arial" panose="020B0604020202020204" pitchFamily="34" charset="0"/>
              </a:rPr>
              <a:t> -</a:t>
            </a:r>
            <a:r>
              <a:rPr lang="en-US" altLang="en-US">
                <a:latin typeface="Arial" panose="020B0604020202020204" pitchFamily="34" charset="0"/>
              </a:rPr>
              <a:t> a government in which a legislative body limits the monarch’s powers.</a:t>
            </a:r>
          </a:p>
        </p:txBody>
      </p:sp>
    </p:spTree>
    <p:extLst>
      <p:ext uri="{BB962C8B-B14F-4D97-AF65-F5344CB8AC3E}">
        <p14:creationId xmlns:p14="http://schemas.microsoft.com/office/powerpoint/2010/main" val="1942147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dissolve">
                                      <p:cBhvr>
                                        <p:cTn id="7" dur="500"/>
                                        <p:tgtEl>
                                          <p:spTgt spid="15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dissolve">
                                      <p:cBhvr>
                                        <p:cTn id="12" dur="500"/>
                                        <p:tgtEl>
                                          <p:spTgt spid="153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8"/>
                                        </p:tgtEl>
                                        <p:attrNameLst>
                                          <p:attrName>style.visibility</p:attrName>
                                        </p:attrNameLst>
                                      </p:cBhvr>
                                      <p:to>
                                        <p:strVal val="visible"/>
                                      </p:to>
                                    </p:set>
                                    <p:animEffect transition="in" filter="dissolve">
                                      <p:cBhvr>
                                        <p:cTn id="17"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P spid="15367" grpId="0" autoUpdateAnimBg="0"/>
      <p:bldP spid="1536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7010400" y="228600"/>
            <a:ext cx="1722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3200" b="1" u="sng"/>
              <a:t>James II</a:t>
            </a:r>
          </a:p>
        </p:txBody>
      </p:sp>
      <p:pic>
        <p:nvPicPr>
          <p:cNvPr id="419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304801"/>
            <a:ext cx="3592513" cy="63357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88" name="Rectangle 4"/>
          <p:cNvSpPr>
            <a:spLocks noChangeArrowheads="1"/>
          </p:cNvSpPr>
          <p:nvPr/>
        </p:nvSpPr>
        <p:spPr bwMode="auto">
          <a:xfrm>
            <a:off x="5410201" y="1219200"/>
            <a:ext cx="2544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Country:</a:t>
            </a:r>
            <a:r>
              <a:rPr lang="en-US" altLang="en-US"/>
              <a:t> England</a:t>
            </a:r>
          </a:p>
        </p:txBody>
      </p:sp>
      <p:sp>
        <p:nvSpPr>
          <p:cNvPr id="41989" name="Rectangle 5"/>
          <p:cNvSpPr>
            <a:spLocks noChangeArrowheads="1"/>
          </p:cNvSpPr>
          <p:nvPr/>
        </p:nvSpPr>
        <p:spPr bwMode="auto">
          <a:xfrm>
            <a:off x="5410201" y="1600200"/>
            <a:ext cx="2779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Years:</a:t>
            </a:r>
            <a:r>
              <a:rPr lang="en-US" altLang="en-US"/>
              <a:t> 1685 - 1688</a:t>
            </a:r>
          </a:p>
        </p:txBody>
      </p:sp>
      <p:sp>
        <p:nvSpPr>
          <p:cNvPr id="33798" name="Text Box 6"/>
          <p:cNvSpPr txBox="1">
            <a:spLocks noChangeArrowheads="1"/>
          </p:cNvSpPr>
          <p:nvPr/>
        </p:nvSpPr>
        <p:spPr bwMode="auto">
          <a:xfrm>
            <a:off x="5410200" y="2057401"/>
            <a:ext cx="5105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Achievements:</a:t>
            </a:r>
            <a:r>
              <a:rPr lang="en-US" altLang="en-US"/>
              <a:t> reinstated absolutist policies.</a:t>
            </a:r>
          </a:p>
        </p:txBody>
      </p:sp>
      <p:sp>
        <p:nvSpPr>
          <p:cNvPr id="33799" name="Text Box 7"/>
          <p:cNvSpPr txBox="1">
            <a:spLocks noChangeArrowheads="1"/>
          </p:cNvSpPr>
          <p:nvPr/>
        </p:nvSpPr>
        <p:spPr bwMode="auto">
          <a:xfrm>
            <a:off x="5394326" y="2819400"/>
            <a:ext cx="50450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Downfalls:</a:t>
            </a:r>
            <a:r>
              <a:rPr lang="en-US" altLang="en-US"/>
              <a:t> Parliament feared a return to Catholic dominance and asked James’ daughter and son-in-law, William and Mary, to take the throne. When they arrived from France James II fled, completing a bloodless transfer of power, known as the Glorious Revolution.</a:t>
            </a:r>
          </a:p>
        </p:txBody>
      </p:sp>
    </p:spTree>
    <p:extLst>
      <p:ext uri="{BB962C8B-B14F-4D97-AF65-F5344CB8AC3E}">
        <p14:creationId xmlns:p14="http://schemas.microsoft.com/office/powerpoint/2010/main" val="2429101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Effect transition="in" filter="dissolve">
                                      <p:cBhvr>
                                        <p:cTn id="7" dur="500"/>
                                        <p:tgtEl>
                                          <p:spTgt spid="337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9"/>
                                        </p:tgtEl>
                                        <p:attrNameLst>
                                          <p:attrName>style.visibility</p:attrName>
                                        </p:attrNameLst>
                                      </p:cBhvr>
                                      <p:to>
                                        <p:strVal val="visible"/>
                                      </p:to>
                                    </p:set>
                                    <p:animEffect transition="in" filter="dissolve">
                                      <p:cBhvr>
                                        <p:cTn id="12" dur="500"/>
                                        <p:tgtEl>
                                          <p:spTgt spid="33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utoUpdateAnimBg="0"/>
      <p:bldP spid="3379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7010400" y="228600"/>
            <a:ext cx="1722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3200" b="1" u="sng"/>
              <a:t>James II</a:t>
            </a:r>
          </a:p>
        </p:txBody>
      </p:sp>
      <p:pic>
        <p:nvPicPr>
          <p:cNvPr id="430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304801"/>
            <a:ext cx="3592513" cy="63357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2" name="Text Box 10"/>
          <p:cNvSpPr txBox="1">
            <a:spLocks noChangeArrowheads="1"/>
          </p:cNvSpPr>
          <p:nvPr/>
        </p:nvSpPr>
        <p:spPr bwMode="auto">
          <a:xfrm>
            <a:off x="5410200" y="68580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u="sng">
                <a:latin typeface="Arial" panose="020B0604020202020204" pitchFamily="34" charset="0"/>
              </a:rPr>
              <a:t>English Bill of Rights</a:t>
            </a:r>
            <a:r>
              <a:rPr lang="en-US" altLang="en-US" b="1">
                <a:latin typeface="Arial" panose="020B0604020202020204" pitchFamily="34" charset="0"/>
              </a:rPr>
              <a:t> –</a:t>
            </a:r>
            <a:r>
              <a:rPr lang="en-US" altLang="en-US">
                <a:latin typeface="Arial" panose="020B0604020202020204" pitchFamily="34" charset="0"/>
              </a:rPr>
              <a:t> a set of acts passed by Parliament to ensure its superiority over the monarchy. It stated:</a:t>
            </a:r>
          </a:p>
        </p:txBody>
      </p:sp>
      <p:sp>
        <p:nvSpPr>
          <p:cNvPr id="16395" name="Text Box 11"/>
          <p:cNvSpPr txBox="1">
            <a:spLocks noChangeArrowheads="1"/>
          </p:cNvSpPr>
          <p:nvPr/>
        </p:nvSpPr>
        <p:spPr bwMode="auto">
          <a:xfrm>
            <a:off x="5410200" y="2133600"/>
            <a:ext cx="4953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buFont typeface="Wingdings" panose="05000000000000000000" pitchFamily="2" charset="2"/>
              <a:buChar char="§"/>
            </a:pPr>
            <a:r>
              <a:rPr lang="en-US" altLang="en-US"/>
              <a:t> </a:t>
            </a:r>
            <a:r>
              <a:rPr lang="en-US" altLang="en-US">
                <a:latin typeface="Arial" panose="020B0604020202020204" pitchFamily="34" charset="0"/>
              </a:rPr>
              <a:t>King must work with Parliament</a:t>
            </a:r>
          </a:p>
          <a:p>
            <a:pPr eaLnBrk="1" hangingPunct="1">
              <a:buFont typeface="Wingdings" panose="05000000000000000000" pitchFamily="2" charset="2"/>
              <a:buChar char="§"/>
            </a:pPr>
            <a:r>
              <a:rPr lang="en-US" altLang="en-US">
                <a:latin typeface="Arial" panose="020B0604020202020204" pitchFamily="34" charset="0"/>
              </a:rPr>
              <a:t> House of Commons has financial control</a:t>
            </a:r>
          </a:p>
          <a:p>
            <a:pPr eaLnBrk="1" hangingPunct="1">
              <a:buFont typeface="Wingdings" panose="05000000000000000000" pitchFamily="2" charset="2"/>
              <a:buChar char="§"/>
            </a:pPr>
            <a:r>
              <a:rPr lang="en-US" altLang="en-US">
                <a:latin typeface="Arial" panose="020B0604020202020204" pitchFamily="34" charset="0"/>
              </a:rPr>
              <a:t> Abolished excessive fines and cruel and unusual punishment</a:t>
            </a:r>
          </a:p>
          <a:p>
            <a:pPr eaLnBrk="1" hangingPunct="1">
              <a:buFont typeface="Wingdings" panose="05000000000000000000" pitchFamily="2" charset="2"/>
              <a:buChar char="§"/>
            </a:pPr>
            <a:r>
              <a:rPr lang="en-US" altLang="en-US">
                <a:latin typeface="Arial" panose="020B0604020202020204" pitchFamily="34" charset="0"/>
              </a:rPr>
              <a:t> Affirmed </a:t>
            </a:r>
            <a:r>
              <a:rPr lang="en-US" altLang="en-US" b="1" u="sng">
                <a:latin typeface="Arial" panose="020B0604020202020204" pitchFamily="34" charset="0"/>
              </a:rPr>
              <a:t>habeas corpus</a:t>
            </a:r>
            <a:r>
              <a:rPr lang="en-US" altLang="en-US" b="1">
                <a:latin typeface="Arial" panose="020B0604020202020204" pitchFamily="34" charset="0"/>
              </a:rPr>
              <a:t> –</a:t>
            </a:r>
            <a:r>
              <a:rPr lang="en-US" altLang="en-US">
                <a:latin typeface="Arial" panose="020B0604020202020204" pitchFamily="34" charset="0"/>
              </a:rPr>
              <a:t> no person could be held in jail without first being charged with a crime.</a:t>
            </a:r>
          </a:p>
        </p:txBody>
      </p:sp>
      <p:sp>
        <p:nvSpPr>
          <p:cNvPr id="16396" name="Text Box 12"/>
          <p:cNvSpPr txBox="1">
            <a:spLocks noChangeArrowheads="1"/>
          </p:cNvSpPr>
          <p:nvPr/>
        </p:nvSpPr>
        <p:spPr bwMode="auto">
          <a:xfrm>
            <a:off x="5410200" y="5105400"/>
            <a:ext cx="5105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u="sng">
                <a:latin typeface="Arial" panose="020B0604020202020204" pitchFamily="34" charset="0"/>
              </a:rPr>
              <a:t>Toleration Act of 1689</a:t>
            </a:r>
            <a:r>
              <a:rPr lang="en-US" altLang="en-US" b="1">
                <a:latin typeface="Arial" panose="020B0604020202020204" pitchFamily="34" charset="0"/>
              </a:rPr>
              <a:t> –</a:t>
            </a:r>
            <a:r>
              <a:rPr lang="en-US" altLang="en-US">
                <a:latin typeface="Arial" panose="020B0604020202020204" pitchFamily="34" charset="0"/>
              </a:rPr>
              <a:t> Granted Protestant dissenters, such as Puritans and Quakers, limited toleration (not for Catholics though).</a:t>
            </a:r>
          </a:p>
        </p:txBody>
      </p:sp>
    </p:spTree>
    <p:extLst>
      <p:ext uri="{BB962C8B-B14F-4D97-AF65-F5344CB8AC3E}">
        <p14:creationId xmlns:p14="http://schemas.microsoft.com/office/powerpoint/2010/main" val="454476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dissolve">
                                      <p:cBhvr>
                                        <p:cTn id="7" dur="500"/>
                                        <p:tgtEl>
                                          <p:spTgt spid="16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96"/>
                                        </p:tgtEl>
                                        <p:attrNameLst>
                                          <p:attrName>style.visibility</p:attrName>
                                        </p:attrNameLst>
                                      </p:cBhvr>
                                      <p:to>
                                        <p:strVal val="visible"/>
                                      </p:to>
                                    </p:set>
                                    <p:animEffect transition="in" filter="dissolve">
                                      <p:cBhvr>
                                        <p:cTn id="12" dur="500"/>
                                        <p:tgtEl>
                                          <p:spTgt spid="16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5" grpId="0" autoUpdateAnimBg="0"/>
      <p:bldP spid="16396"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Unicode MS</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Cy-Fair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1</cp:revision>
  <dcterms:created xsi:type="dcterms:W3CDTF">2015-01-28T14:21:03Z</dcterms:created>
  <dcterms:modified xsi:type="dcterms:W3CDTF">2015-01-28T14:21:22Z</dcterms:modified>
</cp:coreProperties>
</file>