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68" r:id="rId19"/>
    <p:sldId id="275" r:id="rId20"/>
    <p:sldId id="276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58B58B-4B7C-462B-A8AE-5D45E3FF4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60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B58B-4B7C-462B-A8AE-5D45E3FF462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91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7E3C8-7BC6-42D1-AFA5-F89CB5B34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0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7B890-CC1F-4EB7-A48B-D80A4633F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19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53D13-A2DB-4F88-A1B8-BD07CE4FA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0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934A-6ABB-4818-90AC-098777B2A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5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08727-1ACA-459B-9F69-8A99C45E7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3E1A-CFB6-4E92-AC8E-290D9CEB6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15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A5015-75F9-487F-9646-E085941AB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75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05D6B-0882-434F-92B0-A08247339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08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5C557-D38C-4E6E-A001-56D6DF0D3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05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37089-D5CC-492A-9392-791830DBB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7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FE2BF-5D84-445A-B428-6DB08128B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51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5487CF-043E-4AC4-8610-166BBD73FA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Mohandas Gandhi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534400" cy="4572000"/>
          </a:xfrm>
        </p:spPr>
        <p:txBody>
          <a:bodyPr/>
          <a:lstStyle/>
          <a:p>
            <a:pPr algn="l"/>
            <a:r>
              <a:rPr lang="en-US" altLang="en-US" sz="3200"/>
              <a:t>  In this lesson, students will be able to define the following terms:</a:t>
            </a:r>
          </a:p>
          <a:p>
            <a:pPr algn="l"/>
            <a:endParaRPr lang="en-US" altLang="en-US" sz="3200"/>
          </a:p>
          <a:p>
            <a:r>
              <a:rPr lang="en-US" altLang="en-US" sz="3200"/>
              <a:t>Gandhi’s Policy of Nonviolence</a:t>
            </a:r>
          </a:p>
          <a:p>
            <a:r>
              <a:rPr lang="en-US" altLang="en-US" sz="3200"/>
              <a:t>Civil Disobedience</a:t>
            </a:r>
          </a:p>
          <a:p>
            <a:r>
              <a:rPr lang="en-US" altLang="en-US" sz="3200"/>
              <a:t>The Salt March</a:t>
            </a:r>
          </a:p>
          <a:p>
            <a:r>
              <a:rPr lang="en-US" altLang="en-US" sz="3200"/>
              <a:t>The Boycott of British Cloth</a:t>
            </a:r>
          </a:p>
          <a:p>
            <a:r>
              <a:rPr lang="en-US" altLang="en-US" sz="3200"/>
              <a:t>The Creation of Pakistan</a:t>
            </a:r>
          </a:p>
          <a:p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1269" name="Picture 5" descr="saltm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886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71525" y="2633663"/>
            <a:ext cx="73469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The British taxed salt production in </a:t>
            </a:r>
          </a:p>
          <a:p>
            <a:pPr algn="ctr"/>
            <a:r>
              <a:rPr lang="en-US" altLang="en-US" sz="3600"/>
              <a:t>India.  In 1930, Gandhi led the Salt</a:t>
            </a:r>
          </a:p>
          <a:p>
            <a:pPr algn="ctr"/>
            <a:r>
              <a:rPr lang="en-US" altLang="en-US" sz="3600"/>
              <a:t>March to protest the British salt tax.</a:t>
            </a:r>
          </a:p>
          <a:p>
            <a:pPr algn="ctr"/>
            <a:r>
              <a:rPr lang="en-US" altLang="en-US" sz="3600"/>
              <a:t>Indians illegally made salt.  They</a:t>
            </a:r>
          </a:p>
          <a:p>
            <a:pPr algn="ctr"/>
            <a:r>
              <a:rPr lang="en-US" altLang="en-US" sz="3600"/>
              <a:t>refused to obey the</a:t>
            </a:r>
          </a:p>
          <a:p>
            <a:pPr algn="ctr"/>
            <a:r>
              <a:rPr lang="en-US" altLang="en-US" sz="3600"/>
              <a:t>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8012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During the Salt March, Gandhi</a:t>
            </a:r>
          </a:p>
          <a:p>
            <a:r>
              <a:rPr lang="en-US" altLang="en-US" sz="4800"/>
              <a:t>and his followers marched to </a:t>
            </a:r>
          </a:p>
          <a:p>
            <a:r>
              <a:rPr lang="en-US" altLang="en-US" sz="4800"/>
              <a:t>the sea.</a:t>
            </a:r>
          </a:p>
        </p:txBody>
      </p:sp>
      <p:pic>
        <p:nvPicPr>
          <p:cNvPr id="22531" name="Picture 2" descr="http://static.howstuffworks.com/gif/salt-march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573087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14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7742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They marched to the sea to </a:t>
            </a:r>
          </a:p>
          <a:p>
            <a:r>
              <a:rPr lang="en-US" altLang="en-US" sz="4800"/>
              <a:t>make salt.  It was against the</a:t>
            </a:r>
          </a:p>
          <a:p>
            <a:r>
              <a:rPr lang="en-US" altLang="en-US" sz="4800"/>
              <a:t>law to make salt.</a:t>
            </a:r>
          </a:p>
        </p:txBody>
      </p:sp>
      <p:pic>
        <p:nvPicPr>
          <p:cNvPr id="23555" name="Picture 2" descr="http://www.tamilnation.org/images/struggle/boycott/gandhi_salt_mar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6513513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90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7146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Thousands of Indians were</a:t>
            </a:r>
          </a:p>
          <a:p>
            <a:r>
              <a:rPr lang="en-US" altLang="en-US" sz="4800"/>
              <a:t>imprisoned.  </a:t>
            </a:r>
          </a:p>
        </p:txBody>
      </p:sp>
      <p:pic>
        <p:nvPicPr>
          <p:cNvPr id="24579" name="Picture 2" descr="http://www.saltmarch.org.in/images/photos/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62166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49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685800" y="304800"/>
            <a:ext cx="7308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Slowly, the British began to </a:t>
            </a:r>
          </a:p>
          <a:p>
            <a:r>
              <a:rPr lang="en-US" altLang="en-US" sz="4800"/>
              <a:t>realize that it was time to</a:t>
            </a:r>
          </a:p>
          <a:p>
            <a:r>
              <a:rPr lang="en-US" altLang="en-US" sz="4800"/>
              <a:t>leave India.</a:t>
            </a:r>
          </a:p>
        </p:txBody>
      </p:sp>
      <p:pic>
        <p:nvPicPr>
          <p:cNvPr id="25603" name="Picture 6" descr="http://www.socialist.net/images/stories/gandhi-mountbat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6342063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70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2293" name="Picture 5" descr="MG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810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78803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Gandhi’s vision for an independent</a:t>
            </a:r>
          </a:p>
          <a:p>
            <a:pPr algn="ctr"/>
            <a:r>
              <a:rPr lang="en-US" altLang="en-US" sz="3600"/>
              <a:t>India included justice for all.  He</a:t>
            </a:r>
          </a:p>
          <a:p>
            <a:pPr algn="ctr"/>
            <a:r>
              <a:rPr lang="en-US" altLang="en-US" sz="3600"/>
              <a:t>wanted to improve the lives of</a:t>
            </a:r>
          </a:p>
          <a:p>
            <a:pPr algn="ctr"/>
            <a:r>
              <a:rPr lang="en-US" altLang="en-US" sz="3600"/>
              <a:t>untouchables.  He wanted to raise</a:t>
            </a:r>
          </a:p>
          <a:p>
            <a:pPr algn="ctr"/>
            <a:r>
              <a:rPr lang="en-US" altLang="en-US" sz="3600"/>
              <a:t>the standard of living.  He wanted</a:t>
            </a:r>
          </a:p>
          <a:p>
            <a:pPr algn="ctr"/>
            <a:r>
              <a:rPr lang="en-US" altLang="en-US" sz="3600"/>
              <a:t>all Indians to live together in harmony.</a:t>
            </a:r>
          </a:p>
          <a:p>
            <a:pPr algn="ctr"/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3317" name="Picture 5" descr="2002070700140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3337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2209800"/>
            <a:ext cx="88709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The British delayed granting independence</a:t>
            </a:r>
          </a:p>
          <a:p>
            <a:r>
              <a:rPr lang="en-US" altLang="en-US" sz="3600"/>
              <a:t>because of the threat of violence between</a:t>
            </a:r>
          </a:p>
          <a:p>
            <a:r>
              <a:rPr lang="en-US" altLang="en-US" sz="3600"/>
              <a:t>India’s Hindu and Muslim populations.</a:t>
            </a:r>
          </a:p>
          <a:p>
            <a:r>
              <a:rPr lang="en-US" altLang="en-US" sz="3600"/>
              <a:t>When independence was finally granted,</a:t>
            </a:r>
          </a:p>
          <a:p>
            <a:r>
              <a:rPr lang="en-US" altLang="en-US" sz="3600"/>
              <a:t>India was partitioned or divided into two</a:t>
            </a:r>
          </a:p>
          <a:p>
            <a:r>
              <a:rPr lang="en-US" altLang="en-US" sz="3600"/>
              <a:t>separate nations: India became a Hindu</a:t>
            </a:r>
          </a:p>
          <a:p>
            <a:r>
              <a:rPr lang="en-US" altLang="en-US" sz="3600"/>
              <a:t>nation, while Pakistan became a home</a:t>
            </a:r>
          </a:p>
          <a:p>
            <a:r>
              <a:rPr lang="en-US" altLang="en-US" sz="3600"/>
              <a:t>for Muslims.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4343" name="Picture 7" descr="Inde-Pakistan-19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33337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5800" y="3124200"/>
            <a:ext cx="77279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Because there were large Muslim</a:t>
            </a:r>
          </a:p>
          <a:p>
            <a:pPr algn="ctr"/>
            <a:r>
              <a:rPr lang="en-US" altLang="en-US" sz="3600"/>
              <a:t>populations in both the east and west</a:t>
            </a:r>
          </a:p>
          <a:p>
            <a:pPr algn="ctr"/>
            <a:r>
              <a:rPr lang="en-US" altLang="en-US" sz="3600"/>
              <a:t>of British India, Pakistan became a </a:t>
            </a:r>
          </a:p>
          <a:p>
            <a:pPr algn="ctr"/>
            <a:r>
              <a:rPr lang="en-US" altLang="en-US" sz="3600"/>
              <a:t>divided nation-separated by over </a:t>
            </a:r>
          </a:p>
          <a:p>
            <a:pPr algn="ctr"/>
            <a:r>
              <a:rPr lang="en-US" altLang="en-US" sz="3600"/>
              <a:t>a thousand miles.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5365" name="Picture 5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019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3505200"/>
            <a:ext cx="84899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India gained its independence in 1947 </a:t>
            </a:r>
          </a:p>
          <a:p>
            <a:pPr algn="ctr"/>
            <a:r>
              <a:rPr lang="en-US" altLang="en-US" sz="3600"/>
              <a:t>but the massive exchange of population</a:t>
            </a:r>
          </a:p>
          <a:p>
            <a:pPr algn="ctr"/>
            <a:r>
              <a:rPr lang="en-US" altLang="en-US" sz="3600"/>
              <a:t>that took place led to violence and death.</a:t>
            </a:r>
          </a:p>
          <a:p>
            <a:pPr algn="ctr"/>
            <a:r>
              <a:rPr lang="en-US" altLang="en-US" sz="3600"/>
              <a:t>Gandhi’s vision of a peaceful, free India</a:t>
            </a:r>
          </a:p>
          <a:p>
            <a:pPr algn="ctr"/>
            <a:r>
              <a:rPr lang="en-US" altLang="en-US" sz="3600"/>
              <a:t>was not fully realized.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838200" y="381000"/>
            <a:ext cx="79041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Jawaharlal Nehru became the</a:t>
            </a:r>
          </a:p>
          <a:p>
            <a:r>
              <a:rPr lang="en-US" altLang="en-US" sz="4800"/>
              <a:t>first prime minister of an</a:t>
            </a:r>
          </a:p>
          <a:p>
            <a:r>
              <a:rPr lang="en-US" altLang="en-US" sz="4800"/>
              <a:t>independent India.</a:t>
            </a:r>
          </a:p>
        </p:txBody>
      </p:sp>
      <p:pic>
        <p:nvPicPr>
          <p:cNvPr id="30723" name="Picture 2" descr="http://schema-root.org/region/asia/south_asia/india/government/officials/jawaharlal_nehru/jawaharlal_neh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5274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33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4101" name="Picture 5" descr="indiapolitical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810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95800" y="990600"/>
            <a:ext cx="42227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India was the first</a:t>
            </a:r>
          </a:p>
          <a:p>
            <a:pPr algn="ctr"/>
            <a:r>
              <a:rPr lang="en-US" altLang="en-US" sz="3600"/>
              <a:t>major country to</a:t>
            </a:r>
          </a:p>
          <a:p>
            <a:pPr algn="ctr"/>
            <a:r>
              <a:rPr lang="en-US" altLang="en-US" sz="3600"/>
              <a:t>achieve </a:t>
            </a:r>
          </a:p>
          <a:p>
            <a:pPr algn="ctr"/>
            <a:r>
              <a:rPr lang="en-US" altLang="en-US" sz="3600"/>
              <a:t>independence in </a:t>
            </a:r>
          </a:p>
          <a:p>
            <a:pPr algn="ctr"/>
            <a:r>
              <a:rPr lang="en-US" altLang="en-US" sz="3600"/>
              <a:t>the post-war period.</a:t>
            </a:r>
          </a:p>
          <a:p>
            <a:pPr algn="ctr"/>
            <a:r>
              <a:rPr lang="en-US" altLang="en-US" sz="3600"/>
              <a:t>Indians had long</a:t>
            </a:r>
          </a:p>
          <a:p>
            <a:pPr algn="ctr"/>
            <a:r>
              <a:rPr lang="en-US" altLang="en-US" sz="3600"/>
              <a:t>been resisting</a:t>
            </a:r>
          </a:p>
          <a:p>
            <a:pPr algn="ctr"/>
            <a:r>
              <a:rPr lang="en-US" altLang="en-US" sz="3600"/>
              <a:t>British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70945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Nehru pursued a policy of</a:t>
            </a:r>
          </a:p>
          <a:p>
            <a:r>
              <a:rPr lang="en-US" altLang="en-US" sz="4800"/>
              <a:t>nonalignment or neutrality</a:t>
            </a:r>
          </a:p>
          <a:p>
            <a:r>
              <a:rPr lang="en-US" altLang="en-US" sz="4800"/>
              <a:t>during the Cold War.</a:t>
            </a:r>
          </a:p>
        </p:txBody>
      </p:sp>
      <p:pic>
        <p:nvPicPr>
          <p:cNvPr id="31747" name="Picture 2" descr="http://www.liveindia.com/freedomfighters/aa-Nehru-gand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52101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678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for Reflection: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Who was Mohandas K. Gandhi and what did he believe?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is nonviolent noncooperation?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did the boycott of British cloth hurt British imperialists?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is civil disobedience and provide an example of civil disobedience?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happened to India upon achieving independence?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5125" name="Picture 5" descr="10087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26955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25800" y="152400"/>
            <a:ext cx="54927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Mohandas Gandhi was</a:t>
            </a:r>
          </a:p>
          <a:p>
            <a:pPr algn="ctr"/>
            <a:r>
              <a:rPr lang="en-US" altLang="en-US" sz="3600"/>
              <a:t>the leader of India’s</a:t>
            </a:r>
          </a:p>
          <a:p>
            <a:pPr algn="ctr"/>
            <a:r>
              <a:rPr lang="en-US" altLang="en-US" sz="3600"/>
              <a:t>independence </a:t>
            </a:r>
          </a:p>
          <a:p>
            <a:pPr algn="ctr"/>
            <a:r>
              <a:rPr lang="en-US" altLang="en-US" sz="3600"/>
              <a:t>movement.  He was </a:t>
            </a:r>
          </a:p>
          <a:p>
            <a:pPr algn="ctr"/>
            <a:r>
              <a:rPr lang="en-US" altLang="en-US" sz="3600"/>
              <a:t>an Indian lawyer who </a:t>
            </a:r>
          </a:p>
          <a:p>
            <a:pPr algn="ctr"/>
            <a:r>
              <a:rPr lang="en-US" altLang="en-US" sz="3600"/>
              <a:t>had been educated in</a:t>
            </a:r>
          </a:p>
          <a:p>
            <a:pPr algn="ctr"/>
            <a:r>
              <a:rPr lang="en-US" altLang="en-US" sz="3600"/>
              <a:t>England.  Having the </a:t>
            </a:r>
          </a:p>
          <a:p>
            <a:pPr algn="ctr"/>
            <a:r>
              <a:rPr lang="en-US" altLang="en-US" sz="3600"/>
              <a:t>unique ability to appeal to </a:t>
            </a:r>
          </a:p>
          <a:p>
            <a:pPr algn="ctr"/>
            <a:r>
              <a:rPr lang="en-US" altLang="en-US" sz="3600"/>
              <a:t>ordinary citizens and the</a:t>
            </a:r>
          </a:p>
          <a:p>
            <a:pPr algn="ctr"/>
            <a:r>
              <a:rPr lang="en-US" altLang="en-US" sz="3600"/>
              <a:t>educated elite,</a:t>
            </a:r>
          </a:p>
          <a:p>
            <a:pPr algn="ctr"/>
            <a:r>
              <a:rPr lang="en-US" altLang="en-US" sz="3600"/>
              <a:t>he united many Indians.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6149" name="Picture 5" descr="Indian Policemen and Satyagrah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03200" y="2895600"/>
            <a:ext cx="86169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 believed that British imperialism</a:t>
            </a:r>
          </a:p>
          <a:p>
            <a:pPr algn="ctr"/>
            <a:r>
              <a:rPr lang="en-US" altLang="en-US" sz="3600"/>
              <a:t>was wrong and that Indians should refuse</a:t>
            </a:r>
          </a:p>
          <a:p>
            <a:pPr algn="ctr"/>
            <a:r>
              <a:rPr lang="en-US" altLang="en-US" sz="3600"/>
              <a:t>to cooperate with the British imperialists.</a:t>
            </a:r>
          </a:p>
          <a:p>
            <a:pPr algn="ctr"/>
            <a:r>
              <a:rPr lang="en-US" altLang="en-US" sz="3600"/>
              <a:t>However, he also believed that violence</a:t>
            </a:r>
          </a:p>
          <a:p>
            <a:pPr algn="ctr"/>
            <a:r>
              <a:rPr lang="en-US" altLang="en-US" sz="3600"/>
              <a:t>was wrong.  He encouraged his followers</a:t>
            </a:r>
          </a:p>
          <a:p>
            <a:pPr algn="ctr"/>
            <a:r>
              <a:rPr lang="en-US" altLang="en-US" sz="3600"/>
              <a:t>to engage in nonviolent protests.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7173" name="Picture 5" descr="gandhi_readin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5717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1828800"/>
            <a:ext cx="87693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 encouraged a policy of nonviolent</a:t>
            </a:r>
          </a:p>
          <a:p>
            <a:pPr algn="ctr"/>
            <a:r>
              <a:rPr lang="en-US" altLang="en-US" sz="3600"/>
              <a:t>noncooperation.  By refusing to obey the</a:t>
            </a:r>
          </a:p>
          <a:p>
            <a:pPr algn="ctr"/>
            <a:r>
              <a:rPr lang="en-US" altLang="en-US" sz="3600"/>
              <a:t>unjust laws of the imperialists and refusing</a:t>
            </a:r>
          </a:p>
          <a:p>
            <a:pPr algn="ctr"/>
            <a:r>
              <a:rPr lang="en-US" altLang="en-US" sz="3600"/>
              <a:t>to buy British products, Indians could</a:t>
            </a:r>
          </a:p>
          <a:p>
            <a:pPr algn="ctr"/>
            <a:r>
              <a:rPr lang="en-US" altLang="en-US" sz="3600"/>
              <a:t>change the policies of imperialists.  </a:t>
            </a:r>
          </a:p>
          <a:p>
            <a:pPr algn="ctr"/>
            <a:r>
              <a:rPr lang="en-US" altLang="en-US" sz="3600"/>
              <a:t>As Gandhi said, “Real noncooperation is </a:t>
            </a:r>
          </a:p>
          <a:p>
            <a:pPr algn="ctr"/>
            <a:r>
              <a:rPr lang="en-US" altLang="en-US" sz="3600"/>
              <a:t>noncooperation with evil and not the</a:t>
            </a:r>
          </a:p>
          <a:p>
            <a:pPr algn="ctr"/>
            <a:r>
              <a:rPr lang="en-US" altLang="en-US" sz="3600"/>
              <a:t>evildoer.”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8197" name="Picture 5" descr="nehru_y_gand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3238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83121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 believed that the use of violence</a:t>
            </a:r>
          </a:p>
          <a:p>
            <a:pPr algn="ctr"/>
            <a:r>
              <a:rPr lang="en-US" altLang="en-US" sz="3600"/>
              <a:t>was always wrong.  He believed that</a:t>
            </a:r>
          </a:p>
          <a:p>
            <a:pPr algn="ctr"/>
            <a:r>
              <a:rPr lang="en-US" altLang="en-US" sz="3600"/>
              <a:t>the only way to change a wrongdoer</a:t>
            </a:r>
          </a:p>
          <a:p>
            <a:pPr algn="ctr"/>
            <a:r>
              <a:rPr lang="en-US" altLang="en-US" sz="3600"/>
              <a:t>was to show the wrongdoer the error of</a:t>
            </a:r>
          </a:p>
          <a:p>
            <a:pPr algn="ctr"/>
            <a:r>
              <a:rPr lang="en-US" altLang="en-US" sz="3600"/>
              <a:t>his ways.  As Gandhi said, “An eye for</a:t>
            </a:r>
          </a:p>
          <a:p>
            <a:pPr algn="ctr"/>
            <a:r>
              <a:rPr lang="en-US" altLang="en-US" sz="3600"/>
              <a:t>an eye and the whole world is blind.”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9221" name="Picture 5" descr="GGS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381000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0" y="152400"/>
            <a:ext cx="49593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 encouraged </a:t>
            </a:r>
          </a:p>
          <a:p>
            <a:pPr algn="ctr"/>
            <a:r>
              <a:rPr lang="en-US" altLang="en-US" sz="3600"/>
              <a:t>Indians to boycott or</a:t>
            </a:r>
          </a:p>
          <a:p>
            <a:pPr algn="ctr"/>
            <a:r>
              <a:rPr lang="en-US" altLang="en-US" sz="3600"/>
              <a:t>refuse to buy British-</a:t>
            </a:r>
          </a:p>
          <a:p>
            <a:pPr algn="ctr"/>
            <a:r>
              <a:rPr lang="en-US" altLang="en-US" sz="3600"/>
              <a:t>made cotton goods or</a:t>
            </a:r>
          </a:p>
          <a:p>
            <a:pPr algn="ctr"/>
            <a:r>
              <a:rPr lang="en-US" altLang="en-US" sz="3600"/>
              <a:t>cloth.  He encouraged</a:t>
            </a:r>
          </a:p>
          <a:p>
            <a:pPr algn="ctr"/>
            <a:r>
              <a:rPr lang="en-US" altLang="en-US" sz="3600"/>
              <a:t>Indians to make their</a:t>
            </a:r>
          </a:p>
          <a:p>
            <a:pPr algn="ctr"/>
            <a:r>
              <a:rPr lang="en-US" altLang="en-US" sz="3600"/>
              <a:t>own homespun cloth.</a:t>
            </a:r>
          </a:p>
          <a:p>
            <a:pPr algn="ctr"/>
            <a:r>
              <a:rPr lang="en-US" altLang="en-US" sz="3600"/>
              <a:t>He wanted Indians to </a:t>
            </a:r>
          </a:p>
          <a:p>
            <a:pPr algn="ctr"/>
            <a:r>
              <a:rPr lang="en-US" altLang="en-US" sz="3600"/>
              <a:t>support the Indian </a:t>
            </a:r>
          </a:p>
          <a:p>
            <a:pPr algn="ctr"/>
            <a:r>
              <a:rPr lang="en-US" altLang="en-US" sz="3600"/>
              <a:t>economy not the British</a:t>
            </a:r>
          </a:p>
          <a:p>
            <a:pPr algn="ctr"/>
            <a:r>
              <a:rPr lang="en-US" altLang="en-US" sz="3600"/>
              <a:t>economy.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 Ranch</a:t>
            </a:r>
            <a:endParaRPr lang="en-US" altLang="en-US"/>
          </a:p>
        </p:txBody>
      </p:sp>
      <p:pic>
        <p:nvPicPr>
          <p:cNvPr id="10245" name="Picture 5" descr="1930-pick-salt-GS_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371475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695700" y="152400"/>
            <a:ext cx="50355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Gandhi also urged</a:t>
            </a:r>
          </a:p>
          <a:p>
            <a:pPr algn="ctr"/>
            <a:r>
              <a:rPr lang="en-US" altLang="en-US" sz="3600"/>
              <a:t>Indians to disobey</a:t>
            </a:r>
          </a:p>
          <a:p>
            <a:pPr algn="ctr"/>
            <a:r>
              <a:rPr lang="en-US" altLang="en-US" sz="3600"/>
              <a:t>unjust British laws.</a:t>
            </a:r>
          </a:p>
          <a:p>
            <a:pPr algn="ctr"/>
            <a:r>
              <a:rPr lang="en-US" altLang="en-US" sz="3600"/>
              <a:t>The refusal to obey</a:t>
            </a:r>
          </a:p>
          <a:p>
            <a:pPr algn="ctr"/>
            <a:r>
              <a:rPr lang="en-US" altLang="en-US" sz="3600"/>
              <a:t>unjust laws and the </a:t>
            </a:r>
          </a:p>
          <a:p>
            <a:pPr algn="ctr"/>
            <a:r>
              <a:rPr lang="en-US" altLang="en-US" sz="3600"/>
              <a:t>willingness to face the</a:t>
            </a:r>
          </a:p>
          <a:p>
            <a:pPr algn="ctr"/>
            <a:r>
              <a:rPr lang="en-US" altLang="en-US" sz="3600"/>
              <a:t>consequences is called </a:t>
            </a:r>
          </a:p>
          <a:p>
            <a:pPr algn="ctr"/>
            <a:r>
              <a:rPr lang="en-US" altLang="en-US" sz="3600"/>
              <a:t>Civil Disobedience.</a:t>
            </a:r>
          </a:p>
          <a:p>
            <a:pPr algn="ctr"/>
            <a:r>
              <a:rPr lang="en-US" altLang="en-US" sz="3600"/>
              <a:t>The making of illegal</a:t>
            </a:r>
          </a:p>
          <a:p>
            <a:pPr algn="ctr"/>
            <a:r>
              <a:rPr lang="en-US" altLang="en-US" sz="3600"/>
              <a:t>salt was an example</a:t>
            </a:r>
          </a:p>
          <a:p>
            <a:pPr algn="ctr"/>
            <a:r>
              <a:rPr lang="en-US" altLang="en-US" sz="3600"/>
              <a:t>of Civil Disobedience.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442913" y="304800"/>
            <a:ext cx="87010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Of course, it is difficult to govern</a:t>
            </a:r>
          </a:p>
          <a:p>
            <a:r>
              <a:rPr lang="en-US" altLang="en-US" sz="4800"/>
              <a:t>a colony where the colonial</a:t>
            </a:r>
          </a:p>
          <a:p>
            <a:r>
              <a:rPr lang="en-US" altLang="en-US" sz="4800"/>
              <a:t>subjects refuse to obey the laws.</a:t>
            </a:r>
          </a:p>
        </p:txBody>
      </p:sp>
      <p:pic>
        <p:nvPicPr>
          <p:cNvPr id="21507" name="Picture 2" descr="Indian Policemen and Satyagrah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4786313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1821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676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Franklin Gothic Book</vt:lpstr>
      <vt:lpstr>Default Design</vt:lpstr>
      <vt:lpstr>Mohandas Gandhi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for Reflection:</vt:lpstr>
    </vt:vector>
  </TitlesOfParts>
  <Company>White Plains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Mohandas Gandhi</dc:title>
  <dc:creator>VERONICA OLIVER</dc:creator>
  <cp:lastModifiedBy>VERONICA OLIVER</cp:lastModifiedBy>
  <cp:revision>11</cp:revision>
  <dcterms:created xsi:type="dcterms:W3CDTF">2007-01-23T17:32:22Z</dcterms:created>
  <dcterms:modified xsi:type="dcterms:W3CDTF">2015-04-28T22:05:36Z</dcterms:modified>
</cp:coreProperties>
</file>