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58" r:id="rId9"/>
    <p:sldId id="270" r:id="rId10"/>
    <p:sldId id="259" r:id="rId11"/>
    <p:sldId id="284" r:id="rId12"/>
    <p:sldId id="285" r:id="rId13"/>
    <p:sldId id="286" r:id="rId14"/>
    <p:sldId id="260" r:id="rId15"/>
    <p:sldId id="267" r:id="rId16"/>
    <p:sldId id="273" r:id="rId17"/>
    <p:sldId id="287" r:id="rId18"/>
    <p:sldId id="261" r:id="rId19"/>
    <p:sldId id="262" r:id="rId20"/>
    <p:sldId id="263" r:id="rId21"/>
    <p:sldId id="264" r:id="rId22"/>
    <p:sldId id="275" r:id="rId23"/>
    <p:sldId id="276" r:id="rId24"/>
    <p:sldId id="277" r:id="rId25"/>
    <p:sldId id="288" r:id="rId26"/>
    <p:sldId id="266" r:id="rId27"/>
    <p:sldId id="289" r:id="rId28"/>
    <p:sldId id="269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E44DD5CA-E1D3-400F-9E64-E6EEC43CA93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7935EA5-F557-40E2-B4FC-D58B93559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7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C391A28-98F8-44DC-9C77-FD8AF35A8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09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91A28-98F8-44DC-9C77-FD8AF35A891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53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A4F96-5F28-486C-B0C7-7CA15751C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85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8D4C2-F0A5-4FFC-8D66-DACB3B244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55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36E09-5F95-44AD-901A-AF2ADA2E9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25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8EE7C-EE28-4D45-AD6A-C68D7D3DE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3A32-7021-493F-B00B-C0F52F68D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0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879E-F898-4F2E-9377-EEA270CFE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3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E0A37-063C-4071-80C0-7FEC2F6BE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57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4BD9-F517-4E77-BAD8-816168DF3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54387-AC42-48DC-A2A4-0547C4E6F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4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31B39-51AF-41B0-9FC4-FC92C8B0C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3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3853-DCED-4616-B6DC-32CA5BAA7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12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87EF1E-D3EA-4B32-BC62-03670505D6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Napoleon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382000" cy="4876800"/>
          </a:xfrm>
        </p:spPr>
        <p:txBody>
          <a:bodyPr/>
          <a:lstStyle/>
          <a:p>
            <a:pPr algn="l"/>
            <a:r>
              <a:rPr lang="en-US" altLang="en-US" sz="3200"/>
              <a:t>  In this lesson, students will be able to define the following terms:</a:t>
            </a:r>
          </a:p>
          <a:p>
            <a:pPr algn="l"/>
            <a:endParaRPr lang="en-US" altLang="en-US" sz="3200"/>
          </a:p>
          <a:p>
            <a:r>
              <a:rPr lang="en-US" altLang="en-US" sz="3200"/>
              <a:t> Napoleon Bonaparte</a:t>
            </a:r>
          </a:p>
          <a:p>
            <a:r>
              <a:rPr lang="en-US" altLang="en-US" sz="3200"/>
              <a:t>Invasion of Russia</a:t>
            </a:r>
          </a:p>
          <a:p>
            <a:r>
              <a:rPr lang="en-US" altLang="en-US" sz="3200"/>
              <a:t>Waterloo</a:t>
            </a:r>
          </a:p>
          <a:p>
            <a:r>
              <a:rPr lang="en-US" altLang="en-US" sz="3200"/>
              <a:t>Napoleon’s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6149" name="Picture 5" descr="map6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71487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8058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Napoleon had defeated all of the other</a:t>
            </a:r>
          </a:p>
          <a:p>
            <a:pPr algn="ctr"/>
            <a:r>
              <a:rPr lang="en-US" altLang="en-US" sz="3600"/>
              <a:t>European powers except England, and</a:t>
            </a:r>
          </a:p>
          <a:p>
            <a:pPr algn="ctr"/>
            <a:r>
              <a:rPr lang="en-US" altLang="en-US" sz="3600"/>
              <a:t>had created a French empire covering</a:t>
            </a:r>
          </a:p>
          <a:p>
            <a:pPr algn="ctr"/>
            <a:r>
              <a:rPr lang="en-US" altLang="en-US" sz="3600"/>
              <a:t>much of Europe.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38125"/>
            <a:ext cx="85534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6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15365" name="Picture 5" descr="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65627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604000" y="228600"/>
            <a:ext cx="22669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Napoleon</a:t>
            </a:r>
          </a:p>
          <a:p>
            <a:pPr algn="ctr"/>
            <a:r>
              <a:rPr lang="en-US" altLang="en-US" sz="3600"/>
              <a:t>sold the</a:t>
            </a:r>
          </a:p>
          <a:p>
            <a:pPr algn="ctr"/>
            <a:r>
              <a:rPr lang="en-US" altLang="en-US" sz="3600"/>
              <a:t>Louisiana</a:t>
            </a:r>
          </a:p>
          <a:p>
            <a:pPr algn="ctr"/>
            <a:r>
              <a:rPr lang="en-US" altLang="en-US" sz="3600"/>
              <a:t>Territory</a:t>
            </a:r>
          </a:p>
          <a:p>
            <a:pPr algn="ctr"/>
            <a:r>
              <a:rPr lang="en-US" altLang="en-US" sz="3600"/>
              <a:t>to the </a:t>
            </a:r>
          </a:p>
          <a:p>
            <a:pPr algn="ctr"/>
            <a:r>
              <a:rPr lang="en-US" altLang="en-US" sz="3600"/>
              <a:t>United </a:t>
            </a:r>
          </a:p>
          <a:p>
            <a:pPr algn="ctr"/>
            <a:r>
              <a:rPr lang="en-US" altLang="en-US" sz="3600"/>
              <a:t>States in </a:t>
            </a:r>
          </a:p>
          <a:p>
            <a:pPr algn="ctr"/>
            <a:r>
              <a:rPr lang="en-US" altLang="en-US" sz="3600"/>
              <a:t>1803.</a:t>
            </a:r>
          </a:p>
          <a:p>
            <a:pPr algn="ctr"/>
            <a:r>
              <a:rPr lang="en-US" altLang="en-US" sz="3600"/>
              <a:t>He also</a:t>
            </a:r>
          </a:p>
          <a:p>
            <a:pPr algn="ctr"/>
            <a:r>
              <a:rPr lang="en-US" altLang="en-US" sz="3600"/>
              <a:t>weakened</a:t>
            </a:r>
          </a:p>
          <a:p>
            <a:pPr algn="ctr"/>
            <a:r>
              <a:rPr lang="en-US" altLang="en-US" sz="3600"/>
              <a:t>Spain.</a:t>
            </a:r>
          </a:p>
        </p:txBody>
      </p:sp>
    </p:spTree>
    <p:extLst>
      <p:ext uri="{BB962C8B-B14F-4D97-AF65-F5344CB8AC3E}">
        <p14:creationId xmlns:p14="http://schemas.microsoft.com/office/powerpoint/2010/main" val="12469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  <a:latin typeface="BlackChancery" panose="020B0604020202020204" pitchFamily="2" charset="0"/>
              </a:rPr>
              <a:t>Louisiana Purchase, 1803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04800" y="6216650"/>
            <a:ext cx="85344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$15,000,000</a:t>
            </a:r>
          </a:p>
        </p:txBody>
      </p:sp>
      <p:pic>
        <p:nvPicPr>
          <p:cNvPr id="15364" name="Picture 9" descr="DIVI156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>
            <a:fillRect/>
          </a:stretch>
        </p:blipFill>
        <p:spPr bwMode="auto">
          <a:xfrm>
            <a:off x="914400" y="1219200"/>
            <a:ext cx="7315200" cy="4751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7173" name="Picture 5" descr="Napoleon%20Bonap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30861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4495800"/>
            <a:ext cx="8896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Napoleon Bonaparte tried to combine</a:t>
            </a:r>
          </a:p>
          <a:p>
            <a:pPr algn="ctr"/>
            <a:r>
              <a:rPr lang="en-US" altLang="en-US" sz="3600"/>
              <a:t>the social reforms of the French Revolution</a:t>
            </a:r>
          </a:p>
          <a:p>
            <a:pPr algn="ctr"/>
            <a:r>
              <a:rPr lang="en-US" altLang="en-US" sz="3600"/>
              <a:t>with his own absolute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Napoleon’s Impact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Code of Napoleon, a law code, favored social equality, religious tolerance, and trial by jury.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Napoleon introduced the ideas of the French Revolution to the lands he seized.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French rule encouraged nationalism.  Spain lost its Latin American empire.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  <a:latin typeface="BlackChancery" panose="020B0604020202020204" pitchFamily="2" charset="0"/>
              </a:rPr>
              <a:t>Code Napoleon</a:t>
            </a:r>
            <a:r>
              <a:rPr lang="en-US" altLang="en-US" sz="4800">
                <a:solidFill>
                  <a:srgbClr val="CACAEE"/>
                </a:solidFill>
                <a:latin typeface="BlackChancery" panose="020B0604020202020204" pitchFamily="2" charset="0"/>
              </a:rPr>
              <a:t>, 1804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4114800"/>
            <a:ext cx="3886200" cy="2073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AD20C"/>
              </a:buClr>
              <a:buFont typeface="Monarchbats" panose="020B0604020202020204" pitchFamily="34" charset="0"/>
              <a:buChar char="a"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It divides civil law into:</a:t>
            </a:r>
          </a:p>
          <a:p>
            <a:pPr lvl="1" eaLnBrk="1" hangingPunct="1">
              <a:spcBef>
                <a:spcPct val="50000"/>
              </a:spcBef>
              <a:buClr>
                <a:srgbClr val="FF9F9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Personal status.</a:t>
            </a:r>
          </a:p>
          <a:p>
            <a:pPr lvl="1" eaLnBrk="1" hangingPunct="1">
              <a:spcBef>
                <a:spcPct val="50000"/>
              </a:spcBef>
              <a:buClr>
                <a:srgbClr val="FF9F9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Property.</a:t>
            </a:r>
          </a:p>
          <a:p>
            <a:pPr lvl="1" eaLnBrk="1" hangingPunct="1">
              <a:spcBef>
                <a:spcPct val="50000"/>
              </a:spcBef>
              <a:buClr>
                <a:srgbClr val="FF9F9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The acquisition of property.</a:t>
            </a:r>
          </a:p>
        </p:txBody>
      </p:sp>
      <p:pic>
        <p:nvPicPr>
          <p:cNvPr id="11268" name="Picture 5" descr="Code_Civil_1804 - first pag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143000"/>
            <a:ext cx="3054350" cy="3657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Code Civil des Francais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r="8960" b="5556"/>
          <a:stretch>
            <a:fillRect/>
          </a:stretch>
        </p:blipFill>
        <p:spPr bwMode="auto">
          <a:xfrm>
            <a:off x="1600200" y="1295400"/>
            <a:ext cx="1458913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343400" y="4953000"/>
            <a:ext cx="4572000" cy="1463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AD20C"/>
              </a:buClr>
              <a:buFont typeface="Monarchbats" panose="020B0604020202020204" pitchFamily="34" charset="0"/>
              <a:buChar char="a"/>
            </a:pPr>
            <a:r>
              <a:rPr lang="en-US" altLang="en-US" sz="2000">
                <a:solidFill>
                  <a:srgbClr val="FFFFFF"/>
                </a:solidFill>
                <a:latin typeface="Comic Sans MS" panose="030F0702030302020204" pitchFamily="66" charset="0"/>
              </a:rPr>
              <a:t>Its purpose was to reform the French legal code to reflect the principles of the Fr. Revolution.</a:t>
            </a:r>
          </a:p>
          <a:p>
            <a:pPr eaLnBrk="1" hangingPunct="1">
              <a:spcBef>
                <a:spcPct val="50000"/>
              </a:spcBef>
              <a:buClr>
                <a:srgbClr val="FAD20C"/>
              </a:buClr>
              <a:buFont typeface="Monarchbats" panose="020B0604020202020204" pitchFamily="34" charset="0"/>
              <a:buChar char="a"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Create one law code for France</a:t>
            </a:r>
            <a:r>
              <a:rPr lang="en-US" altLang="en-US" sz="200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47650"/>
            <a:ext cx="85629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04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United Against Napoleon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Napoleon’s ambition united Europe against him.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 1812, Napoleon invaded Russia with an army of half a million men.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Russians burned their own crops and buildings as they retreated, depriving the invaders of food and shelter.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9221" name="Picture 5" descr="Prianishnikov_1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096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8261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By the time Napoleon reached Moscow,</a:t>
            </a:r>
          </a:p>
          <a:p>
            <a:pPr algn="ctr"/>
            <a:r>
              <a:rPr lang="en-US" altLang="en-US" sz="3600"/>
              <a:t>he found the city in ruins, set on fire</a:t>
            </a:r>
          </a:p>
          <a:p>
            <a:pPr algn="ctr"/>
            <a:r>
              <a:rPr lang="en-US" altLang="en-US" sz="3600"/>
              <a:t>by the Russians.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4101" name="Picture 5" descr="napoleon_cons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14400" y="3810000"/>
            <a:ext cx="7423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Napoleon Bonaparte (1769-1821)</a:t>
            </a:r>
          </a:p>
          <a:p>
            <a:pPr algn="ctr"/>
            <a:r>
              <a:rPr lang="en-US" altLang="en-US" sz="3600"/>
              <a:t>came from a family of lower nobility</a:t>
            </a:r>
          </a:p>
          <a:p>
            <a:pPr algn="ctr"/>
            <a:r>
              <a:rPr lang="en-US" altLang="en-US" sz="3600"/>
              <a:t>but was sympathetic to the ideals of</a:t>
            </a:r>
          </a:p>
          <a:p>
            <a:pPr algn="ctr"/>
            <a:r>
              <a:rPr lang="en-US" altLang="en-US" sz="3600"/>
              <a:t>the French Revolution.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10245" name="Picture 5" descr="Napoleon_crossing_Beres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58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5800" y="4495800"/>
            <a:ext cx="7651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In bitter winter weather, Napoleon’s</a:t>
            </a:r>
          </a:p>
          <a:p>
            <a:pPr algn="ctr"/>
            <a:r>
              <a:rPr lang="en-US" altLang="en-US" sz="3600"/>
              <a:t>army retreated.  Less than one in ten</a:t>
            </a:r>
          </a:p>
          <a:p>
            <a:pPr algn="ctr"/>
            <a:r>
              <a:rPr lang="en-US" altLang="en-US" sz="3600"/>
              <a:t>men survived the homeward march.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Downfall of Napoleon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altLang="en-US"/>
              <a:t>After Napoleon’s defeat in Russia, the other European powers combined to overthrow him.</a:t>
            </a:r>
          </a:p>
          <a:p>
            <a:endParaRPr lang="en-US" altLang="en-US"/>
          </a:p>
          <a:p>
            <a:r>
              <a:rPr lang="en-US" altLang="en-US"/>
              <a:t>After invading France, the foreign powers brought the old French royal family back to power in 1814.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52400" y="120650"/>
            <a:ext cx="88392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100">
                <a:solidFill>
                  <a:srgbClr val="CACAEE"/>
                </a:solidFill>
                <a:latin typeface="BlackChancery" panose="020B0604020202020204" pitchFamily="2" charset="0"/>
              </a:rPr>
              <a:t>Napoleon Abdicates!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5800" y="1409700"/>
            <a:ext cx="8001000" cy="4854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AD20C"/>
              </a:buClr>
              <a:buFont typeface="Monarchbats" panose="020B0604020202020204" pitchFamily="34" charset="0"/>
              <a:buChar char="e"/>
            </a:pPr>
            <a:r>
              <a:rPr lang="en-US" altLang="en-US" sz="2600">
                <a:solidFill>
                  <a:schemeClr val="bg1"/>
                </a:solidFill>
                <a:latin typeface="Comic Sans MS" panose="030F0702030302020204" pitchFamily="66" charset="0"/>
              </a:rPr>
              <a:t>Allied </a:t>
            </a:r>
            <a:r>
              <a:rPr lang="en-US" altLang="en-US" sz="260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forces occupied Paris on March 31, 1814.</a:t>
            </a:r>
          </a:p>
          <a:p>
            <a:pPr eaLnBrk="1" hangingPunct="1">
              <a:spcBef>
                <a:spcPct val="50000"/>
              </a:spcBef>
              <a:buClr>
                <a:srgbClr val="FAD20C"/>
              </a:buClr>
              <a:buFont typeface="Monarchbats" panose="020B0604020202020204" pitchFamily="34" charset="0"/>
              <a:buChar char="e"/>
            </a:pPr>
            <a:r>
              <a:rPr lang="en-US" altLang="en-US" sz="260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Napoléon abdicated on April 6 in favor of his son, but the Allies insisted on unconditional surrender.</a:t>
            </a:r>
          </a:p>
          <a:p>
            <a:pPr eaLnBrk="1" hangingPunct="1">
              <a:spcBef>
                <a:spcPct val="50000"/>
              </a:spcBef>
              <a:buClr>
                <a:srgbClr val="FAD20C"/>
              </a:buClr>
              <a:buFont typeface="Monarchbats" panose="020B0604020202020204" pitchFamily="34" charset="0"/>
              <a:buChar char="e"/>
            </a:pPr>
            <a:r>
              <a:rPr lang="en-US" altLang="en-US" sz="260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Napoléon abdicated again on April 11.</a:t>
            </a:r>
          </a:p>
          <a:p>
            <a:pPr eaLnBrk="1" hangingPunct="1">
              <a:spcBef>
                <a:spcPct val="50000"/>
              </a:spcBef>
              <a:buClr>
                <a:srgbClr val="FAD20C"/>
              </a:buClr>
              <a:buFont typeface="Monarchbats" panose="020B0604020202020204" pitchFamily="34" charset="0"/>
              <a:buChar char="e"/>
            </a:pP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Treaty of Fontainbleau  exiles Napoléon to Elba with an annual income of 2,000,000 francs.</a:t>
            </a:r>
          </a:p>
          <a:p>
            <a:pPr eaLnBrk="1" hangingPunct="1">
              <a:spcBef>
                <a:spcPct val="50000"/>
              </a:spcBef>
              <a:buClr>
                <a:srgbClr val="FAD20C"/>
              </a:buClr>
              <a:buFont typeface="Monarchbats" panose="020B0604020202020204" pitchFamily="34" charset="0"/>
              <a:buChar char="e"/>
            </a:pP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royalists took control and restored</a:t>
            </a:r>
            <a:b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Louis XVIII to the throne.</a:t>
            </a:r>
            <a:endParaRPr lang="en-US" altLang="en-US" sz="2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4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100">
                <a:solidFill>
                  <a:srgbClr val="CACAEE"/>
                </a:solidFill>
                <a:latin typeface="BlackChancery" panose="020B0604020202020204" pitchFamily="2" charset="0"/>
              </a:rPr>
              <a:t>Napoleon in Exile on Elba</a:t>
            </a:r>
          </a:p>
        </p:txBody>
      </p:sp>
      <p:pic>
        <p:nvPicPr>
          <p:cNvPr id="59395" name="Picture 3" descr="Napoleon in Exil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8" b="1563"/>
          <a:stretch>
            <a:fillRect/>
          </a:stretch>
        </p:blipFill>
        <p:spPr bwMode="auto">
          <a:xfrm>
            <a:off x="685800" y="1143000"/>
            <a:ext cx="3421063" cy="525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map-Elba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91000" cy="287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5410200" y="3657600"/>
            <a:ext cx="1219200" cy="6096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91400" cy="365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8181"/>
                    </a:gs>
                    <a:gs pos="50000">
                      <a:srgbClr val="ABABE3"/>
                    </a:gs>
                    <a:gs pos="100000">
                      <a:srgbClr val="FF8181"/>
                    </a:gs>
                  </a:gsLst>
                  <a:lin ang="18900000" scaled="1"/>
                </a:gradFill>
                <a:effectLst>
                  <a:prstShdw prst="shdw17" dist="17961" dir="2700000">
                    <a:srgbClr val="676788"/>
                  </a:prstShdw>
                </a:effectLst>
                <a:latin typeface="BlackChancery" panose="020B0604020202020204" pitchFamily="2" charset="0"/>
              </a:rPr>
              <a:t>The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8181"/>
                    </a:gs>
                    <a:gs pos="50000">
                      <a:srgbClr val="ABABE3"/>
                    </a:gs>
                    <a:gs pos="100000">
                      <a:srgbClr val="FF8181"/>
                    </a:gs>
                  </a:gsLst>
                  <a:lin ang="18900000" scaled="1"/>
                </a:gradFill>
                <a:effectLst>
                  <a:prstShdw prst="shdw17" dist="17961" dir="2700000">
                    <a:srgbClr val="676788"/>
                  </a:prstShdw>
                </a:effectLst>
                <a:latin typeface="BlackChancery" panose="020B0604020202020204" pitchFamily="2" charset="0"/>
              </a:rPr>
              <a:t>"Hundred Days"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8181"/>
                    </a:gs>
                    <a:gs pos="50000">
                      <a:srgbClr val="ABABE3"/>
                    </a:gs>
                    <a:gs pos="100000">
                      <a:srgbClr val="FF8181"/>
                    </a:gs>
                  </a:gsLst>
                  <a:lin ang="18900000" scaled="1"/>
                </a:gradFill>
                <a:effectLst>
                  <a:prstShdw prst="shdw17" dist="17961" dir="2700000">
                    <a:srgbClr val="676788"/>
                  </a:prstShdw>
                </a:effectLst>
                <a:latin typeface="BlackChancery" panose="020B0604020202020204" pitchFamily="2" charset="0"/>
              </a:rPr>
              <a:t>(March 20 - June 22, `1815)</a:t>
            </a:r>
          </a:p>
        </p:txBody>
      </p:sp>
    </p:spTree>
    <p:extLst>
      <p:ext uri="{BB962C8B-B14F-4D97-AF65-F5344CB8AC3E}">
        <p14:creationId xmlns:p14="http://schemas.microsoft.com/office/powerpoint/2010/main" val="3354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28600"/>
            <a:ext cx="85153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1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13319" name="Picture 7" descr="coronation_napo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47650" y="4648200"/>
            <a:ext cx="8870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Although Napoleon had ruled France for</a:t>
            </a:r>
          </a:p>
          <a:p>
            <a:r>
              <a:rPr lang="en-US" altLang="en-US" sz="3600"/>
              <a:t>only fifteen years, he had an enormous</a:t>
            </a:r>
          </a:p>
          <a:p>
            <a:r>
              <a:rPr lang="en-US" altLang="en-US" sz="3600"/>
              <a:t>impact on France and the rest of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54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for Reflection: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Who was Napoleon Bonaparte and how did he rise to power?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were the achievements of Napoleon Bonaparte?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Why did his invasion of Russia fail?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was the Battle of Waterloo and what was its significance?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did Napoleon’s political career alter world history?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95275"/>
            <a:ext cx="85058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4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9700"/>
            <a:ext cx="85344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76200"/>
            <a:ext cx="85629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7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42887"/>
            <a:ext cx="85439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2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 Ranch</a:t>
            </a:r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Power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Napoleon came to power at the end of the Revolution, when France was still at war.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Napoleon was a gifted general.  Under his command, French armies defeated many enemies.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 1799, Napoleon became a dictator of France and eventually crowned himself emperor.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" y="0"/>
            <a:ext cx="883920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600" dirty="0">
                <a:solidFill>
                  <a:srgbClr val="CACAEE"/>
                </a:solidFill>
                <a:latin typeface="BlackChancery" panose="020B0604020202020204" pitchFamily="2" charset="0"/>
              </a:rPr>
              <a:t>Napoleon’s Rise to Power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" y="1022350"/>
            <a:ext cx="8991600" cy="31700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AD20C"/>
              </a:buClr>
              <a:buFont typeface="Monarchbats" panose="020B0604020202020204" pitchFamily="34" charset="0"/>
              <a:buChar char="a"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Earlier military career </a:t>
            </a: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the Italian Campaigns</a:t>
            </a: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1796-1797 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he conquered most of northern </a:t>
            </a:r>
            <a:b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                Italy for France, and had </a:t>
            </a:r>
            <a:b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                developed a taste for governing.</a:t>
            </a:r>
          </a:p>
          <a:p>
            <a:pPr lvl="1" eaLnBrk="1" hangingPunct="1">
              <a:spcBef>
                <a:spcPct val="50000"/>
              </a:spcBef>
              <a:buClr>
                <a:srgbClr val="FFAFAF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 northern Italy, he moved to suppress religious orders, end serfdom, and limit age-old noble privilege.</a:t>
            </a:r>
          </a:p>
        </p:txBody>
      </p:sp>
      <p:pic>
        <p:nvPicPr>
          <p:cNvPr id="99340" name="Picture 12" descr="map-early Italian campaign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50604"/>
            <a:ext cx="4114800" cy="24780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603</Words>
  <Application>Microsoft Office PowerPoint</Application>
  <PresentationFormat>On-screen Show (4:3)</PresentationFormat>
  <Paragraphs>112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BlackChancery</vt:lpstr>
      <vt:lpstr>Calibri</vt:lpstr>
      <vt:lpstr>Comic Sans MS</vt:lpstr>
      <vt:lpstr>Monarchbats</vt:lpstr>
      <vt:lpstr>Wingdings</vt:lpstr>
      <vt:lpstr>Default Design</vt:lpstr>
      <vt:lpstr>Napoleon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Napoleon’s Impact</vt:lpstr>
      <vt:lpstr>PowerPoint Presentation</vt:lpstr>
      <vt:lpstr>PowerPoint Presentation</vt:lpstr>
      <vt:lpstr>United Against Napoleon</vt:lpstr>
      <vt:lpstr>PowerPoint Presentation</vt:lpstr>
      <vt:lpstr>PowerPoint Presentation</vt:lpstr>
      <vt:lpstr>The Downfall of Napoleon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Reflection:</vt:lpstr>
    </vt:vector>
  </TitlesOfParts>
  <Company>White Plains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</dc:title>
  <dc:creator>White Plains City School District</dc:creator>
  <cp:lastModifiedBy>VERONICA OLIVER</cp:lastModifiedBy>
  <cp:revision>10</cp:revision>
  <cp:lastPrinted>2015-02-03T18:52:14Z</cp:lastPrinted>
  <dcterms:created xsi:type="dcterms:W3CDTF">2006-11-21T12:26:53Z</dcterms:created>
  <dcterms:modified xsi:type="dcterms:W3CDTF">2015-02-04T00:00:20Z</dcterms:modified>
</cp:coreProperties>
</file>