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76" r:id="rId2"/>
    <p:sldId id="256" r:id="rId3"/>
    <p:sldId id="257" r:id="rId4"/>
    <p:sldId id="258" r:id="rId5"/>
    <p:sldId id="277" r:id="rId6"/>
    <p:sldId id="259" r:id="rId7"/>
    <p:sldId id="260" r:id="rId8"/>
    <p:sldId id="297" r:id="rId9"/>
    <p:sldId id="280" r:id="rId10"/>
    <p:sldId id="261" r:id="rId11"/>
    <p:sldId id="262" r:id="rId12"/>
    <p:sldId id="278" r:id="rId13"/>
    <p:sldId id="281" r:id="rId14"/>
    <p:sldId id="279" r:id="rId15"/>
    <p:sldId id="282" r:id="rId16"/>
    <p:sldId id="283" r:id="rId17"/>
    <p:sldId id="263" r:id="rId18"/>
    <p:sldId id="264" r:id="rId19"/>
    <p:sldId id="265" r:id="rId20"/>
    <p:sldId id="294" r:id="rId21"/>
    <p:sldId id="295" r:id="rId22"/>
    <p:sldId id="266" r:id="rId23"/>
    <p:sldId id="296" r:id="rId24"/>
    <p:sldId id="267" r:id="rId25"/>
    <p:sldId id="268" r:id="rId26"/>
    <p:sldId id="269" r:id="rId27"/>
    <p:sldId id="284" r:id="rId28"/>
    <p:sldId id="293" r:id="rId29"/>
    <p:sldId id="270" r:id="rId30"/>
    <p:sldId id="271" r:id="rId31"/>
    <p:sldId id="288" r:id="rId32"/>
    <p:sldId id="272" r:id="rId33"/>
    <p:sldId id="273" r:id="rId34"/>
    <p:sldId id="274" r:id="rId35"/>
    <p:sldId id="285" r:id="rId36"/>
    <p:sldId id="286" r:id="rId37"/>
    <p:sldId id="287" r:id="rId38"/>
    <p:sldId id="289" r:id="rId39"/>
    <p:sldId id="290" r:id="rId40"/>
    <p:sldId id="291" r:id="rId41"/>
    <p:sldId id="292" r:id="rId42"/>
    <p:sldId id="298" r:id="rId43"/>
    <p:sldId id="299" r:id="rId44"/>
    <p:sldId id="275"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34" d="100"/>
          <a:sy n="34" d="100"/>
        </p:scale>
        <p:origin x="1704"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6D7C2A-0ED3-4FDC-8A20-E4EC51D201BF}" type="datetimeFigureOut">
              <a:rPr lang="en-US" smtClean="0"/>
              <a:t>5/4/2015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98F5C2-746E-4F47-9862-C7B26498CF31}" type="slidenum">
              <a:rPr lang="en-US" smtClean="0"/>
              <a:t>‹#›</a:t>
            </a:fld>
            <a:endParaRPr lang="en-US"/>
          </a:p>
        </p:txBody>
      </p:sp>
    </p:spTree>
    <p:extLst>
      <p:ext uri="{BB962C8B-B14F-4D97-AF65-F5344CB8AC3E}">
        <p14:creationId xmlns:p14="http://schemas.microsoft.com/office/powerpoint/2010/main" val="20977296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BF95472-A8DD-49AA-A7AA-E73F29DE5AD3}" type="slidenum">
              <a:rPr lang="en-US" altLang="en-US"/>
              <a:pPr eaLnBrk="1" hangingPunct="1"/>
              <a:t>20</a:t>
            </a:fld>
            <a:endParaRPr lang="en-US" altLang="en-US"/>
          </a:p>
        </p:txBody>
      </p:sp>
    </p:spTree>
    <p:extLst>
      <p:ext uri="{BB962C8B-B14F-4D97-AF65-F5344CB8AC3E}">
        <p14:creationId xmlns:p14="http://schemas.microsoft.com/office/powerpoint/2010/main" val="2197859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57066" indent="-291179" eaLnBrk="0" hangingPunct="0">
              <a:defRPr>
                <a:solidFill>
                  <a:schemeClr val="tx1"/>
                </a:solidFill>
                <a:latin typeface="Arial" panose="020B0604020202020204" pitchFamily="34" charset="0"/>
              </a:defRPr>
            </a:lvl2pPr>
            <a:lvl3pPr marL="1164717" indent="-232943" eaLnBrk="0" hangingPunct="0">
              <a:defRPr>
                <a:solidFill>
                  <a:schemeClr val="tx1"/>
                </a:solidFill>
                <a:latin typeface="Arial" panose="020B0604020202020204" pitchFamily="34" charset="0"/>
              </a:defRPr>
            </a:lvl3pPr>
            <a:lvl4pPr marL="1630604" indent="-232943" eaLnBrk="0" hangingPunct="0">
              <a:defRPr>
                <a:solidFill>
                  <a:schemeClr val="tx1"/>
                </a:solidFill>
                <a:latin typeface="Arial" panose="020B0604020202020204" pitchFamily="34" charset="0"/>
              </a:defRPr>
            </a:lvl4pPr>
            <a:lvl5pPr marL="2096491" indent="-232943" eaLnBrk="0" hangingPunct="0">
              <a:defRPr>
                <a:solidFill>
                  <a:schemeClr val="tx1"/>
                </a:solidFill>
                <a:latin typeface="Arial" panose="020B0604020202020204" pitchFamily="34" charset="0"/>
              </a:defRPr>
            </a:lvl5pPr>
            <a:lvl6pPr marL="2562377" indent="-232943" eaLnBrk="0" fontAlgn="base" hangingPunct="0">
              <a:spcBef>
                <a:spcPct val="0"/>
              </a:spcBef>
              <a:spcAft>
                <a:spcPct val="0"/>
              </a:spcAft>
              <a:defRPr>
                <a:solidFill>
                  <a:schemeClr val="tx1"/>
                </a:solidFill>
                <a:latin typeface="Arial" panose="020B0604020202020204" pitchFamily="34" charset="0"/>
              </a:defRPr>
            </a:lvl6pPr>
            <a:lvl7pPr marL="3028264" indent="-232943" eaLnBrk="0" fontAlgn="base" hangingPunct="0">
              <a:spcBef>
                <a:spcPct val="0"/>
              </a:spcBef>
              <a:spcAft>
                <a:spcPct val="0"/>
              </a:spcAft>
              <a:defRPr>
                <a:solidFill>
                  <a:schemeClr val="tx1"/>
                </a:solidFill>
                <a:latin typeface="Arial" panose="020B0604020202020204" pitchFamily="34" charset="0"/>
              </a:defRPr>
            </a:lvl7pPr>
            <a:lvl8pPr marL="3494151" indent="-232943" eaLnBrk="0" fontAlgn="base" hangingPunct="0">
              <a:spcBef>
                <a:spcPct val="0"/>
              </a:spcBef>
              <a:spcAft>
                <a:spcPct val="0"/>
              </a:spcAft>
              <a:defRPr>
                <a:solidFill>
                  <a:schemeClr val="tx1"/>
                </a:solidFill>
                <a:latin typeface="Arial" panose="020B0604020202020204" pitchFamily="34" charset="0"/>
              </a:defRPr>
            </a:lvl8pPr>
            <a:lvl9pPr marL="3960038" indent="-232943"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D41DE9-2118-4A43-8829-B2A832C8612E}" type="slidenum">
              <a:rPr lang="en-US" altLang="en-US"/>
              <a:pPr eaLnBrk="1" hangingPunct="1"/>
              <a:t>21</a:t>
            </a:fld>
            <a:endParaRPr lang="en-US" altLang="en-US"/>
          </a:p>
        </p:txBody>
      </p:sp>
    </p:spTree>
    <p:extLst>
      <p:ext uri="{BB962C8B-B14F-4D97-AF65-F5344CB8AC3E}">
        <p14:creationId xmlns:p14="http://schemas.microsoft.com/office/powerpoint/2010/main" val="40073345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noResize="1"/>
          </p:cNvSpPr>
          <p:nvPr>
            <p:ph type="sldImg"/>
          </p:nvPr>
        </p:nvSpPr>
        <p:spPr>
          <a:xfrm>
            <a:off x="1220788" y="717550"/>
            <a:ext cx="4724400" cy="3543300"/>
          </a:xfrm>
          <a:solidFill>
            <a:srgbClr val="CFE7F5"/>
          </a:solidFill>
          <a:ln w="25400">
            <a:solidFill>
              <a:srgbClr val="808080"/>
            </a:solidFill>
            <a:prstDash val="solid"/>
          </a:ln>
        </p:spPr>
      </p:sp>
      <p:sp>
        <p:nvSpPr>
          <p:cNvPr id="3" name="Notes Placeholder 2"/>
          <p:cNvSpPr txBox="1">
            <a:spLocks noGrp="1"/>
          </p:cNvSpPr>
          <p:nvPr>
            <p:ph type="body" sz="quarter" idx="1"/>
          </p:nvPr>
        </p:nvSpPr>
        <p:spPr>
          <a:xfrm>
            <a:off x="716496" y="4488624"/>
            <a:ext cx="5731600" cy="4252554"/>
          </a:xfrm>
        </p:spPr>
        <p:txBody>
          <a:bodyPr/>
          <a:lstStyle/>
          <a:p>
            <a:endParaRPr lang="en-GB"/>
          </a:p>
        </p:txBody>
      </p:sp>
    </p:spTree>
    <p:extLst>
      <p:ext uri="{BB962C8B-B14F-4D97-AF65-F5344CB8AC3E}">
        <p14:creationId xmlns:p14="http://schemas.microsoft.com/office/powerpoint/2010/main" val="35600702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298F5C2-746E-4F47-9862-C7B26498CF31}" type="slidenum">
              <a:rPr lang="en-US" smtClean="0"/>
              <a:t>33</a:t>
            </a:fld>
            <a:endParaRPr lang="en-US"/>
          </a:p>
        </p:txBody>
      </p:sp>
    </p:spTree>
    <p:extLst>
      <p:ext uri="{BB962C8B-B14F-4D97-AF65-F5344CB8AC3E}">
        <p14:creationId xmlns:p14="http://schemas.microsoft.com/office/powerpoint/2010/main" val="31000989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fld id="{F9B1405D-C663-4CB7-A94F-0E0407024ADF}" type="slidenum">
              <a:rPr lang="en-US" altLang="en-US"/>
              <a:pPr eaLnBrk="1" hangingPunct="1"/>
              <a:t>38</a:t>
            </a:fld>
            <a:endParaRPr lang="en-US" altLang="en-US"/>
          </a:p>
        </p:txBody>
      </p:sp>
      <p:sp>
        <p:nvSpPr>
          <p:cNvPr id="6656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One portion of the wall is being constructed</a:t>
            </a:r>
          </a:p>
        </p:txBody>
      </p:sp>
    </p:spTree>
    <p:extLst>
      <p:ext uri="{BB962C8B-B14F-4D97-AF65-F5344CB8AC3E}">
        <p14:creationId xmlns:p14="http://schemas.microsoft.com/office/powerpoint/2010/main" val="38020301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fld id="{E50E7C24-5831-40F3-847B-BB06A7CDDD0C}" type="slidenum">
              <a:rPr lang="en-US" altLang="en-US"/>
              <a:pPr eaLnBrk="1" hangingPunct="1"/>
              <a:t>39</a:t>
            </a:fld>
            <a:endParaRPr lang="en-US" altLang="en-US"/>
          </a:p>
        </p:txBody>
      </p:sp>
      <p:sp>
        <p:nvSpPr>
          <p:cNvPr id="6758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People of West Berlin looking over the Wall</a:t>
            </a:r>
          </a:p>
        </p:txBody>
      </p:sp>
    </p:spTree>
    <p:extLst>
      <p:ext uri="{BB962C8B-B14F-4D97-AF65-F5344CB8AC3E}">
        <p14:creationId xmlns:p14="http://schemas.microsoft.com/office/powerpoint/2010/main" val="3006202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fld id="{91F9D3D3-64E3-4054-B384-9A68DA91934C}" type="slidenum">
              <a:rPr lang="en-US" altLang="en-US"/>
              <a:pPr eaLnBrk="1" hangingPunct="1"/>
              <a:t>40</a:t>
            </a:fld>
            <a:endParaRPr lang="en-US" altLang="en-US"/>
          </a:p>
        </p:txBody>
      </p:sp>
      <p:sp>
        <p:nvSpPr>
          <p:cNvPr id="686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West Berlin side of the Wall</a:t>
            </a:r>
          </a:p>
        </p:txBody>
      </p:sp>
    </p:spTree>
    <p:extLst>
      <p:ext uri="{BB962C8B-B14F-4D97-AF65-F5344CB8AC3E}">
        <p14:creationId xmlns:p14="http://schemas.microsoft.com/office/powerpoint/2010/main" val="562232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FE31F3A-DDEA-49EA-B280-20D07D423CAD}" type="slidenum">
              <a:rPr lang="en-US" altLang="en-US">
                <a:latin typeface="Arial" panose="020B0604020202020204" pitchFamily="34" charset="0"/>
              </a:rPr>
              <a:pPr>
                <a:spcBef>
                  <a:spcPct val="0"/>
                </a:spcBef>
              </a:pPr>
              <a:t>42</a:t>
            </a:fld>
            <a:endParaRPr lang="en-US" altLang="en-US">
              <a:latin typeface="Arial" panose="020B0604020202020204" pitchFamily="34" charset="0"/>
            </a:endParaRPr>
          </a:p>
        </p:txBody>
      </p:sp>
      <p:sp>
        <p:nvSpPr>
          <p:cNvPr id="27651"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788662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C46C9C0D-3280-4BAA-994A-F9A492AE9DD0}" type="datetime1">
              <a:rPr lang="en-US" smtClean="0"/>
              <a:t>5/4/2015</a:t>
            </a:fld>
            <a:endParaRPr lang="en-US"/>
          </a:p>
        </p:txBody>
      </p:sp>
      <p:sp>
        <p:nvSpPr>
          <p:cNvPr id="6" name="Footer Placeholder 1"/>
          <p:cNvSpPr>
            <a:spLocks noGrp="1"/>
          </p:cNvSpPr>
          <p:nvPr>
            <p:ph type="ftr" sz="quarter" idx="11"/>
          </p:nvPr>
        </p:nvSpPr>
        <p:spPr/>
        <p:txBody>
          <a:bodyPr/>
          <a:lstStyle>
            <a:lvl1pPr>
              <a:defRPr/>
            </a:lvl1pPr>
          </a:lstStyle>
          <a:p>
            <a:pPr>
              <a:defRPr/>
            </a:pPr>
            <a:r>
              <a:rPr lang="en-US" smtClean="0"/>
              <a:t>Cy- Ranch</a:t>
            </a: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fld id="{F924F13D-0B5D-411D-A817-92CD0F12CF99}" type="slidenum">
              <a:rPr lang="en-US" altLang="en-US"/>
              <a:pPr/>
              <a:t>‹#›</a:t>
            </a:fld>
            <a:endParaRPr lang="en-US" altLang="en-US"/>
          </a:p>
        </p:txBody>
      </p:sp>
    </p:spTree>
    <p:extLst>
      <p:ext uri="{BB962C8B-B14F-4D97-AF65-F5344CB8AC3E}">
        <p14:creationId xmlns:p14="http://schemas.microsoft.com/office/powerpoint/2010/main" val="754324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81F1A761-8BC8-499E-8D55-6F34DBB55A5D}" type="datetime1">
              <a:rPr lang="en-US" smtClean="0"/>
              <a:t>5/4/2015</a:t>
            </a:fld>
            <a:endParaRPr lang="en-US"/>
          </a:p>
        </p:txBody>
      </p:sp>
      <p:sp>
        <p:nvSpPr>
          <p:cNvPr id="5" name="Footer Placeholder 27"/>
          <p:cNvSpPr>
            <a:spLocks noGrp="1"/>
          </p:cNvSpPr>
          <p:nvPr>
            <p:ph type="ftr" sz="quarter" idx="11"/>
          </p:nvPr>
        </p:nvSpPr>
        <p:spPr/>
        <p:txBody>
          <a:bodyPr/>
          <a:lstStyle>
            <a:lvl1pPr>
              <a:defRPr/>
            </a:lvl1pPr>
          </a:lstStyle>
          <a:p>
            <a:pPr>
              <a:defRPr/>
            </a:pPr>
            <a:r>
              <a:rPr lang="en-US" smtClean="0"/>
              <a:t>Cy- Ranch</a:t>
            </a:r>
            <a:endParaRPr lang="en-US"/>
          </a:p>
        </p:txBody>
      </p:sp>
      <p:sp>
        <p:nvSpPr>
          <p:cNvPr id="6" name="Slide Number Placeholder 4"/>
          <p:cNvSpPr>
            <a:spLocks noGrp="1"/>
          </p:cNvSpPr>
          <p:nvPr>
            <p:ph type="sldNum" sz="quarter" idx="12"/>
          </p:nvPr>
        </p:nvSpPr>
        <p:spPr/>
        <p:txBody>
          <a:bodyPr/>
          <a:lstStyle>
            <a:lvl1pPr>
              <a:defRPr/>
            </a:lvl1pPr>
          </a:lstStyle>
          <a:p>
            <a:fld id="{3497ECC5-E6CA-48AA-B95E-417392FE5FC1}" type="slidenum">
              <a:rPr lang="en-US" altLang="en-US"/>
              <a:pPr/>
              <a:t>‹#›</a:t>
            </a:fld>
            <a:endParaRPr lang="en-US" altLang="en-US"/>
          </a:p>
        </p:txBody>
      </p:sp>
    </p:spTree>
    <p:extLst>
      <p:ext uri="{BB962C8B-B14F-4D97-AF65-F5344CB8AC3E}">
        <p14:creationId xmlns:p14="http://schemas.microsoft.com/office/powerpoint/2010/main" val="20439447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61BD475-D849-4741-80EB-C7E906B63AB6}" type="datetime1">
              <a:rPr lang="en-US" smtClean="0"/>
              <a:t>5/4/2015</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smtClean="0"/>
              <a:t>Cy- Ranch</a:t>
            </a:r>
            <a:endParaRPr lang="en-US"/>
          </a:p>
        </p:txBody>
      </p:sp>
      <p:sp>
        <p:nvSpPr>
          <p:cNvPr id="6" name="Slide Number Placeholder 5"/>
          <p:cNvSpPr>
            <a:spLocks noGrp="1"/>
          </p:cNvSpPr>
          <p:nvPr>
            <p:ph type="sldNum" sz="quarter" idx="12"/>
          </p:nvPr>
        </p:nvSpPr>
        <p:spPr/>
        <p:txBody>
          <a:bodyPr/>
          <a:lstStyle>
            <a:lvl1pPr>
              <a:defRPr/>
            </a:lvl1pPr>
          </a:lstStyle>
          <a:p>
            <a:fld id="{69C09C74-B347-49FE-AD79-D3A92D967AEA}" type="slidenum">
              <a:rPr lang="en-US" altLang="en-US"/>
              <a:pPr/>
              <a:t>‹#›</a:t>
            </a:fld>
            <a:endParaRPr lang="en-US" altLang="en-US"/>
          </a:p>
        </p:txBody>
      </p:sp>
    </p:spTree>
    <p:extLst>
      <p:ext uri="{BB962C8B-B14F-4D97-AF65-F5344CB8AC3E}">
        <p14:creationId xmlns:p14="http://schemas.microsoft.com/office/powerpoint/2010/main" val="243071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20E3C489-40F3-4C57-AA13-15C214ADCAEC}" type="datetime1">
              <a:rPr lang="en-US" smtClean="0"/>
              <a:t>5/4/2015</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r>
              <a:rPr lang="en-US" smtClean="0"/>
              <a:t>Cy- Ranch</a:t>
            </a: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fld id="{AB253CCF-BCE3-4C31-A6FD-3974A968DB70}" type="slidenum">
              <a:rPr lang="en-US" altLang="en-US"/>
              <a:pPr/>
              <a:t>‹#›</a:t>
            </a:fld>
            <a:endParaRPr lang="en-US" altLang="en-US"/>
          </a:p>
        </p:txBody>
      </p:sp>
    </p:spTree>
    <p:extLst>
      <p:ext uri="{BB962C8B-B14F-4D97-AF65-F5344CB8AC3E}">
        <p14:creationId xmlns:p14="http://schemas.microsoft.com/office/powerpoint/2010/main" val="397461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9683AC71-86BD-4FDA-825F-40297759980D}" type="datetime1">
              <a:rPr lang="en-US" smtClean="0"/>
              <a:t>5/4/2015</a:t>
            </a:fld>
            <a:endParaRPr lang="en-US"/>
          </a:p>
        </p:txBody>
      </p:sp>
      <p:sp>
        <p:nvSpPr>
          <p:cNvPr id="7" name="Footer Placeholder 10"/>
          <p:cNvSpPr>
            <a:spLocks noGrp="1"/>
          </p:cNvSpPr>
          <p:nvPr>
            <p:ph type="ftr" sz="quarter" idx="11"/>
          </p:nvPr>
        </p:nvSpPr>
        <p:spPr/>
        <p:txBody>
          <a:bodyPr/>
          <a:lstStyle>
            <a:lvl1pPr>
              <a:defRPr/>
            </a:lvl1pPr>
          </a:lstStyle>
          <a:p>
            <a:pPr>
              <a:defRPr/>
            </a:pPr>
            <a:r>
              <a:rPr lang="en-US" smtClean="0"/>
              <a:t>Cy- Ranch</a:t>
            </a:r>
            <a:endParaRPr lang="en-US"/>
          </a:p>
        </p:txBody>
      </p:sp>
      <p:sp>
        <p:nvSpPr>
          <p:cNvPr id="9" name="Slide Number Placeholder 15"/>
          <p:cNvSpPr>
            <a:spLocks noGrp="1"/>
          </p:cNvSpPr>
          <p:nvPr>
            <p:ph type="sldNum" sz="quarter" idx="12"/>
          </p:nvPr>
        </p:nvSpPr>
        <p:spPr/>
        <p:txBody>
          <a:bodyPr/>
          <a:lstStyle>
            <a:lvl1pPr>
              <a:defRPr/>
            </a:lvl1pPr>
          </a:lstStyle>
          <a:p>
            <a:fld id="{1DAD2CCA-EFE1-47F1-88FE-5B1268CA747E}" type="slidenum">
              <a:rPr lang="en-US" altLang="en-US"/>
              <a:pPr/>
              <a:t>‹#›</a:t>
            </a:fld>
            <a:endParaRPr lang="en-US" altLang="en-US"/>
          </a:p>
        </p:txBody>
      </p:sp>
    </p:spTree>
    <p:extLst>
      <p:ext uri="{BB962C8B-B14F-4D97-AF65-F5344CB8AC3E}">
        <p14:creationId xmlns:p14="http://schemas.microsoft.com/office/powerpoint/2010/main" val="80590084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201F54AC-812F-473A-B7D0-5B5C1A353130}" type="datetime1">
              <a:rPr lang="en-US" smtClean="0"/>
              <a:t>5/4/2015</a:t>
            </a:fld>
            <a:endParaRPr lang="en-US"/>
          </a:p>
        </p:txBody>
      </p:sp>
      <p:sp>
        <p:nvSpPr>
          <p:cNvPr id="6" name="Footer Placeholder 27"/>
          <p:cNvSpPr>
            <a:spLocks noGrp="1"/>
          </p:cNvSpPr>
          <p:nvPr>
            <p:ph type="ftr" sz="quarter" idx="11"/>
          </p:nvPr>
        </p:nvSpPr>
        <p:spPr/>
        <p:txBody>
          <a:bodyPr/>
          <a:lstStyle>
            <a:lvl1pPr>
              <a:defRPr/>
            </a:lvl1pPr>
          </a:lstStyle>
          <a:p>
            <a:pPr>
              <a:defRPr/>
            </a:pPr>
            <a:r>
              <a:rPr lang="en-US" smtClean="0"/>
              <a:t>Cy- Ranch</a:t>
            </a:r>
            <a:endParaRPr lang="en-US"/>
          </a:p>
        </p:txBody>
      </p:sp>
      <p:sp>
        <p:nvSpPr>
          <p:cNvPr id="7" name="Slide Number Placeholder 4"/>
          <p:cNvSpPr>
            <a:spLocks noGrp="1"/>
          </p:cNvSpPr>
          <p:nvPr>
            <p:ph type="sldNum" sz="quarter" idx="12"/>
          </p:nvPr>
        </p:nvSpPr>
        <p:spPr/>
        <p:txBody>
          <a:bodyPr/>
          <a:lstStyle>
            <a:lvl1pPr>
              <a:defRPr/>
            </a:lvl1pPr>
          </a:lstStyle>
          <a:p>
            <a:fld id="{4FB82020-A9E4-4566-BC9D-362CAEC959C1}" type="slidenum">
              <a:rPr lang="en-US" altLang="en-US"/>
              <a:pPr/>
              <a:t>‹#›</a:t>
            </a:fld>
            <a:endParaRPr lang="en-US" altLang="en-US"/>
          </a:p>
        </p:txBody>
      </p:sp>
    </p:spTree>
    <p:extLst>
      <p:ext uri="{BB962C8B-B14F-4D97-AF65-F5344CB8AC3E}">
        <p14:creationId xmlns:p14="http://schemas.microsoft.com/office/powerpoint/2010/main" val="330759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58E25D19-A5CA-4E24-A12F-ACA667EE2B7D}" type="datetime1">
              <a:rPr lang="en-US" smtClean="0"/>
              <a:t>5/4/2015</a:t>
            </a:fld>
            <a:endParaRPr lang="en-US"/>
          </a:p>
        </p:txBody>
      </p:sp>
      <p:sp>
        <p:nvSpPr>
          <p:cNvPr id="9" name="Footer Placeholder 5"/>
          <p:cNvSpPr>
            <a:spLocks noGrp="1"/>
          </p:cNvSpPr>
          <p:nvPr>
            <p:ph type="ftr" sz="quarter" idx="11"/>
          </p:nvPr>
        </p:nvSpPr>
        <p:spPr/>
        <p:txBody>
          <a:bodyPr/>
          <a:lstStyle>
            <a:lvl1pPr>
              <a:defRPr/>
            </a:lvl1pPr>
          </a:lstStyle>
          <a:p>
            <a:pPr>
              <a:defRPr/>
            </a:pPr>
            <a:r>
              <a:rPr lang="en-US" smtClean="0"/>
              <a:t>Cy- Ranch</a:t>
            </a: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fld id="{0DA069D0-A3D5-4F92-8848-E0C81B3B4CC0}" type="slidenum">
              <a:rPr lang="en-US" altLang="en-US"/>
              <a:pPr/>
              <a:t>‹#›</a:t>
            </a:fld>
            <a:endParaRPr lang="en-US" altLang="en-US"/>
          </a:p>
        </p:txBody>
      </p:sp>
    </p:spTree>
    <p:extLst>
      <p:ext uri="{BB962C8B-B14F-4D97-AF65-F5344CB8AC3E}">
        <p14:creationId xmlns:p14="http://schemas.microsoft.com/office/powerpoint/2010/main" val="3263667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8BC4B7DD-55AB-408D-BF74-0D5CF1770933}" type="datetime1">
              <a:rPr lang="en-US" smtClean="0"/>
              <a:t>5/4/2015</a:t>
            </a:fld>
            <a:endParaRPr lang="en-US"/>
          </a:p>
        </p:txBody>
      </p:sp>
      <p:sp>
        <p:nvSpPr>
          <p:cNvPr id="4" name="Footer Placeholder 27"/>
          <p:cNvSpPr>
            <a:spLocks noGrp="1"/>
          </p:cNvSpPr>
          <p:nvPr>
            <p:ph type="ftr" sz="quarter" idx="11"/>
          </p:nvPr>
        </p:nvSpPr>
        <p:spPr/>
        <p:txBody>
          <a:bodyPr/>
          <a:lstStyle>
            <a:lvl1pPr>
              <a:defRPr/>
            </a:lvl1pPr>
          </a:lstStyle>
          <a:p>
            <a:pPr>
              <a:defRPr/>
            </a:pPr>
            <a:r>
              <a:rPr lang="en-US" smtClean="0"/>
              <a:t>Cy- Ranch</a:t>
            </a:r>
            <a:endParaRPr lang="en-US"/>
          </a:p>
        </p:txBody>
      </p:sp>
      <p:sp>
        <p:nvSpPr>
          <p:cNvPr id="5" name="Slide Number Placeholder 4"/>
          <p:cNvSpPr>
            <a:spLocks noGrp="1"/>
          </p:cNvSpPr>
          <p:nvPr>
            <p:ph type="sldNum" sz="quarter" idx="12"/>
          </p:nvPr>
        </p:nvSpPr>
        <p:spPr/>
        <p:txBody>
          <a:bodyPr/>
          <a:lstStyle>
            <a:lvl1pPr>
              <a:defRPr/>
            </a:lvl1pPr>
          </a:lstStyle>
          <a:p>
            <a:fld id="{45DA9DDD-CB74-4222-AC04-059B5FEC9CA2}" type="slidenum">
              <a:rPr lang="en-US" altLang="en-US"/>
              <a:pPr/>
              <a:t>‹#›</a:t>
            </a:fld>
            <a:endParaRPr lang="en-US" altLang="en-US"/>
          </a:p>
        </p:txBody>
      </p:sp>
    </p:spTree>
    <p:extLst>
      <p:ext uri="{BB962C8B-B14F-4D97-AF65-F5344CB8AC3E}">
        <p14:creationId xmlns:p14="http://schemas.microsoft.com/office/powerpoint/2010/main" val="89319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fld id="{68409B03-B393-4FAA-BED9-6AB8CC536731}" type="datetime1">
              <a:rPr lang="en-US" smtClean="0"/>
              <a:t>5/4/2015</a:t>
            </a:fld>
            <a:endParaRPr lang="en-US"/>
          </a:p>
        </p:txBody>
      </p:sp>
      <p:sp>
        <p:nvSpPr>
          <p:cNvPr id="3" name="Footer Placeholder 23"/>
          <p:cNvSpPr>
            <a:spLocks noGrp="1"/>
          </p:cNvSpPr>
          <p:nvPr>
            <p:ph type="ftr" sz="quarter" idx="11"/>
          </p:nvPr>
        </p:nvSpPr>
        <p:spPr/>
        <p:txBody>
          <a:bodyPr/>
          <a:lstStyle>
            <a:lvl1pPr>
              <a:defRPr/>
            </a:lvl1pPr>
          </a:lstStyle>
          <a:p>
            <a:pPr>
              <a:defRPr/>
            </a:pPr>
            <a:r>
              <a:rPr lang="en-US" smtClean="0"/>
              <a:t>Cy- Ranch</a:t>
            </a:r>
            <a:endParaRPr lang="en-US"/>
          </a:p>
        </p:txBody>
      </p:sp>
      <p:sp>
        <p:nvSpPr>
          <p:cNvPr id="4" name="Slide Number Placeholder 6"/>
          <p:cNvSpPr>
            <a:spLocks noGrp="1"/>
          </p:cNvSpPr>
          <p:nvPr>
            <p:ph type="sldNum" sz="quarter" idx="12"/>
          </p:nvPr>
        </p:nvSpPr>
        <p:spPr/>
        <p:txBody>
          <a:bodyPr/>
          <a:lstStyle>
            <a:lvl1pPr>
              <a:defRPr/>
            </a:lvl1pPr>
          </a:lstStyle>
          <a:p>
            <a:fld id="{A2D4101C-B3CE-48B6-A038-BFBAFE829B7F}" type="slidenum">
              <a:rPr lang="en-US" altLang="en-US"/>
              <a:pPr/>
              <a:t>‹#›</a:t>
            </a:fld>
            <a:endParaRPr lang="en-US" altLang="en-US"/>
          </a:p>
        </p:txBody>
      </p:sp>
    </p:spTree>
    <p:extLst>
      <p:ext uri="{BB962C8B-B14F-4D97-AF65-F5344CB8AC3E}">
        <p14:creationId xmlns:p14="http://schemas.microsoft.com/office/powerpoint/2010/main" val="45539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30B581C1-2857-4CD1-A32C-CB99B517B94A}" type="datetime1">
              <a:rPr lang="en-US" smtClean="0"/>
              <a:t>5/4/2015</a:t>
            </a:fld>
            <a:endParaRPr lang="en-US"/>
          </a:p>
        </p:txBody>
      </p:sp>
      <p:sp>
        <p:nvSpPr>
          <p:cNvPr id="7" name="Footer Placeholder 28"/>
          <p:cNvSpPr>
            <a:spLocks noGrp="1"/>
          </p:cNvSpPr>
          <p:nvPr>
            <p:ph type="ftr" sz="quarter" idx="11"/>
          </p:nvPr>
        </p:nvSpPr>
        <p:spPr/>
        <p:txBody>
          <a:bodyPr/>
          <a:lstStyle>
            <a:lvl1pPr>
              <a:defRPr/>
            </a:lvl1pPr>
          </a:lstStyle>
          <a:p>
            <a:pPr>
              <a:defRPr/>
            </a:pPr>
            <a:r>
              <a:rPr lang="en-US" smtClean="0"/>
              <a:t>Cy- Ranch</a:t>
            </a:r>
            <a:endParaRPr lang="en-US"/>
          </a:p>
        </p:txBody>
      </p:sp>
      <p:sp>
        <p:nvSpPr>
          <p:cNvPr id="8" name="Slide Number Placeholder 6"/>
          <p:cNvSpPr>
            <a:spLocks noGrp="1"/>
          </p:cNvSpPr>
          <p:nvPr>
            <p:ph type="sldNum" sz="quarter" idx="12"/>
          </p:nvPr>
        </p:nvSpPr>
        <p:spPr/>
        <p:txBody>
          <a:bodyPr/>
          <a:lstStyle>
            <a:lvl1pPr>
              <a:defRPr/>
            </a:lvl1pPr>
          </a:lstStyle>
          <a:p>
            <a:fld id="{DA228AF7-0E9F-4DB9-8A87-69CE9B865650}" type="slidenum">
              <a:rPr lang="en-US" altLang="en-US"/>
              <a:pPr/>
              <a:t>‹#›</a:t>
            </a:fld>
            <a:endParaRPr lang="en-US" altLang="en-US"/>
          </a:p>
        </p:txBody>
      </p:sp>
    </p:spTree>
    <p:extLst>
      <p:ext uri="{BB962C8B-B14F-4D97-AF65-F5344CB8AC3E}">
        <p14:creationId xmlns:p14="http://schemas.microsoft.com/office/powerpoint/2010/main" val="40894383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fld id="{E4DB32BF-C316-4811-8871-C1F0D5102BBA}" type="datetime1">
              <a:rPr lang="en-US" smtClean="0"/>
              <a:t>5/4/2015</a:t>
            </a:fld>
            <a:endParaRPr lang="en-US"/>
          </a:p>
        </p:txBody>
      </p:sp>
      <p:sp>
        <p:nvSpPr>
          <p:cNvPr id="6" name="Footer Placeholder 4"/>
          <p:cNvSpPr>
            <a:spLocks noGrp="1"/>
          </p:cNvSpPr>
          <p:nvPr>
            <p:ph type="ftr" sz="quarter" idx="11"/>
          </p:nvPr>
        </p:nvSpPr>
        <p:spPr/>
        <p:txBody>
          <a:bodyPr/>
          <a:lstStyle>
            <a:lvl1pPr>
              <a:defRPr/>
            </a:lvl1pPr>
          </a:lstStyle>
          <a:p>
            <a:pPr>
              <a:defRPr/>
            </a:pPr>
            <a:r>
              <a:rPr lang="en-US" smtClean="0"/>
              <a:t>Cy- Ranch</a:t>
            </a:r>
            <a:endParaRPr lang="en-US"/>
          </a:p>
        </p:txBody>
      </p:sp>
      <p:sp>
        <p:nvSpPr>
          <p:cNvPr id="7" name="Slide Number Placeholder 30"/>
          <p:cNvSpPr>
            <a:spLocks noGrp="1"/>
          </p:cNvSpPr>
          <p:nvPr>
            <p:ph type="sldNum" sz="quarter" idx="12"/>
          </p:nvPr>
        </p:nvSpPr>
        <p:spPr/>
        <p:txBody>
          <a:bodyPr/>
          <a:lstStyle>
            <a:lvl1pPr>
              <a:defRPr/>
            </a:lvl1pPr>
          </a:lstStyle>
          <a:p>
            <a:fld id="{656CEB9C-CB38-4AEB-97FA-2386313C1F41}" type="slidenum">
              <a:rPr lang="en-US" altLang="en-US"/>
              <a:pPr/>
              <a:t>‹#›</a:t>
            </a:fld>
            <a:endParaRPr lang="en-US" altLang="en-US"/>
          </a:p>
        </p:txBody>
      </p:sp>
    </p:spTree>
    <p:extLst>
      <p:ext uri="{BB962C8B-B14F-4D97-AF65-F5344CB8AC3E}">
        <p14:creationId xmlns:p14="http://schemas.microsoft.com/office/powerpoint/2010/main" val="2548334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smtClean="0">
                <a:solidFill>
                  <a:schemeClr val="accent1">
                    <a:shade val="75000"/>
                  </a:schemeClr>
                </a:solidFill>
                <a:latin typeface="+mn-lt"/>
              </a:defRPr>
            </a:lvl1pPr>
          </a:lstStyle>
          <a:p>
            <a:pPr>
              <a:defRPr/>
            </a:pPr>
            <a:fld id="{325D38C8-1A81-4EB8-AD6B-6AEA4FCBCDE5}" type="datetime1">
              <a:rPr lang="en-US" smtClean="0"/>
              <a:t>5/4/2015</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defRPr>
            </a:lvl1pPr>
          </a:lstStyle>
          <a:p>
            <a:pPr>
              <a:defRPr/>
            </a:pPr>
            <a:r>
              <a:rPr lang="en-US" smtClean="0"/>
              <a:t>Cy- Ranch</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wrap="square" lIns="91440" tIns="45720" rIns="91440" bIns="45720" numCol="1" anchor="t" anchorCtr="0" compatLnSpc="1">
            <a:prstTxWarp prst="textNoShape">
              <a:avLst/>
            </a:prstTxWarp>
          </a:bodyPr>
          <a:lstStyle>
            <a:lvl1pPr algn="r">
              <a:defRPr sz="1200">
                <a:solidFill>
                  <a:srgbClr val="E0752F"/>
                </a:solidFill>
                <a:latin typeface="Franklin Gothic Book" panose="020B0503020102020204" pitchFamily="34" charset="0"/>
              </a:defRPr>
            </a:lvl1pPr>
          </a:lstStyle>
          <a:p>
            <a:fld id="{1B59D52E-8271-45F9-A0CF-E33F8F25EFD2}" type="slidenum">
              <a:rPr lang="en-US" altLang="en-US"/>
              <a:pPr/>
              <a:t>‹#›</a:t>
            </a:fld>
            <a:endParaRPr lang="en-US" alt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0" r:id="rId4"/>
    <p:sldLayoutId id="2147483686" r:id="rId5"/>
    <p:sldLayoutId id="2147483681" r:id="rId6"/>
    <p:sldLayoutId id="2147483687" r:id="rId7"/>
    <p:sldLayoutId id="2147483688" r:id="rId8"/>
    <p:sldLayoutId id="2147483689" r:id="rId9"/>
    <p:sldLayoutId id="2147483682" r:id="rId10"/>
    <p:sldLayoutId id="2147483690" r:id="rId11"/>
  </p:sldLayoutIdLst>
  <p:hf sldNum="0" hdr="0" dt="0"/>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anose="020B0603020102020204" pitchFamily="34" charset="0"/>
        </a:defRPr>
      </a:lvl2pPr>
      <a:lvl3pPr algn="l" rtl="0" fontAlgn="base">
        <a:spcBef>
          <a:spcPct val="0"/>
        </a:spcBef>
        <a:spcAft>
          <a:spcPct val="0"/>
        </a:spcAft>
        <a:defRPr sz="3600">
          <a:solidFill>
            <a:schemeClr val="tx2"/>
          </a:solidFill>
          <a:latin typeface="Franklin Gothic Medium" panose="020B0603020102020204" pitchFamily="34" charset="0"/>
        </a:defRPr>
      </a:lvl3pPr>
      <a:lvl4pPr algn="l" rtl="0" fontAlgn="base">
        <a:spcBef>
          <a:spcPct val="0"/>
        </a:spcBef>
        <a:spcAft>
          <a:spcPct val="0"/>
        </a:spcAft>
        <a:defRPr sz="3600">
          <a:solidFill>
            <a:schemeClr val="tx2"/>
          </a:solidFill>
          <a:latin typeface="Franklin Gothic Medium" panose="020B0603020102020204" pitchFamily="34" charset="0"/>
        </a:defRPr>
      </a:lvl4pPr>
      <a:lvl5pPr algn="l" rtl="0" fontAlgn="base">
        <a:spcBef>
          <a:spcPct val="0"/>
        </a:spcBef>
        <a:spcAft>
          <a:spcPct val="0"/>
        </a:spcAft>
        <a:defRPr sz="3600">
          <a:solidFill>
            <a:schemeClr val="tx2"/>
          </a:solidFill>
          <a:latin typeface="Franklin Gothic Medium" panose="020B0603020102020204" pitchFamily="34" charset="0"/>
        </a:defRPr>
      </a:lvl5pPr>
      <a:lvl6pPr marL="457200" algn="l" rtl="0" fontAlgn="base">
        <a:spcBef>
          <a:spcPct val="0"/>
        </a:spcBef>
        <a:spcAft>
          <a:spcPct val="0"/>
        </a:spcAft>
        <a:defRPr sz="3600">
          <a:solidFill>
            <a:schemeClr val="tx2"/>
          </a:solidFill>
          <a:latin typeface="Franklin Gothic Medium" panose="020B0603020102020204" pitchFamily="34" charset="0"/>
        </a:defRPr>
      </a:lvl6pPr>
      <a:lvl7pPr marL="914400" algn="l" rtl="0" fontAlgn="base">
        <a:spcBef>
          <a:spcPct val="0"/>
        </a:spcBef>
        <a:spcAft>
          <a:spcPct val="0"/>
        </a:spcAft>
        <a:defRPr sz="3600">
          <a:solidFill>
            <a:schemeClr val="tx2"/>
          </a:solidFill>
          <a:latin typeface="Franklin Gothic Medium" panose="020B0603020102020204" pitchFamily="34" charset="0"/>
        </a:defRPr>
      </a:lvl7pPr>
      <a:lvl8pPr marL="1371600" algn="l" rtl="0" fontAlgn="base">
        <a:spcBef>
          <a:spcPct val="0"/>
        </a:spcBef>
        <a:spcAft>
          <a:spcPct val="0"/>
        </a:spcAft>
        <a:defRPr sz="3600">
          <a:solidFill>
            <a:schemeClr val="tx2"/>
          </a:solidFill>
          <a:latin typeface="Franklin Gothic Medium" panose="020B0603020102020204" pitchFamily="34" charset="0"/>
        </a:defRPr>
      </a:lvl8pPr>
      <a:lvl9pPr marL="1828800" algn="l" rtl="0" fontAlgn="base">
        <a:spcBef>
          <a:spcPct val="0"/>
        </a:spcBef>
        <a:spcAft>
          <a:spcPct val="0"/>
        </a:spcAft>
        <a:defRPr sz="3600">
          <a:solidFill>
            <a:schemeClr val="tx2"/>
          </a:solidFill>
          <a:latin typeface="Franklin Gothic Medium" panose="020B0603020102020204" pitchFamily="34" charset="0"/>
        </a:defRPr>
      </a:lvl9pPr>
    </p:titleStyle>
    <p:body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youtube.com/watch?v=S2PUIQpAEAQ" TargetMode="Externa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uthentichistory.com/1950s/speeches/19470605_Marshall_Proposes_European_Recovery_Program.html"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ExOYvW5vCj4" TargetMode="External"/><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hyperlink" Target="http://www.youtube.com/watch?v=fQ30Rgc5Prc" TargetMode="External"/><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hyperlink" Target="http://en.wikipedia.org/wiki/File:Flag_of_the_United_States.sv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6.jpeg"/><Relationship Id="rId4" Type="http://schemas.openxmlformats.org/officeDocument/2006/relationships/image" Target="../media/image45.png"/></Relationships>
</file>

<file path=ppt/slides/_rels/slide4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en.wikipedia.org/wiki/File:Flag_of_the_Soviet_Union.svg" TargetMode="Externa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www.youtube.com/watch?v=HpYCplyBknI"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2057400" y="746125"/>
            <a:ext cx="6553200" cy="25542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algn="ctr" eaLnBrk="1" hangingPunct="1">
              <a:spcBef>
                <a:spcPct val="50000"/>
              </a:spcBef>
            </a:pPr>
            <a:r>
              <a:rPr lang="en-US" altLang="en-US" sz="8000" b="1">
                <a:solidFill>
                  <a:srgbClr val="D40000"/>
                </a:solidFill>
              </a:rPr>
              <a:t>The</a:t>
            </a:r>
            <a:br>
              <a:rPr lang="en-US" altLang="en-US" sz="8000" b="1">
                <a:solidFill>
                  <a:srgbClr val="D40000"/>
                </a:solidFill>
              </a:rPr>
            </a:br>
            <a:r>
              <a:rPr lang="en-US" altLang="en-US" sz="8000" b="1">
                <a:solidFill>
                  <a:srgbClr val="D40000"/>
                </a:solidFill>
              </a:rPr>
              <a:t>Cold War</a:t>
            </a:r>
          </a:p>
        </p:txBody>
      </p:sp>
    </p:spTree>
    <p:extLst>
      <p:ext uri="{BB962C8B-B14F-4D97-AF65-F5344CB8AC3E}">
        <p14:creationId xmlns:p14="http://schemas.microsoft.com/office/powerpoint/2010/main" val="20192726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052"/>
                                        </p:tgtEl>
                                        <p:attrNameLst>
                                          <p:attrName>style.visibility</p:attrName>
                                        </p:attrNameLst>
                                      </p:cBhvr>
                                      <p:to>
                                        <p:strVal val="visible"/>
                                      </p:to>
                                    </p:set>
                                    <p:anim calcmode="lin" valueType="num">
                                      <p:cBhvr>
                                        <p:cTn id="7" dur="1000" fill="hold"/>
                                        <p:tgtEl>
                                          <p:spTgt spid="205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052"/>
                                        </p:tgtEl>
                                        <p:attrNameLst>
                                          <p:attrName>ppt_y</p:attrName>
                                        </p:attrNameLst>
                                      </p:cBhvr>
                                      <p:tavLst>
                                        <p:tav tm="0">
                                          <p:val>
                                            <p:strVal val="#ppt_y"/>
                                          </p:val>
                                        </p:tav>
                                        <p:tav tm="100000">
                                          <p:val>
                                            <p:strVal val="#ppt_y"/>
                                          </p:val>
                                        </p:tav>
                                      </p:tavLst>
                                    </p:anim>
                                    <p:anim calcmode="lin" valueType="num">
                                      <p:cBhvr>
                                        <p:cTn id="9" dur="1000" fill="hold"/>
                                        <p:tgtEl>
                                          <p:spTgt spid="205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05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Box 3"/>
          <p:cNvSpPr txBox="1">
            <a:spLocks noChangeArrowheads="1"/>
          </p:cNvSpPr>
          <p:nvPr/>
        </p:nvSpPr>
        <p:spPr bwMode="auto">
          <a:xfrm>
            <a:off x="0" y="228600"/>
            <a:ext cx="7810500"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r>
              <a:rPr lang="en-US" altLang="en-US" sz="4800"/>
              <a:t>The Soviets wanted to spread</a:t>
            </a:r>
          </a:p>
          <a:p>
            <a:r>
              <a:rPr lang="en-US" altLang="en-US" sz="4800"/>
              <a:t>communism.  They created</a:t>
            </a:r>
          </a:p>
          <a:p>
            <a:r>
              <a:rPr lang="en-US" altLang="en-US" sz="4800"/>
              <a:t>communist regimes in </a:t>
            </a:r>
            <a:br>
              <a:rPr lang="en-US" altLang="en-US" sz="4800"/>
            </a:br>
            <a:r>
              <a:rPr lang="en-US" altLang="en-US" sz="4800"/>
              <a:t>Eastern Europe.</a:t>
            </a:r>
          </a:p>
        </p:txBody>
      </p:sp>
      <p:pic>
        <p:nvPicPr>
          <p:cNvPr id="15363" name="Picture 2" descr="http://www.johndclare.net/images/Soviet_takeov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84650" y="2895600"/>
            <a:ext cx="49593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Cy- Ranch</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Box 3"/>
          <p:cNvSpPr txBox="1">
            <a:spLocks noChangeArrowheads="1"/>
          </p:cNvSpPr>
          <p:nvPr/>
        </p:nvSpPr>
        <p:spPr bwMode="auto">
          <a:xfrm>
            <a:off x="0" y="117475"/>
            <a:ext cx="44958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algn="ctr"/>
            <a:r>
              <a:rPr lang="en-US" altLang="en-US" sz="4800"/>
              <a:t>The Soviets were accused of</a:t>
            </a:r>
          </a:p>
          <a:p>
            <a:pPr algn="ctr"/>
            <a:r>
              <a:rPr lang="en-US" altLang="en-US" sz="4800"/>
              <a:t>building an </a:t>
            </a:r>
          </a:p>
          <a:p>
            <a:pPr algn="ctr"/>
            <a:r>
              <a:rPr lang="en-US" altLang="en-US" sz="4800"/>
              <a:t>“iron curtain” that</a:t>
            </a:r>
          </a:p>
          <a:p>
            <a:pPr algn="ctr"/>
            <a:r>
              <a:rPr lang="en-US" altLang="en-US" sz="4800"/>
              <a:t>forced Eastern Europeans to </a:t>
            </a:r>
          </a:p>
          <a:p>
            <a:pPr algn="ctr"/>
            <a:r>
              <a:rPr lang="en-US" altLang="en-US" sz="4800"/>
              <a:t>adopt communism. </a:t>
            </a:r>
          </a:p>
        </p:txBody>
      </p:sp>
      <p:pic>
        <p:nvPicPr>
          <p:cNvPr id="16387" name="Picture 2" descr="http://www.palgrave.com/masterseries/lowe/questions/image01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19600" y="1641475"/>
            <a:ext cx="4724400" cy="521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Cy- Ranch</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92075"/>
            <a:ext cx="9067800" cy="6765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95359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Cold War Heats Up</a:t>
            </a:r>
          </a:p>
        </p:txBody>
      </p:sp>
      <p:sp>
        <p:nvSpPr>
          <p:cNvPr id="9219" name="Rectangle 2"/>
          <p:cNvSpPr>
            <a:spLocks noChangeArrowheads="1"/>
          </p:cNvSpPr>
          <p:nvPr/>
        </p:nvSpPr>
        <p:spPr bwMode="auto">
          <a:xfrm>
            <a:off x="1752600" y="5129213"/>
            <a:ext cx="647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r>
              <a:rPr lang="en-US" altLang="en-US">
                <a:hlinkClick r:id="rId2"/>
              </a:rPr>
              <a:t>http://www.youtube.com/watch?v=S2PUIQpAEAQ</a:t>
            </a:r>
            <a:endParaRPr lang="en-US" altLang="en-US"/>
          </a:p>
          <a:p>
            <a:pPr eaLnBrk="1" hangingPunct="1"/>
            <a:r>
              <a:rPr lang="en-US" altLang="en-US"/>
              <a:t>Churchill Iron Curtain Speech</a:t>
            </a:r>
          </a:p>
          <a:p>
            <a:pPr eaLnBrk="1" hangingPunct="1"/>
            <a:r>
              <a:rPr lang="en-US" altLang="en-US"/>
              <a:t>Time: 3:11 min.</a:t>
            </a:r>
          </a:p>
        </p:txBody>
      </p:sp>
      <p:pic>
        <p:nvPicPr>
          <p:cNvPr id="9220" name="Picture 2" descr="C:\Users\student\Desktop\5680a66215cad76b5421b83b54272b82_1M[1].pn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581150"/>
            <a:ext cx="51054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076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4.bp.blogspot.com/_nI-S6xWfK7U/Swl4SSnHIxI/AAAAAAAAAD4/9JoU_O8IX7E/s1600/CARTOON+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771"/>
            <a:ext cx="9006395" cy="6836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78506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pic>
        <p:nvPicPr>
          <p:cNvPr id="10243" name="Picture 2" descr="C:\Users\student\Desktop\Iron-curtain-toon[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1024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251569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mtClean="0"/>
          </a:p>
        </p:txBody>
      </p:sp>
      <p:pic>
        <p:nvPicPr>
          <p:cNvPr id="11267" name="Picture 2" descr="http://multimedialearningllc.files.wordpress.com/2012/04/iron-curtain-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212239"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5711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3"/>
          <p:cNvSpPr txBox="1">
            <a:spLocks noChangeArrowheads="1"/>
          </p:cNvSpPr>
          <p:nvPr/>
        </p:nvSpPr>
        <p:spPr bwMode="auto">
          <a:xfrm>
            <a:off x="0" y="381000"/>
            <a:ext cx="776128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r>
              <a:rPr lang="en-US" altLang="en-US" sz="4800"/>
              <a:t>American officials believed </a:t>
            </a:r>
          </a:p>
          <a:p>
            <a:r>
              <a:rPr lang="en-US" altLang="en-US" sz="4800"/>
              <a:t>that they had a responsibility</a:t>
            </a:r>
          </a:p>
          <a:p>
            <a:r>
              <a:rPr lang="en-US" altLang="en-US" sz="4800"/>
              <a:t>to stop the spread of </a:t>
            </a:r>
          </a:p>
          <a:p>
            <a:r>
              <a:rPr lang="en-US" altLang="en-US" sz="4800"/>
              <a:t>communism.</a:t>
            </a:r>
          </a:p>
        </p:txBody>
      </p:sp>
      <p:pic>
        <p:nvPicPr>
          <p:cNvPr id="17411" name="Picture 2" descr="http://www.designer-daily.com/wp-content/uploads/2009/08/stop-communis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65933"/>
            <a:ext cx="2743200" cy="34811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Cy- Ranch</a:t>
            </a:r>
            <a:endParaRPr lang="en-US"/>
          </a:p>
        </p:txBody>
      </p:sp>
      <p:pic>
        <p:nvPicPr>
          <p:cNvPr id="5" name="Picture 2" descr="http://ritter.tea.state.tx.us/student.assessment/resources/online/2006/grade11/ss/images/26graphica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905000"/>
            <a:ext cx="365760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3"/>
          <p:cNvSpPr txBox="1">
            <a:spLocks noChangeArrowheads="1"/>
          </p:cNvSpPr>
          <p:nvPr/>
        </p:nvSpPr>
        <p:spPr bwMode="auto">
          <a:xfrm>
            <a:off x="609600" y="304800"/>
            <a:ext cx="81041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r>
              <a:rPr lang="en-US" altLang="en-US" sz="4800"/>
              <a:t>Containment was an American</a:t>
            </a:r>
          </a:p>
          <a:p>
            <a:r>
              <a:rPr lang="en-US" altLang="en-US" sz="4800"/>
              <a:t>policy to contain communism</a:t>
            </a:r>
          </a:p>
          <a:p>
            <a:r>
              <a:rPr lang="en-US" altLang="en-US" sz="4800"/>
              <a:t>or to prevent its spread.</a:t>
            </a:r>
          </a:p>
        </p:txBody>
      </p:sp>
      <p:pic>
        <p:nvPicPr>
          <p:cNvPr id="18435" name="Picture 2" descr="http://moadoph.gov.au/exhibitions/online/petrov/images/pictures/PTV-i1429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2613025"/>
            <a:ext cx="324802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descr="http://moadoph.gov.au/exhibitions/online/petrov/images/pictures/PTV-i1429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86" y="4679950"/>
            <a:ext cx="3248025" cy="217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Cy- Ranch</a:t>
            </a:r>
            <a:endParaRPr lang="en-US"/>
          </a:p>
        </p:txBody>
      </p:sp>
      <p:pic>
        <p:nvPicPr>
          <p:cNvPr id="6" name="Picture 4" descr="http://www.taylormarsh.com/images2/Containme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2541377"/>
            <a:ext cx="5562600" cy="430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3"/>
          <p:cNvSpPr txBox="1">
            <a:spLocks noChangeArrowheads="1"/>
          </p:cNvSpPr>
          <p:nvPr/>
        </p:nvSpPr>
        <p:spPr bwMode="auto">
          <a:xfrm>
            <a:off x="0" y="381000"/>
            <a:ext cx="76866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r>
              <a:rPr lang="en-US" altLang="en-US" sz="4800"/>
              <a:t>Of course, to stop the spread</a:t>
            </a:r>
          </a:p>
          <a:p>
            <a:r>
              <a:rPr lang="en-US" altLang="en-US" sz="4800"/>
              <a:t>of communism, Americans</a:t>
            </a:r>
          </a:p>
          <a:p>
            <a:r>
              <a:rPr lang="en-US" altLang="en-US" sz="4800"/>
              <a:t>needed to rebuild war-torn </a:t>
            </a:r>
          </a:p>
          <a:p>
            <a:r>
              <a:rPr lang="en-US" altLang="en-US" sz="4800"/>
              <a:t>Western Europe.</a:t>
            </a:r>
          </a:p>
        </p:txBody>
      </p:sp>
      <p:pic>
        <p:nvPicPr>
          <p:cNvPr id="19459" name="Picture 2" descr="http://www.johndclare.net/images/Marshallbik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549525"/>
            <a:ext cx="4343400"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Cy- Ranch</a:t>
            </a:r>
            <a:endParaRPr lang="en-US"/>
          </a:p>
        </p:txBody>
      </p:sp>
      <p:pic>
        <p:nvPicPr>
          <p:cNvPr id="5" name="Picture 8" descr="http://histoforum.net/toetsopdrachten/Truman%20Doctrin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575" y="3275807"/>
            <a:ext cx="3781425" cy="3582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3"/>
          <p:cNvSpPr txBox="1">
            <a:spLocks noChangeArrowheads="1"/>
          </p:cNvSpPr>
          <p:nvPr/>
        </p:nvSpPr>
        <p:spPr bwMode="auto">
          <a:xfrm>
            <a:off x="533400" y="304800"/>
            <a:ext cx="8440738" cy="280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r>
              <a:rPr lang="en-US" altLang="en-US" sz="4400"/>
              <a:t>By the end of World War II, the </a:t>
            </a:r>
          </a:p>
          <a:p>
            <a:r>
              <a:rPr lang="en-US" altLang="en-US" sz="4400"/>
              <a:t>United States and the Soviet Union</a:t>
            </a:r>
          </a:p>
          <a:p>
            <a:r>
              <a:rPr lang="en-US" altLang="en-US" sz="4400"/>
              <a:t>were the most powerful nations in</a:t>
            </a:r>
          </a:p>
          <a:p>
            <a:r>
              <a:rPr lang="en-US" altLang="en-US" sz="4400"/>
              <a:t>the world.</a:t>
            </a:r>
          </a:p>
        </p:txBody>
      </p:sp>
      <p:pic>
        <p:nvPicPr>
          <p:cNvPr id="10243" name="Picture 2" descr="Cartoon: Cold war again? (medium) by Nizar tagged cold,war,russia,usa,world,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95613" y="2590800"/>
            <a:ext cx="6148387"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Cy- Ranch</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33400" y="927098"/>
            <a:ext cx="7391400" cy="709865"/>
          </a:xfrm>
        </p:spPr>
        <p:txBody>
          <a:bodyPr>
            <a:normAutofit fontScale="90000"/>
          </a:bodyPr>
          <a:lstStyle/>
          <a:p>
            <a:pPr eaLnBrk="1" hangingPunct="1"/>
            <a:r>
              <a:rPr lang="en-US" altLang="en-US" sz="6000" dirty="0" smtClean="0">
                <a:latin typeface="Baskerville Old Face" panose="02020602080505020303" pitchFamily="18" charset="0"/>
              </a:rPr>
              <a:t>The Truman Doctrine</a:t>
            </a:r>
          </a:p>
        </p:txBody>
      </p:sp>
      <p:sp>
        <p:nvSpPr>
          <p:cNvPr id="8195" name="Rectangle 3"/>
          <p:cNvSpPr>
            <a:spLocks noGrp="1" noChangeArrowheads="1"/>
          </p:cNvSpPr>
          <p:nvPr>
            <p:ph type="body" idx="1"/>
          </p:nvPr>
        </p:nvSpPr>
        <p:spPr>
          <a:xfrm>
            <a:off x="533400" y="2286000"/>
            <a:ext cx="8001000" cy="4114800"/>
          </a:xfrm>
        </p:spPr>
        <p:txBody>
          <a:bodyPr>
            <a:normAutofit lnSpcReduction="10000"/>
          </a:bodyPr>
          <a:lstStyle/>
          <a:p>
            <a:pPr eaLnBrk="1" hangingPunct="1"/>
            <a:r>
              <a:rPr lang="en-US" altLang="en-US" sz="3700" b="1" dirty="0" smtClean="0">
                <a:latin typeface="Baskerville Old Face" panose="02020602080505020303" pitchFamily="18" charset="0"/>
              </a:rPr>
              <a:t>To promote democracy around the world and fight the spread of oppressive regimes in which a minority controls the majority.</a:t>
            </a:r>
            <a:r>
              <a:rPr lang="en-US" altLang="en-US" sz="3700" dirty="0" smtClean="0">
                <a:latin typeface="Baskerville Old Face" panose="02020602080505020303" pitchFamily="18" charset="0"/>
              </a:rPr>
              <a:t>  </a:t>
            </a:r>
          </a:p>
          <a:p>
            <a:pPr eaLnBrk="1" hangingPunct="1"/>
            <a:r>
              <a:rPr lang="en-US" altLang="en-US" sz="3000" dirty="0" smtClean="0">
                <a:latin typeface="Baskerville Old Face" panose="02020602080505020303" pitchFamily="18" charset="0"/>
              </a:rPr>
              <a:t>“One of the primary objectives of the foreign policy of the United States is the creation of conditions in which we and other nations will be able to work out a way of life free from coercion.” </a:t>
            </a:r>
          </a:p>
          <a:p>
            <a:pPr eaLnBrk="1" hangingPunct="1"/>
            <a:endParaRPr lang="en-US" altLang="en-US" sz="3000" dirty="0" smtClean="0">
              <a:latin typeface="Baskerville Old Face" panose="02020602080505020303" pitchFamily="18" charset="0"/>
            </a:endParaRPr>
          </a:p>
        </p:txBody>
      </p:sp>
    </p:spTree>
    <p:extLst>
      <p:ext uri="{BB962C8B-B14F-4D97-AF65-F5344CB8AC3E}">
        <p14:creationId xmlns:p14="http://schemas.microsoft.com/office/powerpoint/2010/main" val="17841959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865970" y="927098"/>
            <a:ext cx="7135030" cy="709865"/>
          </a:xfrm>
        </p:spPr>
        <p:txBody>
          <a:bodyPr>
            <a:normAutofit fontScale="90000"/>
          </a:bodyPr>
          <a:lstStyle/>
          <a:p>
            <a:pPr eaLnBrk="1" hangingPunct="1"/>
            <a:r>
              <a:rPr lang="en-US" altLang="en-US" sz="6000" dirty="0" smtClean="0">
                <a:latin typeface="Baskerville Old Face" panose="02020602080505020303" pitchFamily="18" charset="0"/>
              </a:rPr>
              <a:t>The Truman Doctrine</a:t>
            </a:r>
          </a:p>
        </p:txBody>
      </p:sp>
      <p:sp>
        <p:nvSpPr>
          <p:cNvPr id="9219" name="Rectangle 3"/>
          <p:cNvSpPr>
            <a:spLocks noGrp="1" noChangeArrowheads="1"/>
          </p:cNvSpPr>
          <p:nvPr>
            <p:ph type="body" idx="1"/>
          </p:nvPr>
        </p:nvSpPr>
        <p:spPr>
          <a:xfrm>
            <a:off x="304800" y="2286000"/>
            <a:ext cx="8534400" cy="4419600"/>
          </a:xfrm>
        </p:spPr>
        <p:txBody>
          <a:bodyPr>
            <a:normAutofit/>
          </a:bodyPr>
          <a:lstStyle/>
          <a:p>
            <a:pPr eaLnBrk="1" hangingPunct="1">
              <a:lnSpc>
                <a:spcPct val="90000"/>
              </a:lnSpc>
            </a:pPr>
            <a:r>
              <a:rPr lang="en-US" altLang="en-US" sz="3700" b="1" dirty="0" smtClean="0">
                <a:latin typeface="Baskerville Old Face" panose="02020602080505020303" pitchFamily="18" charset="0"/>
              </a:rPr>
              <a:t>To help Greece and Turkey resist the rebellion of an armed minority.</a:t>
            </a:r>
          </a:p>
          <a:p>
            <a:pPr eaLnBrk="1" hangingPunct="1">
              <a:lnSpc>
                <a:spcPct val="90000"/>
              </a:lnSpc>
            </a:pPr>
            <a:r>
              <a:rPr lang="en-US" altLang="en-US" sz="3700" dirty="0" smtClean="0">
                <a:latin typeface="Baskerville Old Face" panose="02020602080505020303" pitchFamily="18" charset="0"/>
              </a:rPr>
              <a:t> </a:t>
            </a:r>
            <a:r>
              <a:rPr lang="en-US" altLang="en-US" sz="3000" dirty="0" smtClean="0">
                <a:latin typeface="Baskerville Old Face" panose="02020602080505020303" pitchFamily="18" charset="0"/>
              </a:rPr>
              <a:t>“Should we fail to aid Greece and Turkey in this fateful hour, the effect will be far reaching to the West as well as to the East…the seeds of totalitarian regimes are nurtured by misery and want.  They spread and grow in the evil soil of poverty and strife.  They reach their full growth when the hope of a people for a better life has died.   </a:t>
            </a:r>
          </a:p>
        </p:txBody>
      </p:sp>
    </p:spTree>
    <p:extLst>
      <p:ext uri="{BB962C8B-B14F-4D97-AF65-F5344CB8AC3E}">
        <p14:creationId xmlns:p14="http://schemas.microsoft.com/office/powerpoint/2010/main" val="15737958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3"/>
          <p:cNvSpPr txBox="1">
            <a:spLocks noChangeArrowheads="1"/>
          </p:cNvSpPr>
          <p:nvPr/>
        </p:nvSpPr>
        <p:spPr bwMode="auto">
          <a:xfrm>
            <a:off x="5105400" y="228600"/>
            <a:ext cx="3886200" cy="600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algn="ctr"/>
            <a:r>
              <a:rPr lang="en-US" altLang="en-US" sz="4800"/>
              <a:t>The U.S. Marshall Plan gave</a:t>
            </a:r>
          </a:p>
          <a:p>
            <a:pPr algn="ctr"/>
            <a:r>
              <a:rPr lang="en-US" altLang="en-US" sz="4800"/>
              <a:t>aid to war-torn Europe.  It</a:t>
            </a:r>
          </a:p>
          <a:p>
            <a:pPr algn="ctr"/>
            <a:r>
              <a:rPr lang="en-US" altLang="en-US" sz="4800"/>
              <a:t>gave aid to rebuild Europe.</a:t>
            </a:r>
          </a:p>
        </p:txBody>
      </p:sp>
      <p:pic>
        <p:nvPicPr>
          <p:cNvPr id="20483" name="Picture 2" descr="http://thessaloniki.usconsulate.gov/uploads/oi/9U/oi9UXjq6QwsL2AJKTjy3RQ/marsh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47775"/>
            <a:ext cx="5153025"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Cy- Ranch</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609600" y="533400"/>
            <a:ext cx="9144000" cy="523220"/>
          </a:xfrm>
        </p:spPr>
        <p:txBody>
          <a:bodyPr wrap="square">
            <a:spAutoFit/>
          </a:bodyPr>
          <a:lstStyle/>
          <a:p>
            <a:pPr lvl="0"/>
            <a:r>
              <a:rPr lang="en-GB" sz="2800" b="0" dirty="0"/>
              <a:t>The Marshall Plan aided Western Europe.</a:t>
            </a:r>
          </a:p>
        </p:txBody>
      </p:sp>
      <p:sp>
        <p:nvSpPr>
          <p:cNvPr id="3" name="Text Placeholder 2"/>
          <p:cNvSpPr txBox="1">
            <a:spLocks noGrp="1"/>
          </p:cNvSpPr>
          <p:nvPr>
            <p:ph type="body" idx="4294967295"/>
          </p:nvPr>
        </p:nvSpPr>
        <p:spPr>
          <a:xfrm>
            <a:off x="0" y="2209800"/>
            <a:ext cx="9144000" cy="1756891"/>
          </a:xfrm>
        </p:spPr>
        <p:txBody>
          <a:bodyPr wrap="square">
            <a:spAutoFit/>
          </a:bodyPr>
          <a:lstStyle/>
          <a:p>
            <a:pPr lvl="0">
              <a:spcBef>
                <a:spcPts val="697"/>
              </a:spcBef>
              <a:buClr>
                <a:srgbClr val="3F2FB5"/>
              </a:buClr>
              <a:buSzPct val="100000"/>
              <a:buFont typeface="Garamond" pitchFamily="18"/>
              <a:buChar char="•"/>
            </a:pPr>
            <a:r>
              <a:rPr lang="en-GB" sz="2800" b="1" dirty="0"/>
              <a:t>Marshall presented a plan to offer extensive economic aid to all nations of Europe in June 1947. (</a:t>
            </a:r>
            <a:r>
              <a:rPr lang="en-GB" sz="2800" b="1" dirty="0">
                <a:solidFill>
                  <a:srgbClr val="3F2FB5"/>
                </a:solidFill>
                <a:hlinkClick r:id="rId3"/>
              </a:rPr>
              <a:t>Speech</a:t>
            </a:r>
            <a:r>
              <a:rPr lang="en-GB" sz="2800" b="1" dirty="0"/>
              <a:t>)</a:t>
            </a:r>
          </a:p>
          <a:p>
            <a:pPr lvl="0">
              <a:spcBef>
                <a:spcPts val="499"/>
              </a:spcBef>
            </a:pPr>
            <a:endParaRPr lang="en-GB" sz="2000" b="1" dirty="0"/>
          </a:p>
        </p:txBody>
      </p:sp>
      <p:pic>
        <p:nvPicPr>
          <p:cNvPr id="4" name="Picture 3"/>
          <p:cNvPicPr>
            <a:picLocks noChangeAspect="1"/>
          </p:cNvPicPr>
          <p:nvPr/>
        </p:nvPicPr>
        <p:blipFill>
          <a:blip r:embed="rId4">
            <a:lum bright="-50000"/>
            <a:alphaModFix/>
          </a:blip>
          <a:srcRect/>
          <a:stretch>
            <a:fillRect/>
          </a:stretch>
        </p:blipFill>
        <p:spPr>
          <a:xfrm>
            <a:off x="3657600" y="3514091"/>
            <a:ext cx="5334120" cy="3211560"/>
          </a:xfrm>
          <a:prstGeom prst="rect">
            <a:avLst/>
          </a:prstGeom>
          <a:noFill/>
          <a:ln>
            <a:noFill/>
          </a:ln>
        </p:spPr>
      </p:pic>
    </p:spTree>
    <p:extLst>
      <p:ext uri="{BB962C8B-B14F-4D97-AF65-F5344CB8AC3E}">
        <p14:creationId xmlns:p14="http://schemas.microsoft.com/office/powerpoint/2010/main" val="3271462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3"/>
          <p:cNvSpPr txBox="1">
            <a:spLocks noChangeArrowheads="1"/>
          </p:cNvSpPr>
          <p:nvPr/>
        </p:nvSpPr>
        <p:spPr bwMode="auto">
          <a:xfrm>
            <a:off x="0" y="304800"/>
            <a:ext cx="464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algn="ctr"/>
            <a:r>
              <a:rPr lang="en-US" altLang="en-US" sz="4800"/>
              <a:t>As American and Soviet distrust</a:t>
            </a:r>
          </a:p>
          <a:p>
            <a:pPr algn="ctr"/>
            <a:r>
              <a:rPr lang="en-US" altLang="en-US" sz="4800"/>
              <a:t>of each other grew, an </a:t>
            </a:r>
          </a:p>
          <a:p>
            <a:pPr algn="ctr"/>
            <a:r>
              <a:rPr lang="en-US" altLang="en-US" sz="4800"/>
              <a:t>arms race followed.</a:t>
            </a:r>
          </a:p>
        </p:txBody>
      </p:sp>
      <p:pic>
        <p:nvPicPr>
          <p:cNvPr id="21507" name="Picture 2" descr="http://www.johndclare.net/images/Arms_Race_196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6975" y="2819400"/>
            <a:ext cx="5407025"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Cy- Ranch</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Box 3"/>
          <p:cNvSpPr txBox="1">
            <a:spLocks noChangeArrowheads="1"/>
          </p:cNvSpPr>
          <p:nvPr/>
        </p:nvSpPr>
        <p:spPr bwMode="auto">
          <a:xfrm>
            <a:off x="4419600" y="228600"/>
            <a:ext cx="423545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algn="ctr"/>
            <a:r>
              <a:rPr lang="en-US" altLang="en-US" sz="4800"/>
              <a:t>But even with the danger of</a:t>
            </a:r>
          </a:p>
          <a:p>
            <a:pPr algn="ctr"/>
            <a:r>
              <a:rPr lang="en-US" altLang="en-US" sz="4800"/>
              <a:t>nuclear annihilation, conflicts</a:t>
            </a:r>
          </a:p>
          <a:p>
            <a:pPr algn="ctr"/>
            <a:r>
              <a:rPr lang="en-US" altLang="en-US" sz="4800"/>
              <a:t>kept developing. </a:t>
            </a:r>
          </a:p>
        </p:txBody>
      </p:sp>
      <p:pic>
        <p:nvPicPr>
          <p:cNvPr id="22531" name="Picture 2" descr="http://www.charleslipson.com/Images/Stalin-Marshall-Plan-carto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19275"/>
            <a:ext cx="4314825" cy="50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Cy- Ranch</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Box 3"/>
          <p:cNvSpPr txBox="1">
            <a:spLocks noChangeArrowheads="1"/>
          </p:cNvSpPr>
          <p:nvPr/>
        </p:nvSpPr>
        <p:spPr bwMode="auto">
          <a:xfrm>
            <a:off x="304800" y="117475"/>
            <a:ext cx="3276600" cy="674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algn="ctr"/>
            <a:r>
              <a:rPr lang="en-US" altLang="en-US" sz="4800"/>
              <a:t>Germany, which had been</a:t>
            </a:r>
          </a:p>
          <a:p>
            <a:pPr algn="ctr"/>
            <a:r>
              <a:rPr lang="en-US" altLang="en-US" sz="4800"/>
              <a:t>divided after the war, </a:t>
            </a:r>
          </a:p>
          <a:p>
            <a:pPr algn="ctr"/>
            <a:r>
              <a:rPr lang="en-US" altLang="en-US" sz="4800"/>
              <a:t>became a source of conflict.</a:t>
            </a:r>
          </a:p>
        </p:txBody>
      </p:sp>
      <p:pic>
        <p:nvPicPr>
          <p:cNvPr id="23555" name="Picture 4" descr="http://www.uncp.edu/home/rwb/berlin_map194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10025" y="1247775"/>
            <a:ext cx="5133975" cy="561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Cy- Ranch</a:t>
            </a:r>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Division of German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3100" y="42863"/>
            <a:ext cx="5219700" cy="673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555206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685800" y="381000"/>
            <a:ext cx="7772400" cy="1143000"/>
          </a:xfrm>
        </p:spPr>
        <p:txBody>
          <a:bodyPr>
            <a:normAutofit/>
          </a:bodyPr>
          <a:lstStyle/>
          <a:p>
            <a:pPr eaLnBrk="1" hangingPunct="1">
              <a:defRPr/>
            </a:pPr>
            <a:r>
              <a:rPr lang="en-US" dirty="0" smtClean="0">
                <a:latin typeface="Times New Roman" pitchFamily="18" charset="0"/>
              </a:rPr>
              <a:t>Cold </a:t>
            </a:r>
            <a:r>
              <a:rPr lang="en-US" dirty="0" err="1" smtClean="0">
                <a:latin typeface="Times New Roman" pitchFamily="18" charset="0"/>
              </a:rPr>
              <a:t>War:A</a:t>
            </a:r>
            <a:r>
              <a:rPr lang="en-US" dirty="0" smtClean="0">
                <a:latin typeface="Times New Roman" pitchFamily="18" charset="0"/>
              </a:rPr>
              <a:t> Divided Germany</a:t>
            </a:r>
          </a:p>
        </p:txBody>
      </p:sp>
      <p:sp>
        <p:nvSpPr>
          <p:cNvPr id="56323" name="Rectangle 3"/>
          <p:cNvSpPr>
            <a:spLocks noGrp="1" noChangeArrowheads="1"/>
          </p:cNvSpPr>
          <p:nvPr>
            <p:ph idx="1"/>
          </p:nvPr>
        </p:nvSpPr>
        <p:spPr>
          <a:xfrm>
            <a:off x="533400" y="2209800"/>
            <a:ext cx="7772400" cy="4495800"/>
          </a:xfrm>
        </p:spPr>
        <p:txBody>
          <a:bodyPr>
            <a:noAutofit/>
          </a:bodyPr>
          <a:lstStyle/>
          <a:p>
            <a:pPr eaLnBrk="1" hangingPunct="1">
              <a:lnSpc>
                <a:spcPct val="80000"/>
              </a:lnSpc>
              <a:defRPr/>
            </a:pPr>
            <a:r>
              <a:rPr lang="en-US" sz="3200" dirty="0" smtClean="0">
                <a:latin typeface="Times New Roman" pitchFamily="18" charset="0"/>
              </a:rPr>
              <a:t>They were accused of starting two world wars and Britain and France did not want to be invaded again.</a:t>
            </a:r>
          </a:p>
          <a:p>
            <a:pPr eaLnBrk="1" hangingPunct="1">
              <a:lnSpc>
                <a:spcPct val="80000"/>
              </a:lnSpc>
              <a:defRPr/>
            </a:pPr>
            <a:endParaRPr lang="en-US" sz="3200" b="1" dirty="0" smtClean="0">
              <a:latin typeface="Times New Roman" pitchFamily="18" charset="0"/>
            </a:endParaRPr>
          </a:p>
          <a:p>
            <a:pPr eaLnBrk="1" hangingPunct="1">
              <a:lnSpc>
                <a:spcPct val="80000"/>
              </a:lnSpc>
              <a:defRPr/>
            </a:pPr>
            <a:r>
              <a:rPr lang="en-US" sz="3200" b="1" dirty="0" smtClean="0">
                <a:latin typeface="Times New Roman" pitchFamily="18" charset="0"/>
              </a:rPr>
              <a:t>The solution was to divide Germany, but how? </a:t>
            </a:r>
          </a:p>
          <a:p>
            <a:pPr eaLnBrk="1" hangingPunct="1">
              <a:lnSpc>
                <a:spcPct val="80000"/>
              </a:lnSpc>
              <a:defRPr/>
            </a:pPr>
            <a:r>
              <a:rPr lang="en-US" sz="3200" b="1" dirty="0" smtClean="0">
                <a:latin typeface="Times New Roman" pitchFamily="18" charset="0"/>
              </a:rPr>
              <a:t>Germany was divided into Eastern (Communist) and Western Germany (Democracy).</a:t>
            </a:r>
          </a:p>
          <a:p>
            <a:pPr eaLnBrk="1" hangingPunct="1">
              <a:lnSpc>
                <a:spcPct val="80000"/>
              </a:lnSpc>
              <a:defRPr/>
            </a:pPr>
            <a:endParaRPr lang="en-US" sz="3200" b="1" dirty="0" smtClean="0">
              <a:latin typeface="Times New Roman" pitchFamily="18" charset="0"/>
            </a:endParaRPr>
          </a:p>
          <a:p>
            <a:pPr eaLnBrk="1" hangingPunct="1">
              <a:lnSpc>
                <a:spcPct val="80000"/>
              </a:lnSpc>
              <a:defRPr/>
            </a:pPr>
            <a:endParaRPr lang="en-US" sz="3200" dirty="0" smtClean="0">
              <a:latin typeface="Times New Roman" pitchFamily="18" charset="0"/>
            </a:endParaRPr>
          </a:p>
        </p:txBody>
      </p:sp>
    </p:spTree>
    <p:extLst>
      <p:ext uri="{BB962C8B-B14F-4D97-AF65-F5344CB8AC3E}">
        <p14:creationId xmlns:p14="http://schemas.microsoft.com/office/powerpoint/2010/main" val="33215043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Box 3"/>
          <p:cNvSpPr txBox="1">
            <a:spLocks noChangeArrowheads="1"/>
          </p:cNvSpPr>
          <p:nvPr/>
        </p:nvSpPr>
        <p:spPr bwMode="auto">
          <a:xfrm>
            <a:off x="0" y="0"/>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algn="ctr"/>
            <a:r>
              <a:rPr lang="en-US" altLang="en-US" sz="4800" dirty="0"/>
              <a:t>East Germany became a </a:t>
            </a:r>
          </a:p>
          <a:p>
            <a:pPr algn="ctr"/>
            <a:r>
              <a:rPr lang="en-US" altLang="en-US" sz="4800" dirty="0"/>
              <a:t>communist nation and</a:t>
            </a:r>
          </a:p>
          <a:p>
            <a:pPr algn="ctr"/>
            <a:r>
              <a:rPr lang="en-US" altLang="en-US" sz="4800" dirty="0"/>
              <a:t>West Germany was democratic.</a:t>
            </a:r>
          </a:p>
        </p:txBody>
      </p:sp>
      <p:pic>
        <p:nvPicPr>
          <p:cNvPr id="24579" name="Picture 2" descr="http://www.cnn.com/WORLD/9708/25/berlin.wall.deaths/germany.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75" y="2689225"/>
            <a:ext cx="3514725" cy="415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Cy- Ranch</a:t>
            </a:r>
            <a:endParaRPr lang="en-US"/>
          </a:p>
        </p:txBody>
      </p:sp>
      <p:pic>
        <p:nvPicPr>
          <p:cNvPr id="3" name="Picture 2"/>
          <p:cNvPicPr>
            <a:picLocks noChangeAspect="1"/>
          </p:cNvPicPr>
          <p:nvPr/>
        </p:nvPicPr>
        <p:blipFill>
          <a:blip r:embed="rId3"/>
          <a:stretch>
            <a:fillRect/>
          </a:stretch>
        </p:blipFill>
        <p:spPr>
          <a:xfrm>
            <a:off x="3616169" y="2705100"/>
            <a:ext cx="5050901" cy="1524717"/>
          </a:xfrm>
          <a:prstGeom prst="rect">
            <a:avLst/>
          </a:prstGeom>
        </p:spPr>
      </p:pic>
      <p:sp>
        <p:nvSpPr>
          <p:cNvPr id="6" name="Rectangle 3"/>
          <p:cNvSpPr>
            <a:spLocks noGrp="1" noChangeArrowheads="1"/>
          </p:cNvSpPr>
          <p:nvPr>
            <p:ph idx="1"/>
          </p:nvPr>
        </p:nvSpPr>
        <p:spPr>
          <a:xfrm>
            <a:off x="3581400" y="2971800"/>
            <a:ext cx="5534024" cy="3463925"/>
          </a:xfrm>
        </p:spPr>
        <p:txBody>
          <a:bodyPr>
            <a:normAutofit fontScale="92500" lnSpcReduction="10000"/>
          </a:bodyPr>
          <a:lstStyle/>
          <a:p>
            <a:pPr eaLnBrk="1" hangingPunct="1">
              <a:lnSpc>
                <a:spcPct val="90000"/>
              </a:lnSpc>
              <a:buFont typeface="Wingdings" panose="05000000000000000000" pitchFamily="2" charset="2"/>
              <a:buNone/>
              <a:defRPr/>
            </a:pPr>
            <a:endParaRPr lang="en-US" sz="2800" dirty="0" smtClean="0">
              <a:latin typeface="Times New Roman" pitchFamily="18" charset="0"/>
            </a:endParaRPr>
          </a:p>
          <a:p>
            <a:pPr eaLnBrk="1" hangingPunct="1">
              <a:lnSpc>
                <a:spcPct val="90000"/>
              </a:lnSpc>
              <a:defRPr/>
            </a:pPr>
            <a:r>
              <a:rPr lang="en-US" sz="2800" dirty="0" smtClean="0">
                <a:latin typeface="Times New Roman" pitchFamily="18" charset="0"/>
              </a:rPr>
              <a:t>As a compromise, the</a:t>
            </a:r>
            <a:r>
              <a:rPr lang="en-US" sz="2800" b="1" dirty="0" smtClean="0">
                <a:latin typeface="Times New Roman" pitchFamily="18" charset="0"/>
              </a:rPr>
              <a:t> city of Berlin was divided into East and West Berlin. </a:t>
            </a:r>
          </a:p>
          <a:p>
            <a:pPr eaLnBrk="1" hangingPunct="1">
              <a:lnSpc>
                <a:spcPct val="90000"/>
              </a:lnSpc>
              <a:buFont typeface="Wingdings" panose="05000000000000000000" pitchFamily="2" charset="2"/>
              <a:buNone/>
              <a:defRPr/>
            </a:pPr>
            <a:endParaRPr lang="en-US" sz="2800" b="1" dirty="0" smtClean="0">
              <a:latin typeface="Times New Roman" pitchFamily="18" charset="0"/>
            </a:endParaRPr>
          </a:p>
          <a:p>
            <a:pPr eaLnBrk="1" hangingPunct="1">
              <a:lnSpc>
                <a:spcPct val="90000"/>
              </a:lnSpc>
              <a:defRPr/>
            </a:pPr>
            <a:r>
              <a:rPr lang="en-US" sz="2800" b="1" dirty="0" smtClean="0">
                <a:latin typeface="Times New Roman" pitchFamily="18" charset="0"/>
              </a:rPr>
              <a:t>West Berlin was controlled by the U.S.A.</a:t>
            </a:r>
          </a:p>
          <a:p>
            <a:pPr eaLnBrk="1" hangingPunct="1">
              <a:lnSpc>
                <a:spcPct val="90000"/>
              </a:lnSpc>
              <a:defRPr/>
            </a:pPr>
            <a:r>
              <a:rPr lang="en-US" sz="2800" b="1" dirty="0" smtClean="0">
                <a:latin typeface="Times New Roman" pitchFamily="18" charset="0"/>
              </a:rPr>
              <a:t>East Berlin was controlled by the Soviet Union.</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3"/>
          <p:cNvSpPr txBox="1">
            <a:spLocks noChangeArrowheads="1"/>
          </p:cNvSpPr>
          <p:nvPr/>
        </p:nvSpPr>
        <p:spPr bwMode="auto">
          <a:xfrm>
            <a:off x="381000" y="381000"/>
            <a:ext cx="8135938"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r>
              <a:rPr lang="en-US" altLang="en-US" sz="4800"/>
              <a:t>The U.S.A. and the U.S.S.R.</a:t>
            </a:r>
          </a:p>
          <a:p>
            <a:r>
              <a:rPr lang="en-US" altLang="en-US" sz="4800"/>
              <a:t>were the world’s superpowers.</a:t>
            </a:r>
          </a:p>
        </p:txBody>
      </p:sp>
      <p:pic>
        <p:nvPicPr>
          <p:cNvPr id="11267" name="Picture 2" descr="https://michaelbay.com/newsblog/files/USA-fla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4495800" cy="337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4" descr="http://project1.caryacademy.org/echoes/poet_ee_cummings/images/ussr_flag.b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6613" y="3886200"/>
            <a:ext cx="4497387"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Cy- Ranch</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Box 3"/>
          <p:cNvSpPr txBox="1">
            <a:spLocks noChangeArrowheads="1"/>
          </p:cNvSpPr>
          <p:nvPr/>
        </p:nvSpPr>
        <p:spPr bwMode="auto">
          <a:xfrm>
            <a:off x="409575" y="228600"/>
            <a:ext cx="873442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r>
              <a:rPr lang="en-US" altLang="en-US" sz="4800"/>
              <a:t>Even Berlin was divided although</a:t>
            </a:r>
          </a:p>
          <a:p>
            <a:r>
              <a:rPr lang="en-US" altLang="en-US" sz="4800"/>
              <a:t>it was located in East Germany.</a:t>
            </a:r>
          </a:p>
        </p:txBody>
      </p:sp>
      <p:pic>
        <p:nvPicPr>
          <p:cNvPr id="25603" name="Picture 6" descr="http://static.howstuffworks.com/gif/willow/history-of-germany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2025" y="2133600"/>
            <a:ext cx="5278438" cy="423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Cy- Ranch</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7" descr="berlin_wall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25" y="0"/>
            <a:ext cx="91684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381338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Box 3"/>
          <p:cNvSpPr txBox="1">
            <a:spLocks noChangeArrowheads="1"/>
          </p:cNvSpPr>
          <p:nvPr/>
        </p:nvSpPr>
        <p:spPr bwMode="auto">
          <a:xfrm>
            <a:off x="457200" y="304800"/>
            <a:ext cx="823118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algn="ctr"/>
            <a:r>
              <a:rPr lang="en-US" altLang="en-US" sz="4800"/>
              <a:t>The Soviets blockaded</a:t>
            </a:r>
          </a:p>
          <a:p>
            <a:pPr algn="ctr"/>
            <a:r>
              <a:rPr lang="en-US" altLang="en-US" sz="4800"/>
              <a:t>West Berlin in 1948 and 1949.</a:t>
            </a:r>
          </a:p>
          <a:p>
            <a:endParaRPr lang="en-US" altLang="en-US" sz="4800"/>
          </a:p>
        </p:txBody>
      </p:sp>
      <p:pic>
        <p:nvPicPr>
          <p:cNvPr id="26627" name="Picture 2" descr="http://thepeoplescube.com/Vashi/pic/image5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3581400"/>
            <a:ext cx="5727844"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Cy- Ranch</a:t>
            </a:r>
            <a:endParaRPr lang="en-US"/>
          </a:p>
        </p:txBody>
      </p:sp>
      <p:sp>
        <p:nvSpPr>
          <p:cNvPr id="5" name="Rectangle 5"/>
          <p:cNvSpPr txBox="1">
            <a:spLocks noChangeArrowheads="1"/>
          </p:cNvSpPr>
          <p:nvPr/>
        </p:nvSpPr>
        <p:spPr bwMode="auto">
          <a:xfrm>
            <a:off x="1981200" y="1965325"/>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US" altLang="en-US" dirty="0" smtClean="0">
                <a:hlinkClick r:id="rId3"/>
              </a:rPr>
              <a:t>http://www.youtube.com/watch?v=ExOYvW5vCj4</a:t>
            </a:r>
            <a:r>
              <a:rPr lang="en-US" altLang="en-US" dirty="0" smtClean="0"/>
              <a:t> </a:t>
            </a:r>
          </a:p>
          <a:p>
            <a:r>
              <a:rPr lang="en-US" altLang="en-US" dirty="0" smtClean="0"/>
              <a:t>Time: 3:33 min.</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3"/>
          <p:cNvSpPr txBox="1">
            <a:spLocks noChangeArrowheads="1"/>
          </p:cNvSpPr>
          <p:nvPr/>
        </p:nvSpPr>
        <p:spPr bwMode="auto">
          <a:xfrm>
            <a:off x="0" y="228600"/>
            <a:ext cx="7945438"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r>
              <a:rPr lang="en-US" altLang="en-US" sz="4800"/>
              <a:t>The Soviets blocked the roads</a:t>
            </a:r>
          </a:p>
          <a:p>
            <a:r>
              <a:rPr lang="en-US" altLang="en-US" sz="4800"/>
              <a:t>and rails.  They tried to starve</a:t>
            </a:r>
          </a:p>
          <a:p>
            <a:r>
              <a:rPr lang="en-US" altLang="en-US" sz="4800"/>
              <a:t>the West Berliners into </a:t>
            </a:r>
          </a:p>
          <a:p>
            <a:r>
              <a:rPr lang="en-US" altLang="en-US" sz="4800"/>
              <a:t>submission.</a:t>
            </a:r>
          </a:p>
        </p:txBody>
      </p:sp>
      <p:pic>
        <p:nvPicPr>
          <p:cNvPr id="27651" name="Picture 2" descr="http://www.lib.utexas.edu/maps/world_cities/wberlin_transport_7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3600" y="2505075"/>
            <a:ext cx="32004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http://thepeoplescube.com/Vashi/pic/image55.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733800"/>
            <a:ext cx="4438650" cy="287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Cy- Ranch</a:t>
            </a: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Box 3"/>
          <p:cNvSpPr txBox="1">
            <a:spLocks noChangeArrowheads="1"/>
          </p:cNvSpPr>
          <p:nvPr/>
        </p:nvSpPr>
        <p:spPr bwMode="auto">
          <a:xfrm>
            <a:off x="0" y="381000"/>
            <a:ext cx="919003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pPr algn="ctr"/>
            <a:r>
              <a:rPr lang="en-US" altLang="en-US" sz="4800"/>
              <a:t>But an allied airlift parachuted</a:t>
            </a:r>
          </a:p>
          <a:p>
            <a:pPr algn="ctr"/>
            <a:r>
              <a:rPr lang="en-US" altLang="en-US" sz="4800"/>
              <a:t>needed supplies and the </a:t>
            </a:r>
          </a:p>
          <a:p>
            <a:pPr algn="ctr"/>
            <a:r>
              <a:rPr lang="en-US" altLang="en-US" sz="4800"/>
              <a:t>Soviets finally ended the blockade.</a:t>
            </a:r>
          </a:p>
        </p:txBody>
      </p:sp>
      <p:pic>
        <p:nvPicPr>
          <p:cNvPr id="28675" name="Picture 2" descr="http://www.bwbs.de/UserFiles/Image/1946-1950/airlif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590573"/>
            <a:ext cx="4953000" cy="423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Cy- Ranch</a:t>
            </a:r>
            <a:endParaRPr lang="en-US"/>
          </a:p>
        </p:txBody>
      </p:sp>
      <p:sp>
        <p:nvSpPr>
          <p:cNvPr id="5" name="Rectangle 6"/>
          <p:cNvSpPr txBox="1">
            <a:spLocks noChangeArrowheads="1"/>
          </p:cNvSpPr>
          <p:nvPr/>
        </p:nvSpPr>
        <p:spPr bwMode="auto">
          <a:xfrm>
            <a:off x="5257800" y="2863396"/>
            <a:ext cx="3657600" cy="36898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accent1"/>
              </a:buClr>
              <a:buSzPct val="70000"/>
              <a:buFont typeface="Wingdings 2" panose="05020102010507070707"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anose="05020102010507070707"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anose="05020102010507070707"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anose="05020102010507070707"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anose="05020102010507070707"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r>
              <a:rPr lang="en-US" altLang="en-US" dirty="0" smtClean="0">
                <a:hlinkClick r:id="rId3"/>
              </a:rPr>
              <a:t>http://www.youtube.com/watch?v=fQ30Rgc5Prc</a:t>
            </a:r>
            <a:r>
              <a:rPr lang="en-US" altLang="en-US" dirty="0" smtClean="0"/>
              <a:t> </a:t>
            </a:r>
          </a:p>
          <a:p>
            <a:r>
              <a:rPr lang="en-US" altLang="en-US" dirty="0" smtClean="0"/>
              <a:t>Time: 3:24 min.</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5" descr="Map of occupation zones and air corridors during Berlin Airlif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76200"/>
            <a:ext cx="6567488"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811976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descr="drop-o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04800"/>
            <a:ext cx="8153400" cy="623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7831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5" descr="585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6763" y="76200"/>
            <a:ext cx="5026025"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4281780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5" descr="Berlin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81013"/>
            <a:ext cx="8839200" cy="584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14255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West Germans peer over Berlin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382000" cy="658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4572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3"/>
          <p:cNvSpPr txBox="1">
            <a:spLocks noChangeArrowheads="1"/>
          </p:cNvSpPr>
          <p:nvPr/>
        </p:nvSpPr>
        <p:spPr bwMode="auto">
          <a:xfrm>
            <a:off x="685800" y="304800"/>
            <a:ext cx="72644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r>
              <a:rPr lang="en-US" altLang="en-US" sz="4800"/>
              <a:t>However, these two nations</a:t>
            </a:r>
          </a:p>
          <a:p>
            <a:r>
              <a:rPr lang="en-US" altLang="en-US" sz="4800"/>
              <a:t>were founded on opposing</a:t>
            </a:r>
          </a:p>
          <a:p>
            <a:r>
              <a:rPr lang="en-US" altLang="en-US" sz="4800"/>
              <a:t>ideologies.</a:t>
            </a:r>
          </a:p>
        </p:txBody>
      </p:sp>
      <p:pic>
        <p:nvPicPr>
          <p:cNvPr id="12291" name="Picture 2" descr="http://www.johndclare.net/images/Armwrestling.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90800"/>
            <a:ext cx="60134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Cy- Ranch</a:t>
            </a: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5" descr="Berlin W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49238"/>
            <a:ext cx="8686800" cy="632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098054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descr="Fall of the Berlin Wal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
            <a:ext cx="8839200" cy="643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40034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76200" y="274638"/>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NATO</a:t>
            </a:r>
          </a:p>
        </p:txBody>
      </p:sp>
      <p:sp>
        <p:nvSpPr>
          <p:cNvPr id="26627" name="Rectangle 3"/>
          <p:cNvSpPr>
            <a:spLocks noGrp="1" noChangeArrowheads="1"/>
          </p:cNvSpPr>
          <p:nvPr>
            <p:ph type="body" idx="1"/>
          </p:nvPr>
        </p:nvSpPr>
        <p:spPr bwMode="auto">
          <a:xfrm>
            <a:off x="1447800" y="1600200"/>
            <a:ext cx="72390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North Atlantic Treaty Organization</a:t>
            </a:r>
          </a:p>
          <a:p>
            <a:pPr eaLnBrk="1" hangingPunct="1"/>
            <a:r>
              <a:rPr lang="en-US" altLang="en-US" smtClean="0"/>
              <a:t>European and American countries make an alliance together to protect one another militarily in the event of an attack</a:t>
            </a:r>
          </a:p>
        </p:txBody>
      </p:sp>
      <p:pic>
        <p:nvPicPr>
          <p:cNvPr id="26628" name="Picture 4" descr="Flag of the United States.svg">
            <a:hlinkClick r:id="rId3"/>
          </p:cNvPr>
          <p:cNvPicPr>
            <a:picLocks noChangeAspect="1" noChangeArrowheads="1"/>
          </p:cNvPicPr>
          <p:nvPr>
            <p:ph idx="4294967295"/>
          </p:nvPr>
        </p:nvPicPr>
        <p:blipFill>
          <a:blip r:embed="rId4">
            <a:extLst>
              <a:ext uri="{28A0092B-C50C-407E-A947-70E740481C1C}">
                <a14:useLocalDpi xmlns:a14="http://schemas.microsoft.com/office/drawing/2010/main" val="0"/>
              </a:ext>
            </a:extLst>
          </a:blip>
          <a:srcRect/>
          <a:stretch>
            <a:fillRect/>
          </a:stretch>
        </p:blipFill>
        <p:spPr bwMode="auto">
          <a:xfrm>
            <a:off x="6705600" y="0"/>
            <a:ext cx="2438400" cy="12827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6629" name="Picture 6" descr="thumbnail"/>
          <p:cNvPicPr>
            <a:picLocks noChangeAspect="1" noChangeArrowheads="1"/>
          </p:cNvPicPr>
          <p:nvPr>
            <p:ph sz="half" idx="4294967295"/>
          </p:nvPr>
        </p:nvPicPr>
        <p:blipFill>
          <a:blip r:embed="rId5">
            <a:extLst>
              <a:ext uri="{28A0092B-C50C-407E-A947-70E740481C1C}">
                <a14:useLocalDpi xmlns:a14="http://schemas.microsoft.com/office/drawing/2010/main" val="0"/>
              </a:ext>
            </a:extLst>
          </a:blip>
          <a:srcRect/>
          <a:stretch>
            <a:fillRect/>
          </a:stretch>
        </p:blipFill>
        <p:spPr bwMode="auto">
          <a:xfrm>
            <a:off x="3733800" y="3962400"/>
            <a:ext cx="3581400" cy="268605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56901141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bwMode="auto">
          <a:xfrm>
            <a:off x="2514600" y="274638"/>
            <a:ext cx="6324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0000"/>
          </a:bodyPr>
          <a:lstStyle/>
          <a:p>
            <a:pPr eaLnBrk="1" hangingPunct="1"/>
            <a:r>
              <a:rPr lang="en-US" altLang="en-US" sz="4000" smtClean="0"/>
              <a:t>    Warsaw Pact			</a:t>
            </a:r>
          </a:p>
        </p:txBody>
      </p:sp>
      <p:sp>
        <p:nvSpPr>
          <p:cNvPr id="2867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en-US" altLang="en-US" smtClean="0"/>
              <a:t>The Soviet Union retaliates by forming it’s own alliance with the satellite states surrounding the country</a:t>
            </a:r>
          </a:p>
        </p:txBody>
      </p:sp>
      <p:pic>
        <p:nvPicPr>
          <p:cNvPr id="28676" name="Picture 4" descr="Flag of the Soviet Union.sv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8575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6" descr="UDCS"/>
          <p:cNvPicPr>
            <a:picLocks noChangeAspect="1" noChangeArrowheads="1"/>
          </p:cNvPicPr>
          <p:nvPr>
            <p:ph sz="half" idx="4294967295"/>
          </p:nvPr>
        </p:nvPicPr>
        <p:blipFill>
          <a:blip r:embed="rId4">
            <a:extLst>
              <a:ext uri="{28A0092B-C50C-407E-A947-70E740481C1C}">
                <a14:useLocalDpi xmlns:a14="http://schemas.microsoft.com/office/drawing/2010/main" val="0"/>
              </a:ext>
            </a:extLst>
          </a:blip>
          <a:srcRect/>
          <a:stretch>
            <a:fillRect/>
          </a:stretch>
        </p:blipFill>
        <p:spPr bwMode="auto">
          <a:xfrm>
            <a:off x="2514600" y="3505200"/>
            <a:ext cx="4038600" cy="26924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13061984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3"/>
          <p:cNvSpPr txBox="1">
            <a:spLocks noChangeArrowheads="1"/>
          </p:cNvSpPr>
          <p:nvPr/>
        </p:nvSpPr>
        <p:spPr bwMode="auto">
          <a:xfrm>
            <a:off x="914400" y="381000"/>
            <a:ext cx="7077075" cy="304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r>
              <a:rPr lang="en-US" altLang="en-US" sz="4800"/>
              <a:t>Yes, the Cold War changed</a:t>
            </a:r>
          </a:p>
          <a:p>
            <a:r>
              <a:rPr lang="en-US" altLang="en-US" sz="4800"/>
              <a:t>world history as tensions</a:t>
            </a:r>
          </a:p>
          <a:p>
            <a:r>
              <a:rPr lang="en-US" altLang="en-US" sz="4800"/>
              <a:t>between the superpowers</a:t>
            </a:r>
          </a:p>
          <a:p>
            <a:r>
              <a:rPr lang="en-US" altLang="en-US" sz="4800"/>
              <a:t>grew.</a:t>
            </a:r>
          </a:p>
        </p:txBody>
      </p:sp>
      <p:pic>
        <p:nvPicPr>
          <p:cNvPr id="29699" name="Picture 2" descr="Cartoon: Cold war again? (medium) by Nizar tagged cold,war,russia,usa,world,ear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3525838"/>
            <a:ext cx="4800600" cy="333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Cy- Ranch</a:t>
            </a: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Crumbling Alliances</a:t>
            </a:r>
          </a:p>
        </p:txBody>
      </p:sp>
      <p:pic>
        <p:nvPicPr>
          <p:cNvPr id="4099" name="Picture 2" descr="C:\Users\student\Desktop\200px-Cold_war_europe_military_alliances_map_en[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143000"/>
            <a:ext cx="9144000" cy="6430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76528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228600" y="304800"/>
            <a:ext cx="8743099"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r>
              <a:rPr lang="en-US" altLang="en-US" sz="4800" dirty="0"/>
              <a:t>Americans advocated democracy</a:t>
            </a:r>
          </a:p>
          <a:p>
            <a:r>
              <a:rPr lang="en-US" altLang="en-US" sz="4800" dirty="0"/>
              <a:t>and free </a:t>
            </a:r>
            <a:r>
              <a:rPr lang="en-US" altLang="en-US" sz="4800" dirty="0" smtClean="0"/>
              <a:t>trade developing </a:t>
            </a:r>
          </a:p>
          <a:p>
            <a:r>
              <a:rPr lang="en-US" altLang="en-US" sz="4800" dirty="0" smtClean="0"/>
              <a:t>capitalist economies modeled </a:t>
            </a:r>
          </a:p>
          <a:p>
            <a:r>
              <a:rPr lang="en-US" altLang="en-US" sz="4800" dirty="0" smtClean="0"/>
              <a:t>After the U.S.A.</a:t>
            </a:r>
            <a:endParaRPr lang="en-US" altLang="en-US" sz="4800" dirty="0"/>
          </a:p>
        </p:txBody>
      </p:sp>
      <p:pic>
        <p:nvPicPr>
          <p:cNvPr id="13315" name="Picture 2" descr="http://buber.net/Blah/wp-content/uploads/2008/09/q-photo-we-the-people-american-constit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132577"/>
            <a:ext cx="5562600" cy="372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Cy- Ranch</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3"/>
          <p:cNvSpPr txBox="1">
            <a:spLocks noChangeArrowheads="1"/>
          </p:cNvSpPr>
          <p:nvPr/>
        </p:nvSpPr>
        <p:spPr bwMode="auto">
          <a:xfrm>
            <a:off x="228600" y="76200"/>
            <a:ext cx="8915400"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Franklin Gothic Book" panose="020B0503020102020204" pitchFamily="34" charset="0"/>
              </a:defRPr>
            </a:lvl1pPr>
            <a:lvl2pPr marL="742950" indent="-285750">
              <a:defRPr>
                <a:solidFill>
                  <a:schemeClr val="tx1"/>
                </a:solidFill>
                <a:latin typeface="Franklin Gothic Book" panose="020B0503020102020204" pitchFamily="34" charset="0"/>
              </a:defRPr>
            </a:lvl2pPr>
            <a:lvl3pPr marL="1143000" indent="-228600">
              <a:defRPr>
                <a:solidFill>
                  <a:schemeClr val="tx1"/>
                </a:solidFill>
                <a:latin typeface="Franklin Gothic Book" panose="020B0503020102020204" pitchFamily="34" charset="0"/>
              </a:defRPr>
            </a:lvl3pPr>
            <a:lvl4pPr marL="1600200" indent="-228600">
              <a:defRPr>
                <a:solidFill>
                  <a:schemeClr val="tx1"/>
                </a:solidFill>
                <a:latin typeface="Franklin Gothic Book" panose="020B0503020102020204" pitchFamily="34" charset="0"/>
              </a:defRPr>
            </a:lvl4pPr>
            <a:lvl5pPr marL="2057400" indent="-228600">
              <a:defRPr>
                <a:solidFill>
                  <a:schemeClr val="tx1"/>
                </a:solidFill>
                <a:latin typeface="Franklin Gothic Book" panose="020B0503020102020204" pitchFamily="34" charset="0"/>
              </a:defRPr>
            </a:lvl5pPr>
            <a:lvl6pPr marL="2514600" indent="-228600" fontAlgn="base">
              <a:spcBef>
                <a:spcPct val="0"/>
              </a:spcBef>
              <a:spcAft>
                <a:spcPct val="0"/>
              </a:spcAft>
              <a:defRPr>
                <a:solidFill>
                  <a:schemeClr val="tx1"/>
                </a:solidFill>
                <a:latin typeface="Franklin Gothic Book" panose="020B0503020102020204" pitchFamily="34" charset="0"/>
              </a:defRPr>
            </a:lvl6pPr>
            <a:lvl7pPr marL="2971800" indent="-228600" fontAlgn="base">
              <a:spcBef>
                <a:spcPct val="0"/>
              </a:spcBef>
              <a:spcAft>
                <a:spcPct val="0"/>
              </a:spcAft>
              <a:defRPr>
                <a:solidFill>
                  <a:schemeClr val="tx1"/>
                </a:solidFill>
                <a:latin typeface="Franklin Gothic Book" panose="020B0503020102020204" pitchFamily="34" charset="0"/>
              </a:defRPr>
            </a:lvl7pPr>
            <a:lvl8pPr marL="3429000" indent="-228600" fontAlgn="base">
              <a:spcBef>
                <a:spcPct val="0"/>
              </a:spcBef>
              <a:spcAft>
                <a:spcPct val="0"/>
              </a:spcAft>
              <a:defRPr>
                <a:solidFill>
                  <a:schemeClr val="tx1"/>
                </a:solidFill>
                <a:latin typeface="Franklin Gothic Book" panose="020B0503020102020204" pitchFamily="34" charset="0"/>
              </a:defRPr>
            </a:lvl8pPr>
            <a:lvl9pPr marL="3886200" indent="-228600" fontAlgn="base">
              <a:spcBef>
                <a:spcPct val="0"/>
              </a:spcBef>
              <a:spcAft>
                <a:spcPct val="0"/>
              </a:spcAft>
              <a:defRPr>
                <a:solidFill>
                  <a:schemeClr val="tx1"/>
                </a:solidFill>
                <a:latin typeface="Franklin Gothic Book" panose="020B0503020102020204" pitchFamily="34" charset="0"/>
              </a:defRPr>
            </a:lvl9pPr>
          </a:lstStyle>
          <a:p>
            <a:r>
              <a:rPr lang="en-US" altLang="en-US" sz="4800" dirty="0"/>
              <a:t>The Soviet Union advocated</a:t>
            </a:r>
          </a:p>
          <a:p>
            <a:r>
              <a:rPr lang="en-US" altLang="en-US" sz="4800" dirty="0"/>
              <a:t>communism and the </a:t>
            </a:r>
            <a:r>
              <a:rPr lang="en-US" altLang="en-US" sz="4800" dirty="0" smtClean="0"/>
              <a:t>ideas of </a:t>
            </a:r>
            <a:r>
              <a:rPr lang="en-US" altLang="en-US" sz="4800" dirty="0"/>
              <a:t>Karl </a:t>
            </a:r>
            <a:r>
              <a:rPr lang="en-US" altLang="en-US" sz="4800" dirty="0" smtClean="0"/>
              <a:t>Marx and developed a government modeled after the U.S.S.R.</a:t>
            </a:r>
            <a:endParaRPr lang="en-US" altLang="en-US" sz="4800" dirty="0"/>
          </a:p>
        </p:txBody>
      </p:sp>
      <p:pic>
        <p:nvPicPr>
          <p:cNvPr id="14339" name="Picture 2" descr="http://janedark.com/Mar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015222"/>
            <a:ext cx="3276600" cy="3842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Cy- Ranch</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Rectangle 6"/>
          <p:cNvSpPr>
            <a:spLocks noGrp="1" noChangeArrowheads="1"/>
          </p:cNvSpPr>
          <p:nvPr>
            <p:ph type="title"/>
          </p:nvPr>
        </p:nvSpPr>
        <p:spPr>
          <a:xfrm>
            <a:off x="632460" y="389732"/>
            <a:ext cx="7772400" cy="1143000"/>
          </a:xfrm>
        </p:spPr>
        <p:txBody>
          <a:bodyPr/>
          <a:lstStyle/>
          <a:p>
            <a:r>
              <a:rPr lang="en-US" altLang="en-US" dirty="0"/>
              <a:t>The COLD WAR (1960-1991)</a:t>
            </a:r>
          </a:p>
        </p:txBody>
      </p:sp>
      <p:pic>
        <p:nvPicPr>
          <p:cNvPr id="16389" name="Picture 5" descr="cold-w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770063"/>
            <a:ext cx="8458200" cy="4173537"/>
          </a:xfrm>
          <a:prstGeom prst="rect">
            <a:avLst/>
          </a:prstGeom>
          <a:noFill/>
          <a:extLst>
            <a:ext uri="{909E8E84-426E-40DD-AFC4-6F175D3DCCD1}">
              <a14:hiddenFill xmlns:a14="http://schemas.microsoft.com/office/drawing/2010/main">
                <a:solidFill>
                  <a:srgbClr val="FFFFFF"/>
                </a:solidFill>
              </a14:hiddenFill>
            </a:ext>
          </a:extLst>
        </p:spPr>
      </p:pic>
      <p:sp>
        <p:nvSpPr>
          <p:cNvPr id="16392" name="Text Box 8"/>
          <p:cNvSpPr txBox="1">
            <a:spLocks noChangeArrowheads="1"/>
          </p:cNvSpPr>
          <p:nvPr/>
        </p:nvSpPr>
        <p:spPr bwMode="auto">
          <a:xfrm>
            <a:off x="457200" y="5943600"/>
            <a:ext cx="838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1800" dirty="0"/>
              <a:t>     U.S.A. AND ALLIES			SOVIET </a:t>
            </a:r>
            <a:r>
              <a:rPr lang="en-US" altLang="en-US" sz="1800" dirty="0" smtClean="0"/>
              <a:t>UNION</a:t>
            </a:r>
            <a:endParaRPr lang="en-US" altLang="en-US" sz="1800" dirty="0"/>
          </a:p>
        </p:txBody>
      </p:sp>
      <p:sp>
        <p:nvSpPr>
          <p:cNvPr id="16393" name="Rectangle 9"/>
          <p:cNvSpPr>
            <a:spLocks noChangeArrowheads="1"/>
          </p:cNvSpPr>
          <p:nvPr/>
        </p:nvSpPr>
        <p:spPr bwMode="auto">
          <a:xfrm>
            <a:off x="533400" y="6019800"/>
            <a:ext cx="152400" cy="152400"/>
          </a:xfrm>
          <a:prstGeom prst="rect">
            <a:avLst/>
          </a:prstGeom>
          <a:solidFill>
            <a:schemeClr val="accent5">
              <a:lumMod val="75000"/>
            </a:schemeClr>
          </a:solidFill>
          <a:ln w="9525">
            <a:solidFill>
              <a:schemeClr val="tx1"/>
            </a:solidFill>
            <a:miter lim="800000"/>
            <a:headEnd/>
            <a:tailEnd/>
          </a:ln>
          <a:effectLst/>
          <a:extLst/>
        </p:spPr>
        <p:txBody>
          <a:bodyPr wrap="none" anchor="ctr"/>
          <a:lstStyle/>
          <a:p>
            <a:endParaRPr lang="en-US">
              <a:solidFill>
                <a:srgbClr val="0070C0"/>
              </a:solidFill>
            </a:endParaRPr>
          </a:p>
        </p:txBody>
      </p:sp>
      <p:sp>
        <p:nvSpPr>
          <p:cNvPr id="16394" name="Rectangle 10"/>
          <p:cNvSpPr>
            <a:spLocks noChangeArrowheads="1"/>
          </p:cNvSpPr>
          <p:nvPr/>
        </p:nvSpPr>
        <p:spPr bwMode="auto">
          <a:xfrm>
            <a:off x="4724400" y="6019800"/>
            <a:ext cx="152400" cy="152400"/>
          </a:xfrm>
          <a:prstGeom prst="rect">
            <a:avLst/>
          </a:prstGeom>
          <a:solidFill>
            <a:srgbClr val="FE937E"/>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269580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mtClean="0"/>
              <a:t>Origins of the Cold War</a:t>
            </a:r>
          </a:p>
        </p:txBody>
      </p:sp>
      <p:sp>
        <p:nvSpPr>
          <p:cNvPr id="8195" name="Rectangle 2"/>
          <p:cNvSpPr>
            <a:spLocks noChangeArrowheads="1"/>
          </p:cNvSpPr>
          <p:nvPr/>
        </p:nvSpPr>
        <p:spPr bwMode="auto">
          <a:xfrm>
            <a:off x="2286000" y="5410200"/>
            <a:ext cx="6019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Biohazard Participants" pitchFamily="2" charset="0"/>
              </a:defRPr>
            </a:lvl1pPr>
            <a:lvl2pPr marL="742950" indent="-285750" eaLnBrk="0" hangingPunct="0">
              <a:defRPr>
                <a:solidFill>
                  <a:schemeClr val="tx1"/>
                </a:solidFill>
                <a:latin typeface="Biohazard Participants" pitchFamily="2" charset="0"/>
              </a:defRPr>
            </a:lvl2pPr>
            <a:lvl3pPr marL="1143000" indent="-228600" eaLnBrk="0" hangingPunct="0">
              <a:defRPr>
                <a:solidFill>
                  <a:schemeClr val="tx1"/>
                </a:solidFill>
                <a:latin typeface="Biohazard Participants" pitchFamily="2" charset="0"/>
              </a:defRPr>
            </a:lvl3pPr>
            <a:lvl4pPr marL="1600200" indent="-228600" eaLnBrk="0" hangingPunct="0">
              <a:defRPr>
                <a:solidFill>
                  <a:schemeClr val="tx1"/>
                </a:solidFill>
                <a:latin typeface="Biohazard Participants" pitchFamily="2" charset="0"/>
              </a:defRPr>
            </a:lvl4pPr>
            <a:lvl5pPr marL="2057400" indent="-228600" eaLnBrk="0" hangingPunct="0">
              <a:defRPr>
                <a:solidFill>
                  <a:schemeClr val="tx1"/>
                </a:solidFill>
                <a:latin typeface="Biohazard Participants" pitchFamily="2" charset="0"/>
              </a:defRPr>
            </a:lvl5pPr>
            <a:lvl6pPr marL="2514600" indent="-228600" eaLnBrk="0" fontAlgn="base" hangingPunct="0">
              <a:spcBef>
                <a:spcPct val="0"/>
              </a:spcBef>
              <a:spcAft>
                <a:spcPct val="0"/>
              </a:spcAft>
              <a:defRPr>
                <a:solidFill>
                  <a:schemeClr val="tx1"/>
                </a:solidFill>
                <a:latin typeface="Biohazard Participants" pitchFamily="2" charset="0"/>
              </a:defRPr>
            </a:lvl6pPr>
            <a:lvl7pPr marL="2971800" indent="-228600" eaLnBrk="0" fontAlgn="base" hangingPunct="0">
              <a:spcBef>
                <a:spcPct val="0"/>
              </a:spcBef>
              <a:spcAft>
                <a:spcPct val="0"/>
              </a:spcAft>
              <a:defRPr>
                <a:solidFill>
                  <a:schemeClr val="tx1"/>
                </a:solidFill>
                <a:latin typeface="Biohazard Participants" pitchFamily="2" charset="0"/>
              </a:defRPr>
            </a:lvl7pPr>
            <a:lvl8pPr marL="3429000" indent="-228600" eaLnBrk="0" fontAlgn="base" hangingPunct="0">
              <a:spcBef>
                <a:spcPct val="0"/>
              </a:spcBef>
              <a:spcAft>
                <a:spcPct val="0"/>
              </a:spcAft>
              <a:defRPr>
                <a:solidFill>
                  <a:schemeClr val="tx1"/>
                </a:solidFill>
                <a:latin typeface="Biohazard Participants" pitchFamily="2" charset="0"/>
              </a:defRPr>
            </a:lvl8pPr>
            <a:lvl9pPr marL="3886200" indent="-228600" eaLnBrk="0" fontAlgn="base" hangingPunct="0">
              <a:spcBef>
                <a:spcPct val="0"/>
              </a:spcBef>
              <a:spcAft>
                <a:spcPct val="0"/>
              </a:spcAft>
              <a:defRPr>
                <a:solidFill>
                  <a:schemeClr val="tx1"/>
                </a:solidFill>
                <a:latin typeface="Biohazard Participants" pitchFamily="2" charset="0"/>
              </a:defRPr>
            </a:lvl9pPr>
          </a:lstStyle>
          <a:p>
            <a:pPr eaLnBrk="1" hangingPunct="1"/>
            <a:r>
              <a:rPr lang="en-US" altLang="en-US">
                <a:hlinkClick r:id="rId2"/>
              </a:rPr>
              <a:t>http://www.youtube.com/watch?v=HpYCplyBknI</a:t>
            </a:r>
            <a:endParaRPr lang="en-US" altLang="en-US"/>
          </a:p>
          <a:p>
            <a:pPr eaLnBrk="1" hangingPunct="1"/>
            <a:r>
              <a:rPr lang="en-US" altLang="en-US"/>
              <a:t>Start of the Cold War </a:t>
            </a:r>
          </a:p>
          <a:p>
            <a:pPr eaLnBrk="1" hangingPunct="1"/>
            <a:r>
              <a:rPr lang="en-US" altLang="en-US"/>
              <a:t>Time: 9:55 min.</a:t>
            </a:r>
          </a:p>
          <a:p>
            <a:pPr eaLnBrk="1" hangingPunct="1"/>
            <a:endParaRPr lang="en-US" altLang="en-US"/>
          </a:p>
        </p:txBody>
      </p:sp>
      <p:pic>
        <p:nvPicPr>
          <p:cNvPr id="8196" name="Picture 2" descr="http://multimedialearningllc.files.wordpress.com/2010/10/bridge-the-gulch.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1750" y="1536700"/>
            <a:ext cx="40005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300959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themeOverride>
</file>

<file path=docProps/app.xml><?xml version="1.0" encoding="utf-8"?>
<Properties xmlns="http://schemas.openxmlformats.org/officeDocument/2006/extended-properties" xmlns:vt="http://schemas.openxmlformats.org/officeDocument/2006/docPropsVTypes">
  <Template>Trek</Template>
  <TotalTime>81</TotalTime>
  <Words>739</Words>
  <Application>Microsoft Office PowerPoint</Application>
  <PresentationFormat>On-screen Show (4:3)</PresentationFormat>
  <Paragraphs>133</Paragraphs>
  <Slides>44</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44</vt:i4>
      </vt:variant>
    </vt:vector>
  </HeadingPairs>
  <TitlesOfParts>
    <vt:vector size="55" baseType="lpstr">
      <vt:lpstr>Arial</vt:lpstr>
      <vt:lpstr>Baskerville Old Face</vt:lpstr>
      <vt:lpstr>Biohazard Participants</vt:lpstr>
      <vt:lpstr>Calibri</vt:lpstr>
      <vt:lpstr>Franklin Gothic Book</vt:lpstr>
      <vt:lpstr>Franklin Gothic Medium</vt:lpstr>
      <vt:lpstr>Garamond</vt:lpstr>
      <vt:lpstr>Times New Roman</vt:lpstr>
      <vt:lpstr>Wingdings</vt:lpstr>
      <vt:lpstr>Wingdings 2</vt:lpstr>
      <vt:lpstr>Trek</vt:lpstr>
      <vt:lpstr>PowerPoint Presentation</vt:lpstr>
      <vt:lpstr>PowerPoint Presentation</vt:lpstr>
      <vt:lpstr>PowerPoint Presentation</vt:lpstr>
      <vt:lpstr>PowerPoint Presentation</vt:lpstr>
      <vt:lpstr>Crumbling Alliances</vt:lpstr>
      <vt:lpstr>PowerPoint Presentation</vt:lpstr>
      <vt:lpstr>PowerPoint Presentation</vt:lpstr>
      <vt:lpstr>The COLD WAR (1960-1991)</vt:lpstr>
      <vt:lpstr>Origins of the Cold War</vt:lpstr>
      <vt:lpstr>PowerPoint Presentation</vt:lpstr>
      <vt:lpstr>PowerPoint Presentation</vt:lpstr>
      <vt:lpstr>PowerPoint Presentation</vt:lpstr>
      <vt:lpstr>Cold War Heats Up</vt:lpstr>
      <vt:lpstr>PowerPoint Presentation</vt:lpstr>
      <vt:lpstr>PowerPoint Presentation</vt:lpstr>
      <vt:lpstr>PowerPoint Presentation</vt:lpstr>
      <vt:lpstr>PowerPoint Presentation</vt:lpstr>
      <vt:lpstr>PowerPoint Presentation</vt:lpstr>
      <vt:lpstr>PowerPoint Presentation</vt:lpstr>
      <vt:lpstr>The Truman Doctrine</vt:lpstr>
      <vt:lpstr>The Truman Doctrine</vt:lpstr>
      <vt:lpstr>PowerPoint Presentation</vt:lpstr>
      <vt:lpstr>The Marshall Plan aided Western Europe.</vt:lpstr>
      <vt:lpstr>PowerPoint Presentation</vt:lpstr>
      <vt:lpstr>PowerPoint Presentation</vt:lpstr>
      <vt:lpstr>PowerPoint Presentation</vt:lpstr>
      <vt:lpstr>PowerPoint Presentation</vt:lpstr>
      <vt:lpstr>Cold War:A Divided Germany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NATO</vt:lpstr>
      <vt:lpstr>    Warsaw Pact   </vt:lpstr>
      <vt:lpstr>PowerPoint Presentation</vt:lpstr>
    </vt:vector>
  </TitlesOfParts>
  <Company>WPCSD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VERONICA OLIVER</dc:creator>
  <cp:lastModifiedBy>VERONICA OLIVER</cp:lastModifiedBy>
  <cp:revision>15</cp:revision>
  <dcterms:created xsi:type="dcterms:W3CDTF">2010-01-11T18:11:38Z</dcterms:created>
  <dcterms:modified xsi:type="dcterms:W3CDTF">2015-05-04T13:50:20Z</dcterms:modified>
</cp:coreProperties>
</file>