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3"/>
  </p:notesMasterIdLst>
  <p:sldIdLst>
    <p:sldId id="270" r:id="rId2"/>
    <p:sldId id="256" r:id="rId3"/>
    <p:sldId id="257" r:id="rId4"/>
    <p:sldId id="271" r:id="rId5"/>
    <p:sldId id="258" r:id="rId6"/>
    <p:sldId id="259" r:id="rId7"/>
    <p:sldId id="272" r:id="rId8"/>
    <p:sldId id="260" r:id="rId9"/>
    <p:sldId id="261" r:id="rId10"/>
    <p:sldId id="262" r:id="rId11"/>
    <p:sldId id="273" r:id="rId12"/>
    <p:sldId id="274" r:id="rId13"/>
    <p:sldId id="275" r:id="rId14"/>
    <p:sldId id="276" r:id="rId15"/>
    <p:sldId id="263" r:id="rId16"/>
    <p:sldId id="264" r:id="rId17"/>
    <p:sldId id="277" r:id="rId18"/>
    <p:sldId id="265" r:id="rId19"/>
    <p:sldId id="266" r:id="rId20"/>
    <p:sldId id="26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94" r:id="rId30"/>
    <p:sldId id="287" r:id="rId31"/>
    <p:sldId id="288" r:id="rId32"/>
    <p:sldId id="295" r:id="rId33"/>
    <p:sldId id="296" r:id="rId34"/>
    <p:sldId id="289" r:id="rId35"/>
    <p:sldId id="290" r:id="rId36"/>
    <p:sldId id="291" r:id="rId37"/>
    <p:sldId id="297" r:id="rId38"/>
    <p:sldId id="292" r:id="rId39"/>
    <p:sldId id="299" r:id="rId40"/>
    <p:sldId id="300" r:id="rId41"/>
    <p:sldId id="293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1204E-9E27-4BEA-A1B7-0955E2E5EA7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DB95D-B5A5-407B-A88E-780DF0C03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1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DB95D-B5A5-407B-A88E-780DF0C0330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33BA-F04C-461A-9FCD-5BF664268E1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28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71D5-AF30-4C23-BF41-4157B600AD9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22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2D8F-A9A0-4DA1-9465-10F9CB50A8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77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DEC5-3F0D-4F86-AB89-CE6401494BC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08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0E48-C3A6-4DDF-9EF2-D386FF2D561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88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8B6C-781D-40E5-9D80-907EFBED47F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40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A1A7-C686-4626-B33F-85CDBD7848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12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8CDF-6AF8-4F93-AB8E-1D65DB4B02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24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en-US" smtClean="0"/>
              <a:t>Cy- Ranch 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30FD-596E-4ACD-82CA-9EB4708C0AE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74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en-US" smtClean="0"/>
              <a:t>Cy- Ranch 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E618BE-2FE0-4D90-A3F3-42315F3530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52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AE62-2291-40D2-86A8-8E580D2F3D1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06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altLang="en-US" smtClean="0"/>
              <a:t>Cy- Ranch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C65182-8FB3-4D68-89F0-A8E8FE92825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74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 anchor="ctr"/>
          <a:lstStyle/>
          <a:p>
            <a:r>
              <a:rPr lang="en-US" altLang="en-US" sz="4400"/>
              <a:t>The Ottoman Empire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pPr algn="l"/>
            <a:r>
              <a:rPr lang="en-US" altLang="en-US" sz="3200"/>
              <a:t>  In this lesson, students will be able to define the following terms:</a:t>
            </a:r>
          </a:p>
          <a:p>
            <a:pPr algn="l"/>
            <a:endParaRPr lang="en-US" altLang="en-US" sz="3200"/>
          </a:p>
          <a:p>
            <a:r>
              <a:rPr lang="en-US" altLang="en-US" sz="3200"/>
              <a:t>Ottoman Turks</a:t>
            </a:r>
          </a:p>
          <a:p>
            <a:r>
              <a:rPr lang="en-US" altLang="en-US" sz="3200"/>
              <a:t>Istanbul</a:t>
            </a:r>
          </a:p>
          <a:p>
            <a:r>
              <a:rPr lang="en-US" altLang="en-US" sz="3200"/>
              <a:t>Suleiman the Magnificent</a:t>
            </a:r>
          </a:p>
          <a:p>
            <a:r>
              <a:rPr lang="en-US" altLang="en-US" sz="3200"/>
              <a:t>Cultural Diversity</a:t>
            </a:r>
          </a:p>
          <a:p>
            <a:endParaRPr lang="en-US" altLang="en-US" sz="3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147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3190875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09600" y="4724400"/>
            <a:ext cx="75501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The greatest Ottoman sultan or ruler</a:t>
            </a:r>
          </a:p>
          <a:p>
            <a:pPr algn="ctr"/>
            <a:r>
              <a:rPr lang="en-US" altLang="en-US" sz="3600"/>
              <a:t>was Suleiman the Magnificent.  He</a:t>
            </a:r>
          </a:p>
          <a:p>
            <a:pPr algn="ctr"/>
            <a:r>
              <a:rPr lang="en-US" altLang="en-US" sz="3600"/>
              <a:t>greatly expanded Ottoman territory.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Sultan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845734"/>
            <a:ext cx="8534400" cy="4021666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A Sultan is a ruler of a Muslim kingdom.  This title is especially associated with the Ottoman Empire.</a:t>
            </a:r>
          </a:p>
          <a:p>
            <a:endParaRPr lang="en-US" altLang="en-US" sz="3200" dirty="0"/>
          </a:p>
          <a:p>
            <a:r>
              <a:rPr lang="en-US" altLang="en-US" sz="3200" dirty="0"/>
              <a:t>A Sultan was an all-powerful ruler.</a:t>
            </a:r>
          </a:p>
          <a:p>
            <a:endParaRPr lang="en-US" altLang="en-US" sz="3200" dirty="0"/>
          </a:p>
          <a:p>
            <a:r>
              <a:rPr lang="en-US" altLang="en-US" sz="3200" dirty="0"/>
              <a:t>The Sultan was similar to a European absolute monarch.</a:t>
            </a:r>
          </a:p>
          <a:p>
            <a:endParaRPr lang="en-US" altLang="en-US" sz="3200" dirty="0"/>
          </a:p>
          <a:p>
            <a:endParaRPr lang="en-US" alt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156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Diversity and Tolerance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37361"/>
            <a:ext cx="8458199" cy="413173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There was great cultural diversity in the Ottoman Empire.</a:t>
            </a:r>
          </a:p>
          <a:p>
            <a:pPr>
              <a:lnSpc>
                <a:spcPct val="90000"/>
              </a:lnSpc>
            </a:pPr>
            <a:endParaRPr lang="en-US" altLang="en-US" sz="3200" dirty="0"/>
          </a:p>
          <a:p>
            <a:pPr>
              <a:lnSpc>
                <a:spcPct val="90000"/>
              </a:lnSpc>
            </a:pPr>
            <a:r>
              <a:rPr lang="en-US" altLang="en-US" sz="3200" dirty="0"/>
              <a:t>The Ottomans recognized cultural diversity by letting Christian and Jewish communities largely govern themselves.</a:t>
            </a:r>
          </a:p>
          <a:p>
            <a:pPr>
              <a:lnSpc>
                <a:spcPct val="90000"/>
              </a:lnSpc>
            </a:pPr>
            <a:endParaRPr lang="en-US" altLang="en-US" sz="3200" dirty="0"/>
          </a:p>
          <a:p>
            <a:pPr>
              <a:lnSpc>
                <a:spcPct val="90000"/>
              </a:lnSpc>
            </a:pPr>
            <a:r>
              <a:rPr lang="en-US" altLang="en-US" sz="3200" dirty="0"/>
              <a:t>The Ottomans did not force their religion on others.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653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en-US"/>
              <a:t>Questions for Reflection: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Who were the Ottoman Turks and what did they do?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When did the Ottomans conquer Constantinople and how did the fall of Constantinople benefit the Ottomans?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What did the Ottomans rename Constantinople?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Who was Suleiman the Magnificent and what were his accomplishments?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How did the Ottomans treat their culturally diverse subjects?  Explain your answer.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4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 anchor="ctr"/>
          <a:lstStyle/>
          <a:p>
            <a:r>
              <a:rPr lang="en-US" altLang="en-US" sz="4400"/>
              <a:t>The Safavid Empire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295400"/>
            <a:ext cx="8382000" cy="3657600"/>
          </a:xfrm>
        </p:spPr>
        <p:txBody>
          <a:bodyPr/>
          <a:lstStyle/>
          <a:p>
            <a:pPr algn="l"/>
            <a:r>
              <a:rPr lang="en-US" altLang="en-US" sz="3200" dirty="0"/>
              <a:t>  In this lesson, students will be able to define the following terms:</a:t>
            </a:r>
          </a:p>
          <a:p>
            <a:pPr algn="l"/>
            <a:endParaRPr lang="en-US" altLang="en-US" sz="3200" dirty="0"/>
          </a:p>
          <a:p>
            <a:r>
              <a:rPr lang="en-US" altLang="en-US" sz="3200" dirty="0" err="1"/>
              <a:t>Safavids</a:t>
            </a:r>
            <a:endParaRPr lang="en-US" altLang="en-US" sz="3200" dirty="0"/>
          </a:p>
          <a:p>
            <a:r>
              <a:rPr lang="en-US" altLang="en-US" sz="3200" dirty="0"/>
              <a:t>Shi’ites</a:t>
            </a:r>
          </a:p>
          <a:p>
            <a:r>
              <a:rPr lang="en-US" altLang="en-US" sz="3200" dirty="0"/>
              <a:t> Shah</a:t>
            </a:r>
          </a:p>
          <a:p>
            <a:endParaRPr lang="en-US" alt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200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ottosafa1600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5943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31825" y="4114800"/>
            <a:ext cx="75755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dirty="0"/>
              <a:t>The </a:t>
            </a:r>
            <a:r>
              <a:rPr lang="en-US" altLang="en-US" sz="3600" dirty="0" err="1"/>
              <a:t>Safavids</a:t>
            </a:r>
            <a:r>
              <a:rPr lang="en-US" altLang="en-US" sz="3600" dirty="0"/>
              <a:t> (present-day Iranians) </a:t>
            </a:r>
          </a:p>
          <a:p>
            <a:pPr algn="ctr"/>
            <a:r>
              <a:rPr lang="en-US" altLang="en-US" sz="3600" dirty="0"/>
              <a:t>created an empire in Persia in the</a:t>
            </a:r>
          </a:p>
          <a:p>
            <a:pPr algn="ctr"/>
            <a:r>
              <a:rPr lang="en-US" altLang="en-US" sz="3600" dirty="0"/>
              <a:t>early 1500s, extending as far south</a:t>
            </a:r>
          </a:p>
          <a:p>
            <a:pPr algn="ctr"/>
            <a:r>
              <a:rPr lang="en-US" altLang="en-US" sz="3600" dirty="0"/>
              <a:t>as the Persian Gulf.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image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4953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85415" y="3072061"/>
            <a:ext cx="757555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dirty="0"/>
              <a:t>The </a:t>
            </a:r>
            <a:r>
              <a:rPr lang="en-US" altLang="en-US" sz="3600" dirty="0" err="1"/>
              <a:t>Safavids</a:t>
            </a:r>
            <a:r>
              <a:rPr lang="en-US" altLang="en-US" sz="3600" dirty="0"/>
              <a:t> were Shi’ite Muslims.</a:t>
            </a:r>
          </a:p>
          <a:p>
            <a:pPr algn="ctr"/>
            <a:r>
              <a:rPr lang="en-US" altLang="en-US" sz="3600" dirty="0"/>
              <a:t>This made them hostile to the</a:t>
            </a:r>
          </a:p>
          <a:p>
            <a:pPr algn="ctr"/>
            <a:r>
              <a:rPr lang="en-US" altLang="en-US" sz="3600" dirty="0"/>
              <a:t>Ottomans who followed the Sunni</a:t>
            </a:r>
          </a:p>
          <a:p>
            <a:pPr algn="ctr"/>
            <a:r>
              <a:rPr lang="en-US" altLang="en-US" sz="3600" dirty="0"/>
              <a:t>branch of Islam.  Though both were</a:t>
            </a:r>
          </a:p>
          <a:p>
            <a:pPr algn="ctr"/>
            <a:r>
              <a:rPr lang="en-US" altLang="en-US" sz="3600" dirty="0"/>
              <a:t>Muslims, they differed regarding the </a:t>
            </a:r>
          </a:p>
          <a:p>
            <a:pPr algn="ctr"/>
            <a:r>
              <a:rPr lang="en-US" altLang="en-US" sz="3600" dirty="0"/>
              <a:t>leadership of the community.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en-US"/>
              <a:t>Shi’ite Muslims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There are two main branches of Islam: the Sunni branch and the Shi’ite branch.</a:t>
            </a:r>
          </a:p>
          <a:p>
            <a:pPr>
              <a:lnSpc>
                <a:spcPct val="90000"/>
              </a:lnSpc>
            </a:pPr>
            <a:r>
              <a:rPr lang="en-US" altLang="en-US" sz="3200" dirty="0" smtClean="0"/>
              <a:t>The </a:t>
            </a:r>
            <a:r>
              <a:rPr lang="en-US" altLang="en-US" sz="3200" dirty="0"/>
              <a:t>primary difference between these two branches concerns leadership of the Islamic community.</a:t>
            </a:r>
          </a:p>
          <a:p>
            <a:pPr>
              <a:lnSpc>
                <a:spcPct val="90000"/>
              </a:lnSpc>
            </a:pPr>
            <a:r>
              <a:rPr lang="en-US" altLang="en-US" sz="3200" dirty="0" smtClean="0"/>
              <a:t>Sunni </a:t>
            </a:r>
            <a:r>
              <a:rPr lang="en-US" altLang="en-US" sz="3200" dirty="0"/>
              <a:t>Muslims believe a capable Muslim can lead the community while Shi’ite Muslims believe leadership should be hereditary through Muhammad’s son-in-law.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20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abb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3667125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81000" y="4572000"/>
            <a:ext cx="79565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dirty="0" err="1"/>
              <a:t>Safavid</a:t>
            </a:r>
            <a:r>
              <a:rPr lang="en-US" altLang="en-US" sz="3600" dirty="0"/>
              <a:t> rulers, known as Shahs, used </a:t>
            </a:r>
          </a:p>
          <a:p>
            <a:pPr algn="ctr"/>
            <a:r>
              <a:rPr lang="en-US" altLang="en-US" sz="3600" dirty="0"/>
              <a:t>their large armies to maintain control</a:t>
            </a:r>
          </a:p>
          <a:p>
            <a:pPr algn="ctr"/>
            <a:r>
              <a:rPr lang="en-US" altLang="en-US" sz="3600" dirty="0"/>
              <a:t>of their empire.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Kashan_Rugs_Kashan_Carpet_from_Rug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"/>
            <a:ext cx="28575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58800" y="4572000"/>
            <a:ext cx="74993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dirty="0"/>
              <a:t>The production of beautiful rugs and</a:t>
            </a:r>
          </a:p>
          <a:p>
            <a:pPr algn="ctr"/>
            <a:r>
              <a:rPr lang="en-US" altLang="en-US" sz="3600" dirty="0"/>
              <a:t>miniature paintings flourished.  As</a:t>
            </a:r>
          </a:p>
          <a:p>
            <a:pPr algn="ctr"/>
            <a:r>
              <a:rPr lang="en-US" altLang="en-US" sz="3600" dirty="0"/>
              <a:t>a result, trade also flourished.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ottoman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5715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08000" y="4191000"/>
            <a:ext cx="79311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The Ottomans, a people from Central</a:t>
            </a:r>
          </a:p>
          <a:p>
            <a:pPr algn="ctr"/>
            <a:r>
              <a:rPr lang="en-US" altLang="en-US" sz="3600"/>
              <a:t>Asia, became rulers of the Islamic</a:t>
            </a:r>
          </a:p>
          <a:p>
            <a:pPr algn="ctr"/>
            <a:r>
              <a:rPr lang="en-US" altLang="en-US" sz="3600"/>
              <a:t>world in the 13</a:t>
            </a:r>
            <a:r>
              <a:rPr lang="en-US" altLang="en-US" sz="3600" baseline="30000"/>
              <a:t>th</a:t>
            </a:r>
            <a:r>
              <a:rPr lang="en-US" altLang="en-US" sz="3600"/>
              <a:t> century. In 1453, they</a:t>
            </a:r>
          </a:p>
          <a:p>
            <a:pPr algn="ctr"/>
            <a:r>
              <a:rPr lang="en-US" altLang="en-US" sz="3600"/>
              <a:t>conquered Constantinople.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1_coin_225xhe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0"/>
            <a:ext cx="214312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914400" y="381000"/>
            <a:ext cx="71945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Literature, medicine, and the study</a:t>
            </a:r>
          </a:p>
          <a:p>
            <a:pPr algn="ctr"/>
            <a:r>
              <a:rPr lang="en-US" altLang="en-US" sz="3600"/>
              <a:t>of astronomy also thrived in the </a:t>
            </a:r>
          </a:p>
          <a:p>
            <a:pPr algn="ctr"/>
            <a:r>
              <a:rPr lang="en-US" altLang="en-US" sz="3600"/>
              <a:t>Safavid era.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87400" y="4648200"/>
            <a:ext cx="75501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However, high taxes and continuous</a:t>
            </a:r>
          </a:p>
          <a:p>
            <a:pPr algn="ctr"/>
            <a:r>
              <a:rPr lang="en-US" altLang="en-US" sz="3600"/>
              <a:t>warfare with the Ottomans gradually</a:t>
            </a:r>
          </a:p>
          <a:p>
            <a:pPr algn="ctr"/>
            <a:r>
              <a:rPr lang="en-US" altLang="en-US" sz="3600"/>
              <a:t>weakened the Safavids.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Safavid Decline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However, high taxes and continuous warfare with the Ottoman Empire weakened the </a:t>
            </a:r>
            <a:r>
              <a:rPr lang="en-US" altLang="en-US" sz="3200" dirty="0" err="1"/>
              <a:t>Safavids</a:t>
            </a:r>
            <a:r>
              <a:rPr lang="en-US" altLang="en-US" sz="3200" dirty="0"/>
              <a:t>.</a:t>
            </a:r>
          </a:p>
          <a:p>
            <a:pPr>
              <a:lnSpc>
                <a:spcPct val="90000"/>
              </a:lnSpc>
            </a:pPr>
            <a:endParaRPr lang="en-US" altLang="en-US" sz="3200" dirty="0"/>
          </a:p>
          <a:p>
            <a:pPr>
              <a:lnSpc>
                <a:spcPct val="90000"/>
              </a:lnSpc>
            </a:pPr>
            <a:r>
              <a:rPr lang="en-US" altLang="en-US" sz="3200" dirty="0"/>
              <a:t>In 1722, the </a:t>
            </a:r>
            <a:r>
              <a:rPr lang="en-US" altLang="en-US" sz="3200" dirty="0" err="1"/>
              <a:t>Safavid</a:t>
            </a:r>
            <a:r>
              <a:rPr lang="en-US" altLang="en-US" sz="3200" dirty="0"/>
              <a:t> Empire was conquered by neighboring Afghanistan.</a:t>
            </a:r>
          </a:p>
          <a:p>
            <a:pPr>
              <a:lnSpc>
                <a:spcPct val="90000"/>
              </a:lnSpc>
            </a:pPr>
            <a:endParaRPr lang="en-US" altLang="en-US" sz="3200" dirty="0"/>
          </a:p>
          <a:p>
            <a:pPr>
              <a:lnSpc>
                <a:spcPct val="90000"/>
              </a:lnSpc>
            </a:pPr>
            <a:r>
              <a:rPr lang="en-US" altLang="en-US" sz="3200" dirty="0"/>
              <a:t>From 1501-1722, the </a:t>
            </a:r>
            <a:r>
              <a:rPr lang="en-US" altLang="en-US" sz="3200" dirty="0" err="1"/>
              <a:t>Safavids</a:t>
            </a:r>
            <a:r>
              <a:rPr lang="en-US" altLang="en-US" sz="3200" dirty="0"/>
              <a:t> ruled Persia.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100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 for Reflection: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Who were the </a:t>
            </a:r>
            <a:r>
              <a:rPr lang="en-US" altLang="en-US" sz="3200" dirty="0" err="1"/>
              <a:t>Safavids</a:t>
            </a:r>
            <a:r>
              <a:rPr lang="en-US" altLang="en-US" sz="3200" dirty="0"/>
              <a:t>?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Why were the </a:t>
            </a:r>
            <a:r>
              <a:rPr lang="en-US" altLang="en-US" sz="3200" dirty="0" err="1"/>
              <a:t>Safavids</a:t>
            </a:r>
            <a:r>
              <a:rPr lang="en-US" altLang="en-US" sz="3200" dirty="0"/>
              <a:t> in conflict with the Ottomans?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What is the primary difference between Sunni Muslims and Shi’ite Muslims?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Compare and contrasts Shahs and Sultans.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What factors led to the decline of the </a:t>
            </a:r>
            <a:r>
              <a:rPr lang="en-US" altLang="en-US" sz="3200" dirty="0" err="1"/>
              <a:t>Safavid</a:t>
            </a:r>
            <a:r>
              <a:rPr lang="en-US" altLang="en-US" sz="3200" dirty="0"/>
              <a:t> Empire?</a:t>
            </a:r>
          </a:p>
          <a:p>
            <a:pPr>
              <a:lnSpc>
                <a:spcPct val="90000"/>
              </a:lnSpc>
            </a:pPr>
            <a:endParaRPr lang="en-US" alt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348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7772400" cy="1470025"/>
          </a:xfrm>
        </p:spPr>
        <p:txBody>
          <a:bodyPr anchor="ctr"/>
          <a:lstStyle/>
          <a:p>
            <a:r>
              <a:rPr lang="en-US" altLang="en-US" sz="4400"/>
              <a:t>Muslims and Mughals in India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524000"/>
            <a:ext cx="6400800" cy="41910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altLang="en-US" sz="2800"/>
              <a:t>  In this lesson, students will be </a:t>
            </a:r>
          </a:p>
          <a:p>
            <a:pPr algn="l"/>
            <a:r>
              <a:rPr lang="en-US" altLang="en-US" sz="2800"/>
              <a:t>able to define the following terms:</a:t>
            </a:r>
          </a:p>
          <a:p>
            <a:pPr algn="l"/>
            <a:endParaRPr lang="en-US" altLang="en-US" sz="2800"/>
          </a:p>
          <a:p>
            <a:r>
              <a:rPr lang="en-US" altLang="en-US" sz="2800"/>
              <a:t>Sultanates</a:t>
            </a:r>
          </a:p>
          <a:p>
            <a:r>
              <a:rPr lang="en-US" altLang="en-US" sz="2800"/>
              <a:t>Mughals</a:t>
            </a:r>
          </a:p>
          <a:p>
            <a:r>
              <a:rPr lang="en-US" altLang="en-US" sz="2800"/>
              <a:t>Akbar the Great</a:t>
            </a:r>
          </a:p>
          <a:p>
            <a:r>
              <a:rPr lang="en-US" altLang="en-US" sz="2800"/>
              <a:t>Shah Jahan</a:t>
            </a:r>
          </a:p>
          <a:p>
            <a:r>
              <a:rPr lang="en-US" altLang="en-US" sz="2800"/>
              <a:t>Taj Mahal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789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  <p:pic>
        <p:nvPicPr>
          <p:cNvPr id="4101" name="Picture 5" descr="iltutmish_delhi_12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41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130800" y="1600200"/>
            <a:ext cx="338455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In the 11</a:t>
            </a:r>
            <a:r>
              <a:rPr lang="en-US" altLang="en-US" sz="3600" baseline="30000"/>
              <a:t>th</a:t>
            </a:r>
            <a:r>
              <a:rPr lang="en-US" altLang="en-US" sz="3600"/>
              <a:t> and</a:t>
            </a:r>
          </a:p>
          <a:p>
            <a:pPr algn="ctr"/>
            <a:r>
              <a:rPr lang="en-US" altLang="en-US" sz="3600"/>
              <a:t>12</a:t>
            </a:r>
            <a:r>
              <a:rPr lang="en-US" altLang="en-US" sz="3600" baseline="30000"/>
              <a:t>th</a:t>
            </a:r>
            <a:r>
              <a:rPr lang="en-US" altLang="en-US" sz="3600"/>
              <a:t> centuries,</a:t>
            </a:r>
          </a:p>
          <a:p>
            <a:pPr algn="ctr"/>
            <a:r>
              <a:rPr lang="en-US" altLang="en-US" sz="3600"/>
              <a:t>Muslims</a:t>
            </a:r>
          </a:p>
          <a:p>
            <a:pPr algn="ctr"/>
            <a:r>
              <a:rPr lang="en-US" altLang="en-US" sz="3600"/>
              <a:t>invaded India</a:t>
            </a:r>
          </a:p>
          <a:p>
            <a:pPr algn="ctr"/>
            <a:r>
              <a:rPr lang="en-US" altLang="en-US" sz="3600"/>
              <a:t>and established</a:t>
            </a:r>
          </a:p>
          <a:p>
            <a:pPr algn="ctr"/>
            <a:r>
              <a:rPr lang="en-US" altLang="en-US" sz="3600"/>
              <a:t>Sultanates.</a:t>
            </a:r>
          </a:p>
        </p:txBody>
      </p:sp>
    </p:spTree>
    <p:extLst>
      <p:ext uri="{BB962C8B-B14F-4D97-AF65-F5344CB8AC3E}">
        <p14:creationId xmlns:p14="http://schemas.microsoft.com/office/powerpoint/2010/main" val="2584592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Sultanates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5734"/>
            <a:ext cx="8153399" cy="40233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In the 11</a:t>
            </a:r>
            <a:r>
              <a:rPr lang="en-US" altLang="en-US" sz="3200" baseline="30000" dirty="0"/>
              <a:t>th</a:t>
            </a:r>
            <a:r>
              <a:rPr lang="en-US" altLang="en-US" sz="3200" dirty="0"/>
              <a:t> and 12</a:t>
            </a:r>
            <a:r>
              <a:rPr lang="en-US" altLang="en-US" sz="3200" baseline="30000" dirty="0"/>
              <a:t>th</a:t>
            </a:r>
            <a:r>
              <a:rPr lang="en-US" altLang="en-US" sz="3200" dirty="0"/>
              <a:t> centuries, Muslims invaded India and developed independent kingdoms in northern India known as Sultanates.</a:t>
            </a:r>
          </a:p>
          <a:p>
            <a:pPr>
              <a:lnSpc>
                <a:spcPct val="90000"/>
              </a:lnSpc>
            </a:pPr>
            <a:r>
              <a:rPr lang="en-US" altLang="en-US" sz="3200" dirty="0" smtClean="0"/>
              <a:t>The </a:t>
            </a:r>
            <a:r>
              <a:rPr lang="en-US" altLang="en-US" sz="3200" dirty="0"/>
              <a:t>most important Sultanate was established at Delhi.</a:t>
            </a:r>
          </a:p>
          <a:p>
            <a:pPr>
              <a:lnSpc>
                <a:spcPct val="90000"/>
              </a:lnSpc>
            </a:pPr>
            <a:r>
              <a:rPr lang="en-US" altLang="en-US" sz="3200" dirty="0" smtClean="0"/>
              <a:t>The </a:t>
            </a:r>
            <a:r>
              <a:rPr lang="en-US" altLang="en-US" sz="3200" dirty="0"/>
              <a:t>Delhi Sultanate ruled for 300 years.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31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  <p:pic>
        <p:nvPicPr>
          <p:cNvPr id="6149" name="Picture 5" descr="tamerl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33400"/>
            <a:ext cx="307657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219200" y="4114800"/>
            <a:ext cx="71183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At the end of the 14</a:t>
            </a:r>
            <a:r>
              <a:rPr lang="en-US" altLang="en-US" sz="3600" baseline="30000"/>
              <a:t>th</a:t>
            </a:r>
            <a:r>
              <a:rPr lang="en-US" altLang="en-US" sz="3600"/>
              <a:t> century,</a:t>
            </a:r>
          </a:p>
          <a:p>
            <a:pPr algn="ctr"/>
            <a:r>
              <a:rPr lang="en-US" altLang="en-US" sz="3600"/>
              <a:t>the Delhi Sultanate was destroyed</a:t>
            </a:r>
          </a:p>
          <a:p>
            <a:pPr algn="ctr"/>
            <a:r>
              <a:rPr lang="en-US" altLang="en-US" sz="3600"/>
              <a:t>by Tamerlane.</a:t>
            </a:r>
          </a:p>
        </p:txBody>
      </p:sp>
    </p:spTree>
    <p:extLst>
      <p:ext uri="{BB962C8B-B14F-4D97-AF65-F5344CB8AC3E}">
        <p14:creationId xmlns:p14="http://schemas.microsoft.com/office/powerpoint/2010/main" val="1207650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Tamerlane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18410" y="1828800"/>
            <a:ext cx="8068390" cy="40233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/>
              <a:t>Tamerlane and his soldiers invaded the Delhi Sultanate.</a:t>
            </a:r>
          </a:p>
          <a:p>
            <a:pPr>
              <a:lnSpc>
                <a:spcPct val="90000"/>
              </a:lnSpc>
            </a:pPr>
            <a:r>
              <a:rPr lang="en-US" altLang="en-US" sz="3600" dirty="0" smtClean="0"/>
              <a:t>They </a:t>
            </a:r>
            <a:r>
              <a:rPr lang="en-US" altLang="en-US" sz="3600" dirty="0"/>
              <a:t>destroyed the city of Delhi at the end of the 14</a:t>
            </a:r>
            <a:r>
              <a:rPr lang="en-US" altLang="en-US" sz="3600" baseline="30000" dirty="0"/>
              <a:t>th</a:t>
            </a:r>
            <a:r>
              <a:rPr lang="en-US" altLang="en-US" sz="3600" dirty="0"/>
              <a:t> century.</a:t>
            </a:r>
          </a:p>
          <a:p>
            <a:pPr>
              <a:lnSpc>
                <a:spcPct val="90000"/>
              </a:lnSpc>
            </a:pPr>
            <a:r>
              <a:rPr lang="en-US" altLang="en-US" sz="3600" dirty="0" smtClean="0"/>
              <a:t>Tamerlane </a:t>
            </a:r>
            <a:r>
              <a:rPr lang="en-US" altLang="en-US" sz="3600" dirty="0"/>
              <a:t>was a descendant of the Mongols.  He slaughtered the inhabitants of Delhi.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547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  <p:pic>
        <p:nvPicPr>
          <p:cNvPr id="8197" name="Picture 5" descr="akbar16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"/>
            <a:ext cx="34766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990600" y="4648200"/>
            <a:ext cx="6737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In 1526, the Mughal Empire was</a:t>
            </a:r>
          </a:p>
          <a:p>
            <a:pPr algn="ctr"/>
            <a:r>
              <a:rPr lang="en-US" altLang="en-US" sz="3600"/>
              <a:t>founded.</a:t>
            </a:r>
          </a:p>
        </p:txBody>
      </p:sp>
    </p:spTree>
    <p:extLst>
      <p:ext uri="{BB962C8B-B14F-4D97-AF65-F5344CB8AC3E}">
        <p14:creationId xmlns:p14="http://schemas.microsoft.com/office/powerpoint/2010/main" val="3406615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bab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"/>
            <a:ext cx="28575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09600" y="3810000"/>
            <a:ext cx="80581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/>
              <a:t>In 1526, a conqueror from Central Asia</a:t>
            </a:r>
          </a:p>
          <a:p>
            <a:r>
              <a:rPr lang="en-US" altLang="en-US" sz="3600"/>
              <a:t>attacked India.  The conqueror’s name</a:t>
            </a:r>
          </a:p>
          <a:p>
            <a:r>
              <a:rPr lang="en-US" altLang="en-US" sz="3600"/>
              <a:t>was Babur and he established the</a:t>
            </a:r>
            <a:br>
              <a:rPr lang="en-US" altLang="en-US" sz="3600"/>
            </a:br>
            <a:r>
              <a:rPr lang="en-US" altLang="en-US" sz="3600"/>
              <a:t>Mughal Empire.  The name Mughal </a:t>
            </a:r>
          </a:p>
          <a:p>
            <a:r>
              <a:rPr lang="en-US" altLang="en-US" sz="3600"/>
              <a:t>probably comes from Mongol.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55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biz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6553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62000" y="3962400"/>
            <a:ext cx="76517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It is important to remember that</a:t>
            </a:r>
          </a:p>
          <a:p>
            <a:pPr algn="ctr"/>
            <a:r>
              <a:rPr lang="en-US" altLang="en-US" sz="3600"/>
              <a:t>Constantinople was the capital of the</a:t>
            </a:r>
          </a:p>
          <a:p>
            <a:pPr algn="ctr"/>
            <a:r>
              <a:rPr lang="en-US" altLang="en-US" sz="3600"/>
              <a:t>Byzantine Empire.  It had a great</a:t>
            </a:r>
          </a:p>
          <a:p>
            <a:pPr algn="ctr"/>
            <a:r>
              <a:rPr lang="en-US" altLang="en-US" sz="3600"/>
              <a:t>location for trade.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Akbar the Great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45734"/>
            <a:ext cx="8458199" cy="4023360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The most famous Mughal ruler was Akbar the Great (1542-1605).</a:t>
            </a:r>
          </a:p>
          <a:p>
            <a:r>
              <a:rPr lang="en-US" altLang="en-US" sz="4000" dirty="0" smtClean="0"/>
              <a:t>Akbar </a:t>
            </a:r>
            <a:r>
              <a:rPr lang="en-US" altLang="en-US" sz="4000" dirty="0"/>
              <a:t>the Great promoted religious toleration throughout his Empire.</a:t>
            </a:r>
          </a:p>
          <a:p>
            <a:r>
              <a:rPr lang="en-US" altLang="en-US" sz="4000" dirty="0" smtClean="0"/>
              <a:t>He </a:t>
            </a:r>
            <a:r>
              <a:rPr lang="en-US" altLang="en-US" sz="4000" dirty="0"/>
              <a:t>was also a great patron of the arts.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1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  <p:pic>
        <p:nvPicPr>
          <p:cNvPr id="11269" name="Picture 5" descr="varanasi%20pra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4038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-38100" y="4572000"/>
            <a:ext cx="90995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The majority of Indians are Hindus.</a:t>
            </a:r>
          </a:p>
          <a:p>
            <a:pPr algn="ctr"/>
            <a:r>
              <a:rPr lang="en-US" altLang="en-US" sz="3600"/>
              <a:t>However, the Muslim ruler, Akbar the Great,</a:t>
            </a:r>
          </a:p>
          <a:p>
            <a:pPr algn="ctr"/>
            <a:r>
              <a:rPr lang="en-US" altLang="en-US" sz="3600"/>
              <a:t>treated Hindus fairly and respectfully.</a:t>
            </a:r>
          </a:p>
        </p:txBody>
      </p:sp>
    </p:spTree>
    <p:extLst>
      <p:ext uri="{BB962C8B-B14F-4D97-AF65-F5344CB8AC3E}">
        <p14:creationId xmlns:p14="http://schemas.microsoft.com/office/powerpoint/2010/main" val="6710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T62848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28956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04800" y="4144228"/>
            <a:ext cx="82613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dirty="0"/>
              <a:t>Akbar expanded the empire due to</a:t>
            </a:r>
          </a:p>
          <a:p>
            <a:r>
              <a:rPr lang="en-US" altLang="en-US" sz="3600" dirty="0"/>
              <a:t>his powerful army.  Some of his soldiers</a:t>
            </a:r>
          </a:p>
          <a:p>
            <a:r>
              <a:rPr lang="en-US" altLang="en-US" sz="3600" dirty="0"/>
              <a:t>rode elephants while over 12,000</a:t>
            </a:r>
          </a:p>
          <a:p>
            <a:r>
              <a:rPr lang="en-US" altLang="en-US" sz="3600" dirty="0"/>
              <a:t>soldiers were horsemen.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739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akbar16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85800"/>
            <a:ext cx="47625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304800"/>
            <a:ext cx="3867150" cy="668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/>
              <a:t>By conquering</a:t>
            </a:r>
          </a:p>
          <a:p>
            <a:r>
              <a:rPr lang="en-US" altLang="en-US" sz="3600"/>
              <a:t>neighboring</a:t>
            </a:r>
          </a:p>
          <a:p>
            <a:r>
              <a:rPr lang="en-US" altLang="en-US" sz="3600"/>
              <a:t>states, Akbar</a:t>
            </a:r>
          </a:p>
          <a:p>
            <a:r>
              <a:rPr lang="en-US" altLang="en-US" sz="3600"/>
              <a:t>the Great</a:t>
            </a:r>
          </a:p>
          <a:p>
            <a:r>
              <a:rPr lang="en-US" altLang="en-US" sz="3600"/>
              <a:t>united northern</a:t>
            </a:r>
          </a:p>
          <a:p>
            <a:r>
              <a:rPr lang="en-US" altLang="en-US" sz="3600"/>
              <a:t>India under his</a:t>
            </a:r>
          </a:p>
          <a:p>
            <a:r>
              <a:rPr lang="en-US" altLang="en-US" sz="3600"/>
              <a:t>rule.  He divided</a:t>
            </a:r>
          </a:p>
          <a:p>
            <a:r>
              <a:rPr lang="en-US" altLang="en-US" sz="3600"/>
              <a:t>his empire</a:t>
            </a:r>
          </a:p>
          <a:p>
            <a:r>
              <a:rPr lang="en-US" altLang="en-US" sz="3600"/>
              <a:t>into twelve</a:t>
            </a:r>
          </a:p>
          <a:p>
            <a:r>
              <a:rPr lang="en-US" altLang="en-US" sz="3600"/>
              <a:t>provinces to rule</a:t>
            </a:r>
          </a:p>
          <a:p>
            <a:r>
              <a:rPr lang="en-US" altLang="en-US" sz="3600"/>
              <a:t>it more effectively.</a:t>
            </a:r>
          </a:p>
          <a:p>
            <a:endParaRPr lang="en-US" altLang="en-US" sz="36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742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Shah Jahan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/>
              <a:t>Akbar’s grandson, Shah </a:t>
            </a:r>
            <a:r>
              <a:rPr lang="en-US" altLang="en-US" sz="3600" dirty="0" err="1"/>
              <a:t>Jahan</a:t>
            </a:r>
            <a:r>
              <a:rPr lang="en-US" altLang="en-US" sz="3600" dirty="0"/>
              <a:t> (1628-1658), in contrast, showed little sympathy for Hindus.</a:t>
            </a:r>
          </a:p>
          <a:p>
            <a:pPr>
              <a:lnSpc>
                <a:spcPct val="90000"/>
              </a:lnSpc>
            </a:pPr>
            <a:r>
              <a:rPr lang="en-US" altLang="en-US" sz="3600" dirty="0" smtClean="0"/>
              <a:t>Shah </a:t>
            </a:r>
            <a:r>
              <a:rPr lang="en-US" altLang="en-US" sz="3600" dirty="0" err="1"/>
              <a:t>Jahan</a:t>
            </a:r>
            <a:r>
              <a:rPr lang="en-US" altLang="en-US" sz="3600" dirty="0"/>
              <a:t> ordered the destruction of many Hindu temples.</a:t>
            </a:r>
          </a:p>
          <a:p>
            <a:pPr>
              <a:lnSpc>
                <a:spcPct val="90000"/>
              </a:lnSpc>
            </a:pPr>
            <a:r>
              <a:rPr lang="en-US" altLang="en-US" sz="3600" dirty="0" smtClean="0"/>
              <a:t>During </a:t>
            </a:r>
            <a:r>
              <a:rPr lang="en-US" altLang="en-US" sz="3600" dirty="0"/>
              <a:t>the reign of Shah </a:t>
            </a:r>
            <a:r>
              <a:rPr lang="en-US" altLang="en-US" sz="3600" dirty="0" err="1"/>
              <a:t>Jahan</a:t>
            </a:r>
            <a:r>
              <a:rPr lang="en-US" altLang="en-US" sz="3600" dirty="0"/>
              <a:t>, Hindus were persecuted.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9420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  <p:pic>
        <p:nvPicPr>
          <p:cNvPr id="13317" name="Picture 5" descr="taj-mahal-agra-tour-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467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914400" y="4800600"/>
            <a:ext cx="7296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Shah Jahan ordered the building of</a:t>
            </a:r>
          </a:p>
          <a:p>
            <a:pPr algn="ctr"/>
            <a:r>
              <a:rPr lang="en-US" altLang="en-US" sz="3600"/>
              <a:t>the Taj Mahal.</a:t>
            </a:r>
          </a:p>
        </p:txBody>
      </p:sp>
    </p:spTree>
    <p:extLst>
      <p:ext uri="{BB962C8B-B14F-4D97-AF65-F5344CB8AC3E}">
        <p14:creationId xmlns:p14="http://schemas.microsoft.com/office/powerpoint/2010/main" val="3747010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Taj Mahal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4000" dirty="0"/>
              <a:t>Shah </a:t>
            </a:r>
            <a:r>
              <a:rPr lang="en-US" altLang="en-US" sz="4000" dirty="0" err="1"/>
              <a:t>Jahan</a:t>
            </a:r>
            <a:r>
              <a:rPr lang="en-US" altLang="en-US" sz="4000" dirty="0"/>
              <a:t> built many palaces, fortresses, and mosques to glorify his reign.</a:t>
            </a:r>
          </a:p>
          <a:p>
            <a:pPr>
              <a:lnSpc>
                <a:spcPct val="90000"/>
              </a:lnSpc>
            </a:pPr>
            <a:r>
              <a:rPr lang="en-US" altLang="en-US" sz="4000" dirty="0" smtClean="0"/>
              <a:t>His </a:t>
            </a:r>
            <a:r>
              <a:rPr lang="en-US" altLang="en-US" sz="4000" dirty="0"/>
              <a:t>most famous building was the </a:t>
            </a:r>
            <a:r>
              <a:rPr lang="en-US" altLang="en-US" sz="4000" dirty="0" err="1"/>
              <a:t>Taj</a:t>
            </a:r>
            <a:r>
              <a:rPr lang="en-US" altLang="en-US" sz="4000" dirty="0"/>
              <a:t> </a:t>
            </a:r>
            <a:r>
              <a:rPr lang="en-US" altLang="en-US" sz="4000" dirty="0" err="1"/>
              <a:t>Mahal</a:t>
            </a:r>
            <a:r>
              <a:rPr lang="en-US" altLang="en-US" sz="4000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4000" dirty="0" smtClean="0"/>
              <a:t>The </a:t>
            </a:r>
            <a:r>
              <a:rPr lang="en-US" altLang="en-US" sz="4000" dirty="0" err="1"/>
              <a:t>Taj</a:t>
            </a:r>
            <a:r>
              <a:rPr lang="en-US" altLang="en-US" sz="4000" dirty="0"/>
              <a:t> </a:t>
            </a:r>
            <a:r>
              <a:rPr lang="en-US" altLang="en-US" sz="4000" dirty="0" err="1"/>
              <a:t>Mahal</a:t>
            </a:r>
            <a:r>
              <a:rPr lang="en-US" altLang="en-US" sz="4000" dirty="0"/>
              <a:t> was built as a memorial for his beloved wife.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085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The-Jama-Masjid-in-Old-Delhi-the-Largest-Mosque-in-India-Built-by-Shah-Jahan-Delhi-India-Photographic-Print-C128930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14" y="1274883"/>
            <a:ext cx="3712361" cy="278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066800" y="152400"/>
            <a:ext cx="6711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/>
              <a:t>Many Hindus converted to Islam</a:t>
            </a:r>
          </a:p>
          <a:p>
            <a:r>
              <a:rPr lang="en-US" altLang="en-US" sz="3600"/>
              <a:t>under the reign of Shah Jahan.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33425" y="4130236"/>
            <a:ext cx="76771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dirty="0"/>
              <a:t>While some people changed their</a:t>
            </a:r>
          </a:p>
          <a:p>
            <a:r>
              <a:rPr lang="en-US" altLang="en-US" sz="3600" dirty="0"/>
              <a:t>religion to avoid special taxes, others</a:t>
            </a:r>
          </a:p>
          <a:p>
            <a:r>
              <a:rPr lang="en-US" altLang="en-US" sz="3600" dirty="0"/>
              <a:t>converted to escape from the caste</a:t>
            </a:r>
          </a:p>
          <a:p>
            <a:r>
              <a:rPr lang="en-US" altLang="en-US" sz="3600" dirty="0"/>
              <a:t>system.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8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  <p:pic>
        <p:nvPicPr>
          <p:cNvPr id="15365" name="Picture 5" descr="mughal-empire-in17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876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066800" y="4953000"/>
            <a:ext cx="7143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After the death of Shah Jahan, the</a:t>
            </a:r>
          </a:p>
          <a:p>
            <a:pPr algn="ctr"/>
            <a:r>
              <a:rPr lang="en-US" altLang="en-US" sz="3600"/>
              <a:t>Mughal Empire began to weaken.</a:t>
            </a:r>
          </a:p>
        </p:txBody>
      </p:sp>
    </p:spTree>
    <p:extLst>
      <p:ext uri="{BB962C8B-B14F-4D97-AF65-F5344CB8AC3E}">
        <p14:creationId xmlns:p14="http://schemas.microsoft.com/office/powerpoint/2010/main" val="15981484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map21i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428625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40915" y="4562475"/>
            <a:ext cx="84645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dirty="0"/>
              <a:t>But the Mughal Empire changed India’s </a:t>
            </a:r>
          </a:p>
          <a:p>
            <a:r>
              <a:rPr lang="en-US" altLang="en-US" sz="3600" dirty="0"/>
              <a:t>history.  Hindus and Muslims still grapple</a:t>
            </a:r>
          </a:p>
          <a:p>
            <a:r>
              <a:rPr lang="en-US" altLang="en-US" sz="3600" dirty="0"/>
              <a:t>with its legacy.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385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  <p:pic>
        <p:nvPicPr>
          <p:cNvPr id="6149" name="Picture 5" descr="ottoman_empire_1481-16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4572000"/>
            <a:ext cx="89725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In 1453, the Ottomans conquered</a:t>
            </a:r>
          </a:p>
          <a:p>
            <a:pPr algn="ctr"/>
            <a:r>
              <a:rPr lang="en-US" altLang="en-US" sz="3600"/>
              <a:t>Constantinople, the capital of the Byzantine</a:t>
            </a:r>
          </a:p>
          <a:p>
            <a:pPr algn="ctr"/>
            <a:r>
              <a:rPr lang="en-US" altLang="en-US" sz="3600"/>
              <a:t>Empire.</a:t>
            </a:r>
          </a:p>
        </p:txBody>
      </p:sp>
    </p:spTree>
    <p:extLst>
      <p:ext uri="{BB962C8B-B14F-4D97-AF65-F5344CB8AC3E}">
        <p14:creationId xmlns:p14="http://schemas.microsoft.com/office/powerpoint/2010/main" val="8093405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Who was Babur and what did he do?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Why do many historians compare the </a:t>
            </a:r>
            <a:r>
              <a:rPr lang="en-US" altLang="en-US" sz="3200" dirty="0" err="1"/>
              <a:t>Mauryan</a:t>
            </a:r>
            <a:r>
              <a:rPr lang="en-US" altLang="en-US" sz="3200" dirty="0"/>
              <a:t> emperor, Asoka, and the Mughal emperor, Akbar?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Describe the reign of Akbar the Great.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Who was Shah </a:t>
            </a:r>
            <a:r>
              <a:rPr lang="en-US" altLang="en-US" sz="3200" dirty="0" err="1"/>
              <a:t>Jahan</a:t>
            </a:r>
            <a:r>
              <a:rPr lang="en-US" altLang="en-US" sz="3200" dirty="0"/>
              <a:t> and what did he do?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What are the religious differences between Hindus and Muslims?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30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 for Reflection: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What was the Delhi Sultanate and what happened to it?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Who were the Mughals?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Why was Akbar the Great considered a great ruler?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Compare and contrast Akbar the Great and Shah </a:t>
            </a:r>
            <a:r>
              <a:rPr lang="en-US" altLang="en-US" sz="2800" dirty="0" err="1"/>
              <a:t>Jahan</a:t>
            </a:r>
            <a:r>
              <a:rPr lang="en-US" alt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Why did Shah </a:t>
            </a:r>
            <a:r>
              <a:rPr lang="en-US" altLang="en-US" sz="2800" dirty="0" err="1"/>
              <a:t>Jahan</a:t>
            </a:r>
            <a:r>
              <a:rPr lang="en-US" altLang="en-US" sz="2800" dirty="0"/>
              <a:t> order the building of the </a:t>
            </a:r>
            <a:r>
              <a:rPr lang="en-US" altLang="en-US" sz="2800" dirty="0" err="1"/>
              <a:t>Taj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Mahal</a:t>
            </a:r>
            <a:r>
              <a:rPr lang="en-US" altLang="en-US" sz="2800" dirty="0"/>
              <a:t>?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887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istanb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47625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62000" y="3886200"/>
            <a:ext cx="73977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The Ottomans were Muslims.  They</a:t>
            </a:r>
          </a:p>
          <a:p>
            <a:pPr algn="ctr"/>
            <a:r>
              <a:rPr lang="en-US" altLang="en-US" sz="3600"/>
              <a:t>renamed Constantinople.  The </a:t>
            </a:r>
          </a:p>
          <a:p>
            <a:pPr algn="ctr"/>
            <a:r>
              <a:rPr lang="en-US" altLang="en-US" sz="3600"/>
              <a:t>Ottomans called the city, Istanbul.</a:t>
            </a:r>
          </a:p>
          <a:p>
            <a:pPr algn="ctr"/>
            <a:r>
              <a:rPr lang="en-US" altLang="en-US" sz="3600"/>
              <a:t>It is still called Istanbul today.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otto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33400" y="4800600"/>
            <a:ext cx="77533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The Ottomans conquered most of the</a:t>
            </a:r>
            <a:br>
              <a:rPr lang="en-US" altLang="en-US" sz="3600"/>
            </a:br>
            <a:r>
              <a:rPr lang="en-US" altLang="en-US" sz="3600"/>
              <a:t>Muslim world, excluding Afghanistan</a:t>
            </a:r>
          </a:p>
          <a:p>
            <a:pPr algn="ctr"/>
            <a:r>
              <a:rPr lang="en-US" altLang="en-US" sz="3600"/>
              <a:t>and Persia.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  <p:pic>
        <p:nvPicPr>
          <p:cNvPr id="8197" name="Picture 5" descr="nw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55245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09600" y="4343400"/>
            <a:ext cx="76263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The Ottomans also conquered Egypt</a:t>
            </a:r>
          </a:p>
          <a:p>
            <a:pPr algn="ctr"/>
            <a:r>
              <a:rPr lang="en-US" altLang="en-US" sz="3600"/>
              <a:t>and North Africa, reuniting most of</a:t>
            </a:r>
          </a:p>
          <a:p>
            <a:pPr algn="ctr"/>
            <a:r>
              <a:rPr lang="en-US" altLang="en-US" sz="3600"/>
              <a:t>the Muslim world.</a:t>
            </a:r>
          </a:p>
        </p:txBody>
      </p:sp>
    </p:spTree>
    <p:extLst>
      <p:ext uri="{BB962C8B-B14F-4D97-AF65-F5344CB8AC3E}">
        <p14:creationId xmlns:p14="http://schemas.microsoft.com/office/powerpoint/2010/main" val="2132721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iconStAndrewnewbr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"/>
            <a:ext cx="26098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52400" y="3657600"/>
            <a:ext cx="87185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Like previous Muslim rulers, the Ottomans</a:t>
            </a:r>
          </a:p>
          <a:p>
            <a:pPr algn="ctr"/>
            <a:r>
              <a:rPr lang="en-US" altLang="en-US" sz="3600"/>
              <a:t>recognized cultural diversity and allowed</a:t>
            </a:r>
          </a:p>
          <a:p>
            <a:pPr algn="ctr"/>
            <a:r>
              <a:rPr lang="en-US" altLang="en-US" sz="3600"/>
              <a:t>Christians and Jews the right to worship.</a:t>
            </a:r>
          </a:p>
          <a:p>
            <a:pPr algn="ctr"/>
            <a:r>
              <a:rPr lang="en-US" altLang="en-US" sz="3600"/>
              <a:t>Muslim rulers considered Christians and</a:t>
            </a:r>
          </a:p>
          <a:p>
            <a:pPr algn="ctr"/>
            <a:r>
              <a:rPr lang="en-US" altLang="en-US" sz="3600"/>
              <a:t>Jews “People of the Book.”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eurasian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5815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2773765"/>
            <a:ext cx="91440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/>
              <a:t>The Ottomans prospered due to their</a:t>
            </a:r>
          </a:p>
          <a:p>
            <a:pPr algn="ctr"/>
            <a:r>
              <a:rPr lang="en-US" altLang="en-US" sz="3600" dirty="0"/>
              <a:t>great location for trade.  However,</a:t>
            </a:r>
          </a:p>
          <a:p>
            <a:pPr algn="ctr"/>
            <a:r>
              <a:rPr lang="en-US" altLang="en-US" sz="3600" dirty="0"/>
              <a:t>while the Ottomans were successful</a:t>
            </a:r>
          </a:p>
          <a:p>
            <a:pPr algn="ctr"/>
            <a:r>
              <a:rPr lang="en-US" altLang="en-US" sz="3600" dirty="0"/>
              <a:t>for centuries, they eventually lost </a:t>
            </a:r>
          </a:p>
          <a:p>
            <a:pPr algn="ctr"/>
            <a:r>
              <a:rPr lang="en-US" altLang="en-US" sz="3600" dirty="0"/>
              <a:t>territory to Europeans and their</a:t>
            </a:r>
          </a:p>
          <a:p>
            <a:pPr algn="ctr"/>
            <a:r>
              <a:rPr lang="en-US" altLang="en-US" sz="3600" dirty="0"/>
              <a:t>technological advances.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 </a:t>
            </a:r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</TotalTime>
  <Words>1267</Words>
  <Application>Microsoft Office PowerPoint</Application>
  <PresentationFormat>On-screen Show (4:3)</PresentationFormat>
  <Paragraphs>232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Arial</vt:lpstr>
      <vt:lpstr>Retrospect</vt:lpstr>
      <vt:lpstr>The Ottoman Empire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Sultan</vt:lpstr>
      <vt:lpstr>Diversity and Tolerance</vt:lpstr>
      <vt:lpstr>Questions for Reflection:</vt:lpstr>
      <vt:lpstr>The Safavid Empire</vt:lpstr>
      <vt:lpstr>PowerPoint Presentation</vt:lpstr>
      <vt:lpstr>PowerPoint Presentation</vt:lpstr>
      <vt:lpstr>Shi’ite Muslims</vt:lpstr>
      <vt:lpstr>PowerPoint Presentation</vt:lpstr>
      <vt:lpstr>PowerPoint Presentation</vt:lpstr>
      <vt:lpstr>PowerPoint Presentation</vt:lpstr>
      <vt:lpstr>Safavid Decline</vt:lpstr>
      <vt:lpstr>Questions for Reflection:</vt:lpstr>
      <vt:lpstr>Muslims and Mughals in India</vt:lpstr>
      <vt:lpstr>PowerPoint Presentation</vt:lpstr>
      <vt:lpstr>Sultanates</vt:lpstr>
      <vt:lpstr>PowerPoint Presentation</vt:lpstr>
      <vt:lpstr>Tamerlane</vt:lpstr>
      <vt:lpstr>PowerPoint Presentation</vt:lpstr>
      <vt:lpstr>PowerPoint Presentation</vt:lpstr>
      <vt:lpstr>Akbar the Great</vt:lpstr>
      <vt:lpstr>PowerPoint Presentation</vt:lpstr>
      <vt:lpstr>PowerPoint Presentation</vt:lpstr>
      <vt:lpstr>PowerPoint Presentation</vt:lpstr>
      <vt:lpstr>Shah Jahan</vt:lpstr>
      <vt:lpstr>PowerPoint Presentation</vt:lpstr>
      <vt:lpstr>The Taj Mahal</vt:lpstr>
      <vt:lpstr>PowerPoint Presentation</vt:lpstr>
      <vt:lpstr>PowerPoint Presentation</vt:lpstr>
      <vt:lpstr>PowerPoint Presentation</vt:lpstr>
      <vt:lpstr>Questions:</vt:lpstr>
      <vt:lpstr>Questions for Reflection:</vt:lpstr>
    </vt:vector>
  </TitlesOfParts>
  <Company>White Plains City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White Plains City School District</dc:creator>
  <cp:lastModifiedBy>VERONICA OLIVER</cp:lastModifiedBy>
  <cp:revision>8</cp:revision>
  <dcterms:created xsi:type="dcterms:W3CDTF">2008-03-20T12:51:41Z</dcterms:created>
  <dcterms:modified xsi:type="dcterms:W3CDTF">2014-12-04T16:20:45Z</dcterms:modified>
</cp:coreProperties>
</file>