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57" r:id="rId5"/>
    <p:sldId id="259" r:id="rId6"/>
    <p:sldId id="261" r:id="rId7"/>
    <p:sldId id="266" r:id="rId8"/>
    <p:sldId id="263" r:id="rId9"/>
    <p:sldId id="264" r:id="rId10"/>
    <p:sldId id="270" r:id="rId11"/>
    <p:sldId id="271" r:id="rId12"/>
    <p:sldId id="26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9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3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9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1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3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6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4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9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AA98-44EB-4E9A-AA74-0E05E68B1F67}" type="datetimeFigureOut">
              <a:rPr lang="en-US" smtClean="0"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485A-D817-4D38-BA7D-D21AC7D2E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4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../../Videos/GOVERNENT%20&amp;%20LAW/Feudalism/Europe's%20Feudal%20Estates.as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Post-Classical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Beliefs.. What can you tell about each religions’ impact on the Post-Classical era?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235596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Catholicism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Eastern  Orthodox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Islam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49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Confucius’ Impact on Post-Classical Asia??</a:t>
            </a:r>
            <a:endParaRPr lang="en-US" dirty="0"/>
          </a:p>
        </p:txBody>
      </p:sp>
      <p:pic>
        <p:nvPicPr>
          <p:cNvPr id="4" name="Picture 2" descr="http://www.ancientchinalife.com/Ancient-Chinese-peopl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987" y="1825625"/>
            <a:ext cx="58100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5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What goods are being traded along these routes? Religion that diffuses with trade in this region?</a:t>
            </a:r>
            <a:endParaRPr lang="en-US" sz="3200" b="1" dirty="0"/>
          </a:p>
        </p:txBody>
      </p:sp>
      <p:pic>
        <p:nvPicPr>
          <p:cNvPr id="4" name="Content Placeholder 3" descr="Major early trade routes in west Afrik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2145506"/>
            <a:ext cx="5843587" cy="44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Mongol_Empire_ma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130301"/>
            <a:ext cx="716280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90500"/>
            <a:ext cx="1192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were some of the advantages that the Mongols developed as they built the largest land empire in the history of the world?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84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800" y="139700"/>
            <a:ext cx="3251200" cy="654930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What was the name of the city that became the new Roman capital?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What was it’s name changed to?</a:t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What religion develops in the Byzantine Empire?</a:t>
            </a:r>
            <a:endParaRPr lang="en-US" sz="3200" b="1" dirty="0"/>
          </a:p>
        </p:txBody>
      </p:sp>
      <p:pic>
        <p:nvPicPr>
          <p:cNvPr id="4" name="Picture 8" descr="map-Diocletian's Empire Split-29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9700"/>
            <a:ext cx="8595965" cy="65493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0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What led to shift from Classics and Middle Ages?</a:t>
            </a:r>
            <a:endParaRPr lang="en-US" altLang="en-US" sz="40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i="1" dirty="0" smtClean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905000" y="3352801"/>
            <a:ext cx="2286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/>
              <a:t>Classical Times</a:t>
            </a:r>
          </a:p>
          <a:p>
            <a:pPr eaLnBrk="1" hangingPunct="1"/>
            <a:r>
              <a:rPr lang="en-US" altLang="en-US" sz="3000" dirty="0"/>
              <a:t>of Greece and</a:t>
            </a:r>
          </a:p>
          <a:p>
            <a:pPr eaLnBrk="1" hangingPunct="1"/>
            <a:r>
              <a:rPr lang="en-US" altLang="en-US" sz="3000" dirty="0"/>
              <a:t>Rome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962400" y="1663701"/>
            <a:ext cx="358140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 dirty="0"/>
              <a:t>MIDDLE AGES</a:t>
            </a:r>
          </a:p>
          <a:p>
            <a:pPr algn="ctr" eaLnBrk="1" hangingPunct="1"/>
            <a:r>
              <a:rPr lang="en-US" altLang="en-US" sz="4500" b="1" dirty="0"/>
              <a:t>OR MEDIEVAL TIMES</a:t>
            </a:r>
            <a:r>
              <a:rPr lang="en-US" altLang="en-US" sz="4500" dirty="0">
                <a:hlinkClick r:id="rId2" action="ppaction://hlinkfile"/>
              </a:rPr>
              <a:t> </a:t>
            </a:r>
            <a:endParaRPr lang="en-US" altLang="en-US" sz="4500" dirty="0"/>
          </a:p>
          <a:p>
            <a:pPr algn="ctr" eaLnBrk="1" hangingPunct="1"/>
            <a:r>
              <a:rPr lang="en-US" altLang="en-US" sz="4500" dirty="0"/>
              <a:t>500-1500 AD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7696200" y="2892426"/>
            <a:ext cx="2819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/>
              <a:t>Present Day Western Civilization beginning with the Renaissance</a:t>
            </a: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4038600" y="2476500"/>
            <a:ext cx="0" cy="3352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7467600" y="2463800"/>
            <a:ext cx="0" cy="3352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3" grpId="0"/>
      <p:bldP spid="70664" grpId="0"/>
      <p:bldP spid="70665" grpId="0" animBg="1"/>
      <p:bldP spid="706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0375"/>
          </a:xfrm>
        </p:spPr>
        <p:txBody>
          <a:bodyPr/>
          <a:lstStyle/>
          <a:p>
            <a:pPr algn="ctr"/>
            <a:r>
              <a:rPr lang="en-US" dirty="0" smtClean="0"/>
              <a:t>In each aspect, give at least three characteristics of Middle Ages Europe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293154"/>
              </p:ext>
            </p:extLst>
          </p:nvPr>
        </p:nvGraphicFramePr>
        <p:xfrm>
          <a:off x="838200" y="2435223"/>
          <a:ext cx="10515600" cy="367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734219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Social</a:t>
                      </a:r>
                      <a:endParaRPr 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Political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Economic</a:t>
                      </a:r>
                      <a:endParaRPr lang="en-US" sz="2400" dirty="0"/>
                    </a:p>
                  </a:txBody>
                  <a:tcPr/>
                </a:tc>
              </a:tr>
              <a:tr h="734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2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42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42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5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that led to…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941577"/>
              </p:ext>
            </p:extLst>
          </p:nvPr>
        </p:nvGraphicFramePr>
        <p:xfrm>
          <a:off x="838200" y="1825625"/>
          <a:ext cx="10515600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Causes</a:t>
                      </a:r>
                      <a:r>
                        <a:rPr lang="en-US" sz="4000" baseline="0" dirty="0" smtClean="0"/>
                        <a:t> of Feudalism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Decline</a:t>
                      </a:r>
                      <a:r>
                        <a:rPr lang="en-US" sz="4000" baseline="0" dirty="0" smtClean="0"/>
                        <a:t> of Feudalism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•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•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•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•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400" y="365125"/>
            <a:ext cx="4216400" cy="6241256"/>
          </a:xfrm>
        </p:spPr>
        <p:txBody>
          <a:bodyPr/>
          <a:lstStyle/>
          <a:p>
            <a:r>
              <a:rPr lang="en-US" b="1" dirty="0" smtClean="0"/>
              <a:t>Age of Faith: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Who is the ultimate authority figure in </a:t>
            </a:r>
            <a:r>
              <a:rPr lang="en-US" b="1" dirty="0"/>
              <a:t>W</a:t>
            </a:r>
            <a:r>
              <a:rPr lang="en-US" b="1" dirty="0" smtClean="0"/>
              <a:t>estern Europe? </a:t>
            </a:r>
            <a:r>
              <a:rPr lang="en-US" sz="2800" dirty="0" smtClean="0"/>
              <a:t>(Not pictured) 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592070"/>
            <a:ext cx="6196012" cy="601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8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Give two qualities of a manor in Western Europe?</a:t>
            </a:r>
            <a:endParaRPr lang="en-US" altLang="en-US" sz="4000" dirty="0"/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35064"/>
            <a:ext cx="8745538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4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11"/>
          <p:cNvSpPr>
            <a:spLocks noChangeShapeType="1"/>
          </p:cNvSpPr>
          <p:nvPr/>
        </p:nvSpPr>
        <p:spPr bwMode="auto">
          <a:xfrm>
            <a:off x="7024688" y="1828800"/>
            <a:ext cx="1738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Oval 1"/>
          <p:cNvSpPr>
            <a:spLocks noChangeArrowheads="1"/>
          </p:cNvSpPr>
          <p:nvPr/>
        </p:nvSpPr>
        <p:spPr bwMode="auto">
          <a:xfrm>
            <a:off x="4875214" y="1603376"/>
            <a:ext cx="2441575" cy="2220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0" name="Line 18"/>
          <p:cNvSpPr>
            <a:spLocks noChangeShapeType="1"/>
          </p:cNvSpPr>
          <p:nvPr/>
        </p:nvSpPr>
        <p:spPr bwMode="auto">
          <a:xfrm>
            <a:off x="3409951" y="3535363"/>
            <a:ext cx="1757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17"/>
          <p:cNvSpPr>
            <a:spLocks noChangeShapeType="1"/>
          </p:cNvSpPr>
          <p:nvPr/>
        </p:nvSpPr>
        <p:spPr bwMode="auto">
          <a:xfrm>
            <a:off x="5167313" y="3535364"/>
            <a:ext cx="0" cy="3246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16"/>
          <p:cNvSpPr>
            <a:spLocks noChangeShapeType="1"/>
          </p:cNvSpPr>
          <p:nvPr/>
        </p:nvSpPr>
        <p:spPr bwMode="auto">
          <a:xfrm>
            <a:off x="7024688" y="3535364"/>
            <a:ext cx="0" cy="3246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15"/>
          <p:cNvSpPr>
            <a:spLocks noChangeShapeType="1"/>
          </p:cNvSpPr>
          <p:nvPr/>
        </p:nvSpPr>
        <p:spPr bwMode="auto">
          <a:xfrm>
            <a:off x="5167314" y="6781800"/>
            <a:ext cx="185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5029201" y="2085975"/>
            <a:ext cx="2149475" cy="628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latin typeface="Monotype Corsiva" panose="03010101010201010101" pitchFamily="66" charset="0"/>
                <a:cs typeface="Times New Roman" panose="02020603050405020304" pitchFamily="18" charset="0"/>
              </a:rPr>
              <a:t>The Catholic Church had economic, social and political dominance during the European Middle Ages</a:t>
            </a:r>
            <a:endParaRPr lang="en-US" altLang="en-US"/>
          </a:p>
        </p:txBody>
      </p:sp>
      <p:sp>
        <p:nvSpPr>
          <p:cNvPr id="29705" name="Line 13"/>
          <p:cNvSpPr>
            <a:spLocks noChangeShapeType="1"/>
          </p:cNvSpPr>
          <p:nvPr/>
        </p:nvSpPr>
        <p:spPr bwMode="auto">
          <a:xfrm>
            <a:off x="7024688" y="3535363"/>
            <a:ext cx="1757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3409951" y="1797050"/>
            <a:ext cx="1757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5167314" y="58738"/>
            <a:ext cx="18573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9"/>
          <p:cNvSpPr>
            <a:spLocks noChangeShapeType="1"/>
          </p:cNvSpPr>
          <p:nvPr/>
        </p:nvSpPr>
        <p:spPr bwMode="auto">
          <a:xfrm flipV="1">
            <a:off x="3409950" y="1797051"/>
            <a:ext cx="0" cy="1738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8"/>
          <p:cNvSpPr>
            <a:spLocks noChangeShapeType="1"/>
          </p:cNvSpPr>
          <p:nvPr/>
        </p:nvSpPr>
        <p:spPr bwMode="auto">
          <a:xfrm flipV="1">
            <a:off x="8782050" y="1797051"/>
            <a:ext cx="0" cy="1738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7"/>
          <p:cNvSpPr>
            <a:spLocks noChangeShapeType="1"/>
          </p:cNvSpPr>
          <p:nvPr/>
        </p:nvSpPr>
        <p:spPr bwMode="auto">
          <a:xfrm flipV="1">
            <a:off x="5167313" y="58738"/>
            <a:ext cx="0" cy="1738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6"/>
          <p:cNvSpPr>
            <a:spLocks noChangeShapeType="1"/>
          </p:cNvSpPr>
          <p:nvPr/>
        </p:nvSpPr>
        <p:spPr bwMode="auto">
          <a:xfrm flipV="1">
            <a:off x="7024688" y="58738"/>
            <a:ext cx="0" cy="1738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5"/>
          <p:cNvSpPr txBox="1">
            <a:spLocks noChangeArrowheads="1"/>
          </p:cNvSpPr>
          <p:nvPr/>
        </p:nvSpPr>
        <p:spPr bwMode="auto">
          <a:xfrm>
            <a:off x="5364163" y="349250"/>
            <a:ext cx="1562100" cy="1062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AGE OF</a:t>
            </a:r>
            <a:endParaRPr lang="en-US" altLang="en-US" sz="2800" dirty="0"/>
          </a:p>
          <a:p>
            <a:pPr algn="ctr"/>
            <a:r>
              <a:rPr lang="en-US" altLang="en-US" sz="2800" dirty="0">
                <a:latin typeface="Arial Black" panose="020B0A04020102020204" pitchFamily="34" charset="0"/>
                <a:cs typeface="Times New Roman" panose="02020603050405020304" pitchFamily="18" charset="0"/>
              </a:rPr>
              <a:t>FAITH</a:t>
            </a:r>
            <a:endParaRPr lang="en-US" altLang="en-US" sz="2800" dirty="0"/>
          </a:p>
        </p:txBody>
      </p:sp>
      <p:sp>
        <p:nvSpPr>
          <p:cNvPr id="29713" name="Text Box 4"/>
          <p:cNvSpPr txBox="1">
            <a:spLocks noChangeArrowheads="1"/>
          </p:cNvSpPr>
          <p:nvPr/>
        </p:nvSpPr>
        <p:spPr bwMode="auto">
          <a:xfrm>
            <a:off x="3508375" y="1893888"/>
            <a:ext cx="1366838" cy="696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Examples of</a:t>
            </a:r>
            <a:endParaRPr lang="en-US" altLang="en-US" sz="2000" dirty="0"/>
          </a:p>
          <a:p>
            <a:pPr algn="ctr"/>
            <a:r>
              <a:rPr lang="en-US" altLang="en-US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Social Control</a:t>
            </a:r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29714" name="Text Box 3"/>
          <p:cNvSpPr txBox="1">
            <a:spLocks noChangeArrowheads="1"/>
          </p:cNvSpPr>
          <p:nvPr/>
        </p:nvSpPr>
        <p:spPr bwMode="auto">
          <a:xfrm>
            <a:off x="5265738" y="4017964"/>
            <a:ext cx="1630362" cy="782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Monotype Corsiva" panose="03010101010201010101" pitchFamily="66" charset="0"/>
                <a:cs typeface="Times New Roman" panose="02020603050405020304" pitchFamily="18" charset="0"/>
              </a:rPr>
              <a:t>Examples of</a:t>
            </a:r>
            <a:endParaRPr lang="en-US" altLang="en-US" sz="2000"/>
          </a:p>
          <a:p>
            <a:pPr algn="ctr"/>
            <a:r>
              <a:rPr lang="en-US" altLang="en-US" sz="2000">
                <a:latin typeface="Monotype Corsiva" panose="03010101010201010101" pitchFamily="66" charset="0"/>
                <a:cs typeface="Times New Roman" panose="02020603050405020304" pitchFamily="18" charset="0"/>
              </a:rPr>
              <a:t>Political Control</a:t>
            </a:r>
            <a:endParaRPr lang="en-US" altLang="en-US" sz="2000"/>
          </a:p>
        </p:txBody>
      </p:sp>
      <p:sp>
        <p:nvSpPr>
          <p:cNvPr id="29715" name="Text Box 2"/>
          <p:cNvSpPr txBox="1">
            <a:spLocks noChangeArrowheads="1"/>
          </p:cNvSpPr>
          <p:nvPr/>
        </p:nvSpPr>
        <p:spPr bwMode="auto">
          <a:xfrm>
            <a:off x="7415213" y="1893888"/>
            <a:ext cx="1268412" cy="9255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latin typeface="Monotype Corsiva" panose="03010101010201010101" pitchFamily="66" charset="0"/>
                <a:cs typeface="Times New Roman" panose="02020603050405020304" pitchFamily="18" charset="0"/>
              </a:rPr>
              <a:t>Examples of</a:t>
            </a:r>
            <a:endParaRPr lang="en-US" altLang="en-US" sz="2000"/>
          </a:p>
          <a:p>
            <a:pPr algn="ctr"/>
            <a:r>
              <a:rPr lang="en-US" altLang="en-US" sz="2000">
                <a:latin typeface="Monotype Corsiva" panose="03010101010201010101" pitchFamily="66" charset="0"/>
                <a:cs typeface="Times New Roman" panose="02020603050405020304" pitchFamily="18" charset="0"/>
              </a:rPr>
              <a:t>Economic Control</a:t>
            </a:r>
            <a:endParaRPr lang="en-US" altLang="en-US" sz="2000"/>
          </a:p>
          <a:p>
            <a:endParaRPr lang="en-US" altLang="en-US"/>
          </a:p>
        </p:txBody>
      </p:sp>
      <p:sp>
        <p:nvSpPr>
          <p:cNvPr id="29716" name="Rectangle 19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65100" y="4154270"/>
            <a:ext cx="4808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What are some examples of how the church maintained their power and control??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278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40325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Who is being crowned? What did he accomplish in order to receive this title? </a:t>
            </a:r>
            <a:br>
              <a:rPr lang="en-US" sz="3200" dirty="0" smtClean="0"/>
            </a:br>
            <a:r>
              <a:rPr lang="en-US" sz="3200" dirty="0" smtClean="0"/>
              <a:t>From this point forward</a:t>
            </a:r>
            <a:r>
              <a:rPr lang="en-US" sz="3200" b="1" dirty="0" smtClean="0"/>
              <a:t> ↑</a:t>
            </a:r>
            <a:r>
              <a:rPr lang="en-US" sz="3200" dirty="0" smtClean="0"/>
              <a:t> what happens to the relationship between church and state, in Western Europe?</a:t>
            </a:r>
            <a:endParaRPr lang="en-US" sz="3200" dirty="0"/>
          </a:p>
        </p:txBody>
      </p:sp>
      <p:pic>
        <p:nvPicPr>
          <p:cNvPr id="4" name="Picture 4" descr="Europe Roman Empire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52" y="180117"/>
            <a:ext cx="6813296" cy="468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05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228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Monotype Corsiva</vt:lpstr>
      <vt:lpstr>Times New Roman</vt:lpstr>
      <vt:lpstr>Office Theme</vt:lpstr>
      <vt:lpstr>Post-Classical</vt:lpstr>
      <vt:lpstr>What was the name of the city that became the new Roman capital?  What was it’s name changed to?  What religion develops in the Byzantine Empire?</vt:lpstr>
      <vt:lpstr>What led to shift from Classics and Middle Ages?</vt:lpstr>
      <vt:lpstr>In each aspect, give at least three characteristics of Middle Ages Europe</vt:lpstr>
      <vt:lpstr>Events that led to…</vt:lpstr>
      <vt:lpstr>Age of Faith:   Who is the ultimate authority figure in Western Europe? (Not pictured)  </vt:lpstr>
      <vt:lpstr>Give two qualities of a manor in Western Europe?</vt:lpstr>
      <vt:lpstr>PowerPoint Presentation</vt:lpstr>
      <vt:lpstr>Who is being crowned? What did he accomplish in order to receive this title?  From this point forward ↑ what happens to the relationship between church and state, in Western Europe?</vt:lpstr>
      <vt:lpstr>Basic Beliefs.. What can you tell about each religions’ impact on the Post-Classical era?</vt:lpstr>
      <vt:lpstr>Confucius’ Impact on Post-Classical Asia??</vt:lpstr>
      <vt:lpstr>What goods are being traded along these routes? Religion that diffuses with trade in this region?</vt:lpstr>
      <vt:lpstr>PowerPoint Presentation</vt:lpstr>
    </vt:vector>
  </TitlesOfParts>
  <Company>Cy-Fair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Post-Classical</dc:title>
  <dc:creator>JEFF SAMUELS</dc:creator>
  <cp:lastModifiedBy>ZACHARY HERBST</cp:lastModifiedBy>
  <cp:revision>8</cp:revision>
  <dcterms:created xsi:type="dcterms:W3CDTF">2014-10-28T13:58:37Z</dcterms:created>
  <dcterms:modified xsi:type="dcterms:W3CDTF">2014-10-29T13:05:06Z</dcterms:modified>
</cp:coreProperties>
</file>