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72" r:id="rId5"/>
    <p:sldId id="273" r:id="rId6"/>
    <p:sldId id="261" r:id="rId7"/>
    <p:sldId id="270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7" r:id="rId17"/>
    <p:sldId id="278" r:id="rId18"/>
    <p:sldId id="268" r:id="rId19"/>
    <p:sldId id="275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3" r:id="rId32"/>
    <p:sldId id="294" r:id="rId33"/>
    <p:sldId id="295" r:id="rId34"/>
    <p:sldId id="296" r:id="rId35"/>
    <p:sldId id="291" r:id="rId36"/>
    <p:sldId id="292" r:id="rId37"/>
    <p:sldId id="279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E0470-13D6-4843-8A77-28B6FEC9EEBE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4A92D-ED32-4A12-B178-F77D81B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2F99AB-E068-4255-B3D8-5E44DF98A1D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AAF993-529A-4A60-B812-8C88FF9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F993-529A-4A60-B812-8C88FF901B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1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36D6D6EA-04BE-4614-B6D4-E5A631531E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57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02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5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08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4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8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2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878B-786E-444B-B1D5-4493A1E321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352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07-B9EE-4B9E-B47A-797279FC1C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88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51B-B00B-4959-85BA-488AC5D7C7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5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6418-0C63-40E5-9FF0-A64E158EE5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74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D328-65F0-4862-B2B4-D3FFAD5AC1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7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21D6-CA52-418D-8B67-E7CF8FF3E5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71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537-5624-440C-8BD7-3553C7D2F9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0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1D4-E8C2-403D-ADE9-41E2E0F617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5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260-CF0D-46FC-BA07-23BD28F664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16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D86F-DB92-430E-BAA9-48C6E79D5C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4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111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The+History+Channel+Renaissance&amp;Form=VQFRVP#view=detail&amp;mid=0730F2DDF171E41FBFD00730F2DDF171E41FBFD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2008-01-28T221813Z_01_NOOTR_RTRIDSP_2_SCIENCE-PLAGUE-EUROPE-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191000" y="1295400"/>
            <a:ext cx="43751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After the devastation</a:t>
            </a:r>
          </a:p>
          <a:p>
            <a:pPr algn="ctr"/>
            <a:r>
              <a:rPr lang="en-US" altLang="en-US" sz="3600"/>
              <a:t>of the Bubonic</a:t>
            </a:r>
          </a:p>
          <a:p>
            <a:pPr algn="ctr"/>
            <a:r>
              <a:rPr lang="en-US" altLang="en-US" sz="3600"/>
              <a:t>Plague,</a:t>
            </a:r>
          </a:p>
          <a:p>
            <a:pPr algn="ctr"/>
            <a:r>
              <a:rPr lang="en-US" altLang="en-US" sz="3600"/>
              <a:t>Western</a:t>
            </a:r>
          </a:p>
          <a:p>
            <a:pPr algn="ctr"/>
            <a:r>
              <a:rPr lang="en-US" altLang="en-US" sz="3600"/>
              <a:t>European</a:t>
            </a:r>
          </a:p>
          <a:p>
            <a:pPr algn="ctr"/>
            <a:r>
              <a:rPr lang="en-US" altLang="en-US" sz="3600"/>
              <a:t>society</a:t>
            </a:r>
          </a:p>
          <a:p>
            <a:pPr algn="ctr"/>
            <a:r>
              <a:rPr lang="en-US" altLang="en-US" sz="3600"/>
              <a:t>changed.</a:t>
            </a:r>
          </a:p>
          <a:p>
            <a:pPr algn="ctr"/>
            <a:endParaRPr lang="en-US" altLang="en-US" sz="3600"/>
          </a:p>
          <a:p>
            <a:pPr algn="ctr"/>
            <a:endParaRPr lang="en-US" altLang="en-US" sz="3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irgin-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086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3000" y="5029200"/>
            <a:ext cx="7302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/>
              <a:t>Painters sought realism in their </a:t>
            </a:r>
          </a:p>
          <a:p>
            <a:pPr algn="ctr"/>
            <a:r>
              <a:rPr lang="en-US" altLang="en-US" sz="4000"/>
              <a:t>art.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mg_monalis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8100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95800" y="174625"/>
            <a:ext cx="407035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And why did the</a:t>
            </a:r>
          </a:p>
          <a:p>
            <a:pPr algn="ctr"/>
            <a:r>
              <a:rPr lang="en-US" altLang="en-US" sz="3600"/>
              <a:t>Renaissance begin</a:t>
            </a:r>
          </a:p>
          <a:p>
            <a:pPr algn="ctr"/>
            <a:r>
              <a:rPr lang="en-US" altLang="en-US" sz="3600"/>
              <a:t>in Italy?</a:t>
            </a:r>
          </a:p>
          <a:p>
            <a:pPr algn="ctr"/>
            <a:r>
              <a:rPr lang="en-US" altLang="en-US" sz="3600"/>
              <a:t>Italy had</a:t>
            </a:r>
          </a:p>
          <a:p>
            <a:pPr algn="ctr"/>
            <a:r>
              <a:rPr lang="en-US" altLang="en-US" sz="3600"/>
              <a:t>a great location </a:t>
            </a:r>
          </a:p>
          <a:p>
            <a:pPr algn="ctr"/>
            <a:r>
              <a:rPr lang="en-US" altLang="en-US" sz="3600"/>
              <a:t>for trade.</a:t>
            </a:r>
          </a:p>
          <a:p>
            <a:pPr algn="ctr"/>
            <a:r>
              <a:rPr lang="en-US" altLang="en-US" sz="3600"/>
              <a:t>It was king of</a:t>
            </a:r>
          </a:p>
          <a:p>
            <a:pPr algn="ctr"/>
            <a:r>
              <a:rPr lang="en-US" altLang="en-US" sz="3600"/>
              <a:t>the Mediterranean</a:t>
            </a:r>
          </a:p>
          <a:p>
            <a:pPr algn="ctr"/>
            <a:r>
              <a:rPr lang="en-US" altLang="en-US" sz="3600"/>
              <a:t>Sea.</a:t>
            </a:r>
          </a:p>
          <a:p>
            <a:pPr algn="ctr"/>
            <a:r>
              <a:rPr lang="en-US" altLang="en-US" sz="3600"/>
              <a:t>It controlled</a:t>
            </a:r>
          </a:p>
          <a:p>
            <a:pPr algn="ctr"/>
            <a:r>
              <a:rPr lang="en-US" altLang="en-US" sz="3600"/>
              <a:t>European trade</a:t>
            </a:r>
          </a:p>
          <a:p>
            <a:pPr algn="ctr"/>
            <a:r>
              <a:rPr lang="en-US" altLang="en-US" sz="3600"/>
              <a:t>with Asia.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Raphael_-_Madonna_dell_Grandu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35242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53000" y="1143000"/>
            <a:ext cx="29019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Wealth from</a:t>
            </a:r>
          </a:p>
          <a:p>
            <a:pPr algn="ctr"/>
            <a:r>
              <a:rPr lang="en-US" altLang="en-US" sz="3600"/>
              <a:t>trade allowed</a:t>
            </a:r>
          </a:p>
          <a:p>
            <a:pPr algn="ctr"/>
            <a:r>
              <a:rPr lang="en-US" altLang="en-US" sz="3600"/>
              <a:t>artists to </a:t>
            </a:r>
          </a:p>
          <a:p>
            <a:pPr algn="ctr"/>
            <a:r>
              <a:rPr lang="en-US" altLang="en-US" sz="3600"/>
              <a:t>find wealthy</a:t>
            </a:r>
          </a:p>
          <a:p>
            <a:pPr algn="ctr"/>
            <a:r>
              <a:rPr lang="en-US" altLang="en-US" sz="3600"/>
              <a:t>patrons to</a:t>
            </a:r>
          </a:p>
          <a:p>
            <a:pPr algn="ctr"/>
            <a:r>
              <a:rPr lang="en-US" altLang="en-US" sz="3600"/>
              <a:t>commission</a:t>
            </a:r>
          </a:p>
          <a:p>
            <a:pPr algn="ctr"/>
            <a:r>
              <a:rPr lang="en-US" altLang="en-US" sz="3600"/>
              <a:t>and sponsor </a:t>
            </a:r>
          </a:p>
          <a:p>
            <a:pPr algn="ctr"/>
            <a:r>
              <a:rPr lang="en-US" altLang="en-US" sz="3600"/>
              <a:t>their work.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raphael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810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038600" y="0"/>
            <a:ext cx="46482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/>
              <a:t>And so, with wealth</a:t>
            </a:r>
          </a:p>
          <a:p>
            <a:pPr algn="ctr"/>
            <a:r>
              <a:rPr lang="en-US" altLang="en-US" sz="3600"/>
              <a:t>from trade, artists</a:t>
            </a:r>
          </a:p>
          <a:p>
            <a:pPr algn="ctr"/>
            <a:r>
              <a:rPr lang="en-US" altLang="en-US" sz="3600"/>
              <a:t>found sponors</a:t>
            </a:r>
          </a:p>
          <a:p>
            <a:pPr algn="ctr"/>
            <a:r>
              <a:rPr lang="en-US" altLang="en-US" sz="3600"/>
              <a:t>and used</a:t>
            </a:r>
          </a:p>
          <a:p>
            <a:pPr algn="ctr"/>
            <a:r>
              <a:rPr lang="en-US" altLang="en-US" sz="3600"/>
              <a:t>perspective in art.</a:t>
            </a:r>
          </a:p>
          <a:p>
            <a:pPr algn="ctr"/>
            <a:r>
              <a:rPr lang="en-US" altLang="en-US" sz="3600"/>
              <a:t>Perspective is</a:t>
            </a:r>
          </a:p>
          <a:p>
            <a:pPr algn="ctr"/>
            <a:r>
              <a:rPr lang="en-US" altLang="en-US" sz="3600"/>
              <a:t>is the ability to create</a:t>
            </a:r>
          </a:p>
          <a:p>
            <a:pPr algn="ctr"/>
            <a:r>
              <a:rPr lang="en-US" altLang="en-US" sz="3600"/>
              <a:t> a three </a:t>
            </a:r>
          </a:p>
          <a:p>
            <a:pPr algn="ctr"/>
            <a:r>
              <a:rPr lang="en-US" altLang="en-US" sz="3600"/>
              <a:t>dimensional </a:t>
            </a:r>
          </a:p>
          <a:p>
            <a:pPr algn="ctr"/>
            <a:r>
              <a:rPr lang="en-US" altLang="en-US" sz="3600"/>
              <a:t>appearance </a:t>
            </a:r>
          </a:p>
          <a:p>
            <a:pPr algn="ctr"/>
            <a:r>
              <a:rPr lang="en-US" altLang="en-US" sz="3600"/>
              <a:t>on a two </a:t>
            </a:r>
          </a:p>
          <a:p>
            <a:pPr algn="ctr"/>
            <a:r>
              <a:rPr lang="en-US" altLang="en-US" sz="3600"/>
              <a:t>dimensional surface.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019852403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52437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067300" y="838200"/>
            <a:ext cx="35369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Renaissance</a:t>
            </a:r>
          </a:p>
          <a:p>
            <a:pPr algn="ctr"/>
            <a:r>
              <a:rPr lang="en-US" altLang="en-US" sz="3600"/>
              <a:t>thinkers</a:t>
            </a:r>
          </a:p>
          <a:p>
            <a:pPr algn="ctr"/>
            <a:r>
              <a:rPr lang="en-US" altLang="en-US" sz="3600"/>
              <a:t>wanted to</a:t>
            </a:r>
          </a:p>
          <a:p>
            <a:pPr algn="ctr"/>
            <a:r>
              <a:rPr lang="en-US" altLang="en-US" sz="3600"/>
              <a:t>learn new</a:t>
            </a:r>
          </a:p>
          <a:p>
            <a:pPr algn="ctr"/>
            <a:r>
              <a:rPr lang="en-US" altLang="en-US" sz="3600"/>
              <a:t>things, discover</a:t>
            </a:r>
          </a:p>
          <a:p>
            <a:pPr algn="ctr"/>
            <a:r>
              <a:rPr lang="en-US" altLang="en-US" sz="3600"/>
              <a:t>new information.</a:t>
            </a:r>
          </a:p>
          <a:p>
            <a:pPr algn="ctr"/>
            <a:r>
              <a:rPr lang="en-US" altLang="en-US" sz="3600"/>
              <a:t>They began</a:t>
            </a:r>
          </a:p>
          <a:p>
            <a:pPr algn="ctr"/>
            <a:r>
              <a:rPr lang="en-US" altLang="en-US" sz="3600"/>
              <a:t>to question the</a:t>
            </a:r>
          </a:p>
          <a:p>
            <a:pPr algn="ctr"/>
            <a:r>
              <a:rPr lang="en-US" altLang="en-US" sz="3600"/>
              <a:t>old authorities.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1"/>
            <a:ext cx="381000" cy="5105399"/>
          </a:xfrm>
        </p:spPr>
        <p:txBody>
          <a:bodyPr>
            <a:noAutofit/>
          </a:bodyPr>
          <a:lstStyle/>
          <a:p>
            <a:r>
              <a:rPr lang="en-US" altLang="en-US" sz="5400" dirty="0"/>
              <a:t>Rebirth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05000"/>
            <a:ext cx="7772400" cy="36491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The word “Renaissance” means rebirth.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It was a time of rediscovery.  Renaissance thinkers were increasingly interested in science and the arts.  They were </a:t>
            </a:r>
            <a:r>
              <a:rPr lang="en-US" altLang="en-US" sz="4000" dirty="0"/>
              <a:t>less</a:t>
            </a:r>
            <a:r>
              <a:rPr lang="en-US" altLang="en-US" sz="3600" dirty="0"/>
              <a:t> interested in religious answers.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They also looked to past civilizations like the Greeks and Romans for inspiration.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53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533400" cy="55626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Secularism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52400"/>
            <a:ext cx="7239000" cy="65532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During the Renaissance, secularism became popular.</a:t>
            </a:r>
          </a:p>
          <a:p>
            <a:endParaRPr lang="en-US" altLang="en-US" sz="4000" dirty="0"/>
          </a:p>
          <a:p>
            <a:r>
              <a:rPr lang="en-US" altLang="en-US" sz="4000" dirty="0"/>
              <a:t>Secularism is a non-religious viewpoint.</a:t>
            </a:r>
          </a:p>
          <a:p>
            <a:endParaRPr lang="en-US" altLang="en-US" sz="4000" dirty="0"/>
          </a:p>
          <a:p>
            <a:r>
              <a:rPr lang="en-US" altLang="en-US" sz="4000" dirty="0"/>
              <a:t>Secularists look to scientific thinking for answers as opposed to religion.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5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pic>
        <p:nvPicPr>
          <p:cNvPr id="14341" name="Picture 5" descr="cross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8961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62000" y="5257800"/>
            <a:ext cx="7473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Secularists look to scientific thinking</a:t>
            </a:r>
          </a:p>
          <a:p>
            <a:pPr algn="ctr"/>
            <a:r>
              <a:rPr lang="en-US" altLang="en-US" sz="3600"/>
              <a:t>for answers.</a:t>
            </a:r>
          </a:p>
        </p:txBody>
      </p:sp>
    </p:spTree>
    <p:extLst>
      <p:ext uri="{BB962C8B-B14F-4D97-AF65-F5344CB8AC3E}">
        <p14:creationId xmlns:p14="http://schemas.microsoft.com/office/powerpoint/2010/main" val="1960479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pi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4102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410200" y="1295400"/>
            <a:ext cx="34353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rebirth</a:t>
            </a:r>
          </a:p>
          <a:p>
            <a:pPr algn="ctr"/>
            <a:r>
              <a:rPr lang="en-US" altLang="en-US" sz="3600"/>
              <a:t>and rediscovery</a:t>
            </a:r>
          </a:p>
          <a:p>
            <a:pPr algn="ctr"/>
            <a:r>
              <a:rPr lang="en-US" altLang="en-US" sz="3600"/>
              <a:t>of learning</a:t>
            </a:r>
          </a:p>
          <a:p>
            <a:pPr algn="ctr"/>
            <a:r>
              <a:rPr lang="en-US" altLang="en-US" sz="3600"/>
              <a:t>of the </a:t>
            </a:r>
          </a:p>
          <a:p>
            <a:pPr algn="ctr"/>
            <a:r>
              <a:rPr lang="en-US" altLang="en-US" sz="3600"/>
              <a:t>Renaissance</a:t>
            </a:r>
          </a:p>
          <a:p>
            <a:pPr algn="ctr"/>
            <a:r>
              <a:rPr lang="en-US" altLang="en-US" sz="3600"/>
              <a:t>soon spread</a:t>
            </a:r>
          </a:p>
          <a:p>
            <a:pPr algn="ctr"/>
            <a:r>
              <a:rPr lang="en-US" altLang="en-US" sz="3600"/>
              <a:t>to other </a:t>
            </a:r>
          </a:p>
          <a:p>
            <a:pPr algn="ctr"/>
            <a:r>
              <a:rPr lang="en-US" altLang="en-US" sz="3600"/>
              <a:t>parts of Europe.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1"/>
            <a:ext cx="533400" cy="5260975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Humanism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37872" y="241301"/>
            <a:ext cx="7772400" cy="6616699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During the Renaissance, humanism became popular.</a:t>
            </a:r>
          </a:p>
          <a:p>
            <a:endParaRPr lang="en-US" altLang="en-US" sz="4000" dirty="0"/>
          </a:p>
          <a:p>
            <a:r>
              <a:rPr lang="en-US" altLang="en-US" sz="4000" dirty="0"/>
              <a:t>Humanism is the belief that human actions, ideas, and works are important.</a:t>
            </a:r>
          </a:p>
          <a:p>
            <a:endParaRPr lang="en-US" altLang="en-US" sz="4000" dirty="0"/>
          </a:p>
          <a:p>
            <a:r>
              <a:rPr lang="en-US" altLang="en-US" sz="4000" dirty="0"/>
              <a:t>Humanists rediscovered the ancient Greeks and Romans.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07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mage?id=72721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2387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43000" y="4267200"/>
            <a:ext cx="6534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In Italy, people began to look to</a:t>
            </a:r>
          </a:p>
          <a:p>
            <a:pPr algn="ctr"/>
            <a:r>
              <a:rPr lang="en-US" altLang="en-US" sz="3600"/>
              <a:t>the past, to the glories of early</a:t>
            </a:r>
          </a:p>
          <a:p>
            <a:pPr algn="ctr"/>
            <a:r>
              <a:rPr lang="en-US" altLang="en-US" sz="3600"/>
              <a:t>civilizations.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Leonardo_da_Vinci_(1452-1519)_-_The_Last_Supper_(1495-149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1000" y="4568825"/>
            <a:ext cx="85153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Renaissance was a period of great</a:t>
            </a:r>
          </a:p>
          <a:p>
            <a:pPr algn="ctr"/>
            <a:r>
              <a:rPr lang="en-US" altLang="en-US" sz="3600"/>
              <a:t>artistic creativity.  Leonardo da Vinci</a:t>
            </a:r>
          </a:p>
          <a:p>
            <a:pPr algn="ctr"/>
            <a:r>
              <a:rPr lang="en-US" altLang="en-US" sz="3600"/>
              <a:t>was one of the most famous artists of the</a:t>
            </a:r>
          </a:p>
          <a:p>
            <a:pPr algn="ctr"/>
            <a:r>
              <a:rPr lang="en-US" altLang="en-US" sz="3600"/>
              <a:t>Renaissance.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26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pi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54102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791200" y="1447800"/>
            <a:ext cx="29527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Michelangelo</a:t>
            </a:r>
          </a:p>
          <a:p>
            <a:pPr algn="ctr"/>
            <a:r>
              <a:rPr lang="en-US" altLang="en-US" sz="3600"/>
              <a:t>was another</a:t>
            </a:r>
          </a:p>
          <a:p>
            <a:pPr algn="ctr"/>
            <a:r>
              <a:rPr lang="en-US" altLang="en-US" sz="3600"/>
              <a:t>famous</a:t>
            </a:r>
          </a:p>
          <a:p>
            <a:pPr algn="ctr"/>
            <a:r>
              <a:rPr lang="en-US" altLang="en-US" sz="3600"/>
              <a:t>sculptor</a:t>
            </a:r>
          </a:p>
          <a:p>
            <a:pPr algn="ctr"/>
            <a:r>
              <a:rPr lang="en-US" altLang="en-US" sz="3600"/>
              <a:t>and artist</a:t>
            </a:r>
          </a:p>
          <a:p>
            <a:pPr algn="ctr"/>
            <a:r>
              <a:rPr lang="en-US" altLang="en-US" sz="3600"/>
              <a:t>of the</a:t>
            </a:r>
          </a:p>
          <a:p>
            <a:pPr algn="ctr"/>
            <a:r>
              <a:rPr lang="en-US" altLang="en-US" sz="3600"/>
              <a:t>Renaissance.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436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rapha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2862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03800" y="1524000"/>
            <a:ext cx="3638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artists of </a:t>
            </a:r>
          </a:p>
          <a:p>
            <a:pPr algn="ctr"/>
            <a:r>
              <a:rPr lang="en-US" altLang="en-US" sz="3600"/>
              <a:t>the Renaissance</a:t>
            </a:r>
          </a:p>
          <a:p>
            <a:pPr algn="ctr"/>
            <a:r>
              <a:rPr lang="en-US" altLang="en-US" sz="3600"/>
              <a:t>used perspective</a:t>
            </a:r>
          </a:p>
          <a:p>
            <a:pPr algn="ctr"/>
            <a:r>
              <a:rPr lang="en-US" altLang="en-US" sz="3600"/>
              <a:t>in their works</a:t>
            </a:r>
          </a:p>
          <a:p>
            <a:pPr algn="ctr"/>
            <a:r>
              <a:rPr lang="en-US" altLang="en-US" sz="3600"/>
              <a:t>to create</a:t>
            </a:r>
          </a:p>
          <a:p>
            <a:pPr algn="ctr"/>
            <a:r>
              <a:rPr lang="en-US" altLang="en-US" sz="3600"/>
              <a:t>realism in</a:t>
            </a:r>
          </a:p>
          <a:p>
            <a:pPr algn="ctr"/>
            <a:r>
              <a:rPr lang="en-US" altLang="en-US" sz="3600"/>
              <a:t>art.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405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william-shakespe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7909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44767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But it was not</a:t>
            </a:r>
          </a:p>
          <a:p>
            <a:pPr algn="ctr"/>
            <a:r>
              <a:rPr lang="en-US" altLang="en-US" sz="3600"/>
              <a:t>only great</a:t>
            </a:r>
          </a:p>
          <a:p>
            <a:pPr algn="ctr"/>
            <a:r>
              <a:rPr lang="en-US" altLang="en-US" sz="3600"/>
              <a:t>painting and</a:t>
            </a:r>
          </a:p>
          <a:p>
            <a:pPr algn="ctr"/>
            <a:r>
              <a:rPr lang="en-US" altLang="en-US" sz="3600"/>
              <a:t>sculpture that was</a:t>
            </a:r>
          </a:p>
          <a:p>
            <a:pPr algn="ctr"/>
            <a:r>
              <a:rPr lang="en-US" altLang="en-US" sz="3600"/>
              <a:t>produced during</a:t>
            </a:r>
          </a:p>
          <a:p>
            <a:pPr algn="ctr"/>
            <a:r>
              <a:rPr lang="en-US" altLang="en-US" sz="3600"/>
              <a:t>the Renaissance.</a:t>
            </a:r>
          </a:p>
          <a:p>
            <a:pPr algn="ctr"/>
            <a:r>
              <a:rPr lang="en-US" altLang="en-US" sz="3600"/>
              <a:t>It was also a time of</a:t>
            </a:r>
          </a:p>
          <a:p>
            <a:pPr algn="ctr"/>
            <a:r>
              <a:rPr lang="en-US" altLang="en-US" sz="3600"/>
              <a:t>great literary works.</a:t>
            </a:r>
          </a:p>
          <a:p>
            <a:pPr algn="ctr"/>
            <a:r>
              <a:rPr lang="en-US" altLang="en-US" sz="3600"/>
              <a:t>William Shakespeare</a:t>
            </a:r>
          </a:p>
          <a:p>
            <a:pPr algn="ctr"/>
            <a:r>
              <a:rPr lang="en-US" altLang="en-US" sz="3600"/>
              <a:t>was a Renaissance </a:t>
            </a:r>
          </a:p>
          <a:p>
            <a:pPr algn="ctr"/>
            <a:r>
              <a:rPr lang="en-US" altLang="en-US" sz="3600"/>
              <a:t>writer.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81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%5Cai%5Cmembers%5C317C2A1B-F0DA-43E5-BD5C-24C97637E0F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28575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62400" y="3733800"/>
            <a:ext cx="4375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Miguel de Cervantes</a:t>
            </a:r>
          </a:p>
          <a:p>
            <a:pPr algn="ctr"/>
            <a:r>
              <a:rPr lang="en-US" altLang="en-US" sz="3600"/>
              <a:t>was another great</a:t>
            </a:r>
          </a:p>
          <a:p>
            <a:pPr algn="ctr"/>
            <a:r>
              <a:rPr lang="en-US" altLang="en-US" sz="3600"/>
              <a:t>writer of the</a:t>
            </a:r>
          </a:p>
          <a:p>
            <a:pPr algn="ctr"/>
            <a:r>
              <a:rPr lang="en-US" altLang="en-US" sz="3600"/>
              <a:t>Renaissance.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342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on_Quijote_and_Sancho_Pa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93382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876800" y="381000"/>
            <a:ext cx="37147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Don Quixote</a:t>
            </a:r>
          </a:p>
          <a:p>
            <a:pPr algn="ctr"/>
            <a:r>
              <a:rPr lang="en-US" altLang="en-US" sz="3600"/>
              <a:t>was </a:t>
            </a:r>
          </a:p>
          <a:p>
            <a:pPr algn="ctr"/>
            <a:r>
              <a:rPr lang="en-US" altLang="en-US" sz="3600"/>
              <a:t>a creation</a:t>
            </a:r>
          </a:p>
          <a:p>
            <a:pPr algn="ctr"/>
            <a:r>
              <a:rPr lang="en-US" altLang="en-US" sz="3600"/>
              <a:t>of a </a:t>
            </a:r>
          </a:p>
          <a:p>
            <a:pPr algn="ctr"/>
            <a:r>
              <a:rPr lang="en-US" altLang="en-US" sz="3600"/>
              <a:t>Renaissance</a:t>
            </a:r>
          </a:p>
          <a:p>
            <a:pPr algn="ctr"/>
            <a:r>
              <a:rPr lang="en-US" altLang="en-US" sz="3600"/>
              <a:t>writer.</a:t>
            </a:r>
          </a:p>
          <a:p>
            <a:pPr algn="ctr"/>
            <a:r>
              <a:rPr lang="en-US" altLang="en-US" sz="3600"/>
              <a:t>Part of the humor</a:t>
            </a:r>
          </a:p>
          <a:p>
            <a:pPr algn="ctr"/>
            <a:r>
              <a:rPr lang="en-US" altLang="en-US" sz="3600"/>
              <a:t>of the story</a:t>
            </a:r>
          </a:p>
          <a:p>
            <a:pPr algn="ctr"/>
            <a:r>
              <a:rPr lang="en-US" altLang="en-US" sz="3600"/>
              <a:t>is that the Middle</a:t>
            </a:r>
          </a:p>
          <a:p>
            <a:pPr algn="ctr"/>
            <a:r>
              <a:rPr lang="en-US" altLang="en-US" sz="3600"/>
              <a:t>Ages have</a:t>
            </a:r>
          </a:p>
          <a:p>
            <a:pPr algn="ctr"/>
            <a:r>
              <a:rPr lang="en-US" altLang="en-US" sz="3600"/>
              <a:t>ended.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478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mage62-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44196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90600" y="2286000"/>
            <a:ext cx="18859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But not</a:t>
            </a:r>
          </a:p>
          <a:p>
            <a:pPr algn="ctr"/>
            <a:r>
              <a:rPr lang="en-US" altLang="en-US" sz="3600"/>
              <a:t>for</a:t>
            </a:r>
          </a:p>
          <a:p>
            <a:pPr algn="ctr"/>
            <a:r>
              <a:rPr lang="en-US" altLang="en-US" sz="3600"/>
              <a:t>Don</a:t>
            </a:r>
          </a:p>
          <a:p>
            <a:pPr algn="ctr"/>
            <a:r>
              <a:rPr lang="en-US" altLang="en-US" sz="3600"/>
              <a:t>Quixote.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635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image?id=94127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33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83000" y="2362200"/>
            <a:ext cx="51879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During the Renaissance,</a:t>
            </a:r>
          </a:p>
          <a:p>
            <a:pPr algn="ctr"/>
            <a:r>
              <a:rPr lang="en-US" altLang="en-US" sz="3600"/>
              <a:t>great philosophers</a:t>
            </a:r>
          </a:p>
          <a:p>
            <a:pPr algn="ctr"/>
            <a:r>
              <a:rPr lang="en-US" altLang="en-US" sz="3600"/>
              <a:t>produced thought-</a:t>
            </a:r>
          </a:p>
          <a:p>
            <a:pPr algn="ctr"/>
            <a:r>
              <a:rPr lang="en-US" altLang="en-US" sz="3600"/>
              <a:t>provoking works.</a:t>
            </a:r>
          </a:p>
          <a:p>
            <a:pPr algn="ctr"/>
            <a:r>
              <a:rPr lang="en-US" altLang="en-US" sz="3600"/>
              <a:t>Machiavelli was a</a:t>
            </a:r>
          </a:p>
          <a:p>
            <a:pPr algn="ctr"/>
            <a:r>
              <a:rPr lang="en-US" altLang="en-US" sz="3600"/>
              <a:t>very famous philosopher</a:t>
            </a:r>
          </a:p>
          <a:p>
            <a:pPr algn="ctr"/>
            <a:r>
              <a:rPr lang="en-US" altLang="en-US" sz="3600"/>
              <a:t>of the Renaissance.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904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41JMGVWMR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7432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4419600"/>
            <a:ext cx="8413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Machiavelli wrote “The Prince.”  </a:t>
            </a:r>
          </a:p>
          <a:p>
            <a:pPr algn="ctr"/>
            <a:r>
              <a:rPr lang="en-US" altLang="en-US" sz="3600"/>
              <a:t>Machiavelli believed that kings must</a:t>
            </a:r>
          </a:p>
          <a:p>
            <a:pPr algn="ctr"/>
            <a:r>
              <a:rPr lang="en-US" altLang="en-US" sz="3600"/>
              <a:t>do whatever is necessary to maintain </a:t>
            </a:r>
          </a:p>
          <a:p>
            <a:pPr algn="ctr"/>
            <a:r>
              <a:rPr lang="en-US" altLang="en-US" sz="3600"/>
              <a:t>their power.  The ends justify the means.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064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4956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03725" y="374650"/>
            <a:ext cx="4194175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/>
              <a:t>And of course,</a:t>
            </a:r>
          </a:p>
          <a:p>
            <a:pPr algn="ctr"/>
            <a:r>
              <a:rPr lang="en-US" altLang="en-US" sz="4000"/>
              <a:t>there were</a:t>
            </a:r>
          </a:p>
          <a:p>
            <a:pPr algn="ctr"/>
            <a:r>
              <a:rPr lang="en-US" altLang="en-US" sz="4000"/>
              <a:t>great scientists.</a:t>
            </a:r>
          </a:p>
          <a:p>
            <a:pPr algn="ctr"/>
            <a:r>
              <a:rPr lang="en-US" altLang="en-US" sz="4000"/>
              <a:t>Men like Galileo</a:t>
            </a:r>
          </a:p>
          <a:p>
            <a:pPr algn="ctr"/>
            <a:r>
              <a:rPr lang="en-US" altLang="en-US" sz="4000"/>
              <a:t>Galilei challenged</a:t>
            </a:r>
          </a:p>
          <a:p>
            <a:pPr algn="ctr"/>
            <a:r>
              <a:rPr lang="en-US" altLang="en-US" sz="4000"/>
              <a:t>the authority of</a:t>
            </a:r>
          </a:p>
          <a:p>
            <a:pPr algn="ctr"/>
            <a:r>
              <a:rPr lang="en-US" altLang="en-US" sz="4000"/>
              <a:t>the Catholic</a:t>
            </a:r>
          </a:p>
          <a:p>
            <a:pPr algn="ctr"/>
            <a:r>
              <a:rPr lang="en-US" altLang="en-US" sz="4000"/>
              <a:t>Church by finding</a:t>
            </a:r>
          </a:p>
          <a:p>
            <a:pPr algn="ctr"/>
            <a:r>
              <a:rPr lang="en-US" altLang="en-US" sz="4000"/>
              <a:t>answers in</a:t>
            </a:r>
          </a:p>
          <a:p>
            <a:pPr algn="ctr"/>
            <a:r>
              <a:rPr lang="en-US" altLang="en-US" sz="4000"/>
              <a:t>science.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4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taly%20Roman%20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4343400"/>
            <a:ext cx="8178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/>
              <a:t>Before the Middle Ages, before</a:t>
            </a:r>
          </a:p>
          <a:p>
            <a:pPr algn="ctr"/>
            <a:r>
              <a:rPr lang="en-US" altLang="en-US" sz="4000"/>
              <a:t>the Plague, there was the glory</a:t>
            </a:r>
          </a:p>
          <a:p>
            <a:pPr algn="ctr"/>
            <a:r>
              <a:rPr lang="en-US" altLang="en-US" sz="4000"/>
              <a:t>of the ancient Greeks and Romans.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galileo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791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95300" y="4572000"/>
            <a:ext cx="8210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Church even put Galileo on trial</a:t>
            </a:r>
          </a:p>
          <a:p>
            <a:pPr algn="ctr"/>
            <a:r>
              <a:rPr lang="en-US" altLang="en-US" sz="3600"/>
              <a:t>for supporting the belief that the planets</a:t>
            </a:r>
          </a:p>
          <a:p>
            <a:pPr algn="ctr"/>
            <a:r>
              <a:rPr lang="en-US" altLang="en-US" sz="3600"/>
              <a:t>revolved around the sun!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182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95007"/>
            <a:ext cx="7772400" cy="36491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 In contrast to Italy, which was comprised of city-states, Northern Europe had strong monarchs. (England, France)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2 reasons for the spread of Renaissance Ideas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1. Italian artists and writers migrated to Northern Europe.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2. Northern European artists who studied in Italy carried Renaissance ideas back.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Importance of German and Flemish painters and their focus on realism.</a:t>
            </a:r>
          </a:p>
        </p:txBody>
      </p:sp>
    </p:spTree>
    <p:extLst>
      <p:ext uri="{BB962C8B-B14F-4D97-AF65-F5344CB8AC3E}">
        <p14:creationId xmlns:p14="http://schemas.microsoft.com/office/powerpoint/2010/main" val="16939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9144000" cy="36491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/>
              <a:t>People in NE used Italian humanist ideas to examine the traditional teachings of the church.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Christian humanist movement focused on reforming society.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 </a:t>
            </a:r>
            <a:r>
              <a:rPr lang="en-US" altLang="en-US" sz="3200" u="sng" dirty="0"/>
              <a:t>Thomas More</a:t>
            </a:r>
            <a:r>
              <a:rPr lang="en-US" altLang="en-US" sz="3200" dirty="0"/>
              <a:t> tried to show a better model of society in his book </a:t>
            </a:r>
            <a:r>
              <a:rPr lang="en-US" altLang="en-US" sz="3200" u="sng" dirty="0"/>
              <a:t>Utopia</a:t>
            </a:r>
            <a:r>
              <a:rPr lang="en-US" altLang="en-US" sz="3200" dirty="0"/>
              <a:t>. (1516)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 </a:t>
            </a:r>
            <a:r>
              <a:rPr lang="en-US" altLang="en-US" sz="3200" u="sng" dirty="0"/>
              <a:t>Utopia</a:t>
            </a:r>
            <a:r>
              <a:rPr lang="en-US" altLang="en-US" sz="3200" dirty="0"/>
              <a:t> a book about a place where greed, corruption, and war have been weeded out. 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 </a:t>
            </a:r>
            <a:r>
              <a:rPr lang="en-US" altLang="en-US" sz="3200" u="sng" dirty="0"/>
              <a:t>Christine de </a:t>
            </a:r>
            <a:r>
              <a:rPr lang="en-US" altLang="en-US" sz="3200" u="sng" dirty="0" err="1"/>
              <a:t>Pizan</a:t>
            </a:r>
            <a:r>
              <a:rPr lang="en-US" altLang="en-US" sz="3200" dirty="0"/>
              <a:t> fought for women’s rights, especially the right for equal education.</a:t>
            </a:r>
          </a:p>
        </p:txBody>
      </p:sp>
      <p:pic>
        <p:nvPicPr>
          <p:cNvPr id="36868" name="Picture 4" descr="17-2 Thomas 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1295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17-2 Christine de piz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26479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9916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b="1" dirty="0"/>
              <a:t>England and the Renaissance (Elizabethan Age)</a:t>
            </a:r>
            <a:endParaRPr lang="en-US" altLang="en-US" sz="3200" dirty="0"/>
          </a:p>
          <a:p>
            <a:pPr>
              <a:lnSpc>
                <a:spcPct val="80000"/>
              </a:lnSpc>
            </a:pPr>
            <a:r>
              <a:rPr lang="en-US" altLang="en-US" sz="3200" dirty="0"/>
              <a:t>By the mid 1550s Renaissance ideas had reached England.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Queen Elizabeth ruled from 1558 to 1603 and did much to support the development of English art and literature.</a:t>
            </a:r>
            <a:endParaRPr lang="en-US" altLang="en-US" sz="3200" u="sng" dirty="0"/>
          </a:p>
          <a:p>
            <a:pPr>
              <a:lnSpc>
                <a:spcPct val="80000"/>
              </a:lnSpc>
            </a:pPr>
            <a:r>
              <a:rPr lang="en-US" altLang="en-US" sz="3200" u="sng" dirty="0"/>
              <a:t>William Shakespeare</a:t>
            </a:r>
            <a:r>
              <a:rPr lang="en-US" altLang="en-US" sz="3200" dirty="0"/>
              <a:t> emerged and is regarded as the greatest playwright of all time.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Shakespeare drew from classical works and displayed a deep understanding of human beings.</a:t>
            </a:r>
          </a:p>
        </p:txBody>
      </p:sp>
      <p:pic>
        <p:nvPicPr>
          <p:cNvPr id="38916" name="Picture 4" descr="17-2 queen elizab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1600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17-2 Shakespe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17-2 queen elizabet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600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640960"/>
            <a:ext cx="3352800" cy="993775"/>
          </a:xfrm>
        </p:spPr>
        <p:txBody>
          <a:bodyPr/>
          <a:lstStyle/>
          <a:p>
            <a:r>
              <a:rPr lang="en-US" altLang="en-US" sz="2800" dirty="0"/>
              <a:t>Printing Press…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28600"/>
            <a:ext cx="9144000" cy="48006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Renaissance demand for knowledge, information, and books led to the creation of the printing press.</a:t>
            </a:r>
          </a:p>
          <a:p>
            <a:r>
              <a:rPr lang="en-US" altLang="en-US" sz="3600" u="sng" dirty="0"/>
              <a:t>Johann Gutenberg</a:t>
            </a:r>
            <a:r>
              <a:rPr lang="en-US" altLang="en-US" sz="3600" dirty="0"/>
              <a:t> developed the printing press in 1440.</a:t>
            </a:r>
          </a:p>
          <a:p>
            <a:r>
              <a:rPr lang="en-US" altLang="en-US" sz="3600" dirty="0"/>
              <a:t>Printing press made books readily available and cheap enough for people to afford.</a:t>
            </a:r>
          </a:p>
        </p:txBody>
      </p:sp>
      <p:pic>
        <p:nvPicPr>
          <p:cNvPr id="39940" name="Picture 4" descr="17-2 Johann Guten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8365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17-2 Printing 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467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it_pain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715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9600" y="4572000"/>
            <a:ext cx="7600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Renaissance truly was a rebirth;</a:t>
            </a:r>
          </a:p>
          <a:p>
            <a:pPr algn="ctr"/>
            <a:r>
              <a:rPr lang="en-US" altLang="en-US" sz="3600"/>
              <a:t>a rebirth of learning and questioning</a:t>
            </a:r>
          </a:p>
          <a:p>
            <a:pPr algn="ctr"/>
            <a:r>
              <a:rPr lang="en-US" altLang="en-US" sz="3600"/>
              <a:t>and creativity.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904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300px-Raphael_Marriage_of_the_Vir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352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267200" y="457200"/>
            <a:ext cx="42227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Renaissance works</a:t>
            </a:r>
          </a:p>
          <a:p>
            <a:pPr algn="ctr"/>
            <a:r>
              <a:rPr lang="en-US" altLang="en-US" sz="3600"/>
              <a:t>of art, philosophy,</a:t>
            </a:r>
          </a:p>
          <a:p>
            <a:pPr algn="ctr"/>
            <a:r>
              <a:rPr lang="en-US" altLang="en-US" sz="3600"/>
              <a:t>and science still</a:t>
            </a:r>
          </a:p>
          <a:p>
            <a:pPr algn="ctr"/>
            <a:r>
              <a:rPr lang="en-US" altLang="en-US" sz="3600"/>
              <a:t>astound and </a:t>
            </a:r>
          </a:p>
          <a:p>
            <a:pPr algn="ctr"/>
            <a:r>
              <a:rPr lang="en-US" altLang="en-US" sz="3600"/>
              <a:t>inspire us today.</a:t>
            </a:r>
          </a:p>
          <a:p>
            <a:pPr algn="ctr"/>
            <a:r>
              <a:rPr lang="en-US" altLang="en-US" sz="3600"/>
              <a:t>Perhaps the people</a:t>
            </a:r>
          </a:p>
          <a:p>
            <a:pPr algn="ctr"/>
            <a:r>
              <a:rPr lang="en-US" altLang="en-US" sz="3600"/>
              <a:t>of the modern world</a:t>
            </a:r>
          </a:p>
          <a:p>
            <a:pPr algn="ctr"/>
            <a:r>
              <a:rPr lang="en-US" altLang="en-US" sz="3600"/>
              <a:t>truly are</a:t>
            </a:r>
          </a:p>
          <a:p>
            <a:pPr algn="ctr"/>
            <a:r>
              <a:rPr lang="en-US" altLang="en-US" sz="3600"/>
              <a:t>children of</a:t>
            </a:r>
          </a:p>
          <a:p>
            <a:pPr algn="ctr"/>
            <a:r>
              <a:rPr lang="en-US" altLang="en-US" sz="3600"/>
              <a:t>the Renaissance.</a:t>
            </a:r>
          </a:p>
          <a:p>
            <a:pPr algn="ctr"/>
            <a:endParaRPr lang="en-US" altLang="en-US" sz="3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727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" y="0"/>
            <a:ext cx="7772400" cy="1456267"/>
          </a:xfrm>
        </p:spPr>
        <p:txBody>
          <a:bodyPr/>
          <a:lstStyle/>
          <a:p>
            <a:r>
              <a:rPr lang="en-US" altLang="en-US" dirty="0"/>
              <a:t>Questions for Reflection: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49" y="1838855"/>
            <a:ext cx="9142751" cy="3649133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Where did the Renaissance begin?</a:t>
            </a:r>
          </a:p>
          <a:p>
            <a:r>
              <a:rPr lang="en-US" altLang="en-US" sz="3600" dirty="0"/>
              <a:t>What does the word “Renaissance” mean?</a:t>
            </a:r>
          </a:p>
          <a:p>
            <a:r>
              <a:rPr lang="en-US" altLang="en-US" sz="3600" dirty="0"/>
              <a:t>Why did Renaissance thinkers rediscover the ancient Greeks and Romans?</a:t>
            </a:r>
          </a:p>
          <a:p>
            <a:r>
              <a:rPr lang="en-US" altLang="en-US" sz="3600" dirty="0"/>
              <a:t>What were two significant beliefs during the Renaissance?</a:t>
            </a:r>
          </a:p>
          <a:p>
            <a:r>
              <a:rPr lang="en-US" altLang="en-US" sz="3600" dirty="0"/>
              <a:t>How did Renaissance thinkers differ from Medieval thinkers?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09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pic>
        <p:nvPicPr>
          <p:cNvPr id="6149" name="Picture 5" descr="peasants_da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62000" y="4648200"/>
            <a:ext cx="7397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Renaissance thinkers believed that </a:t>
            </a:r>
          </a:p>
          <a:p>
            <a:pPr algn="ctr"/>
            <a:r>
              <a:rPr lang="en-US" altLang="en-US" sz="3600"/>
              <a:t>the people of the Middle Ages were</a:t>
            </a:r>
          </a:p>
          <a:p>
            <a:pPr algn="ctr"/>
            <a:r>
              <a:rPr lang="en-US" altLang="en-US" sz="3600"/>
              <a:t>ignorant.</a:t>
            </a:r>
          </a:p>
        </p:txBody>
      </p:sp>
    </p:spTree>
    <p:extLst>
      <p:ext uri="{BB962C8B-B14F-4D97-AF65-F5344CB8AC3E}">
        <p14:creationId xmlns:p14="http://schemas.microsoft.com/office/powerpoint/2010/main" val="45272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The “Dark Ages”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Renaissance thinkers referred to the Middle Ages as the “Dark Ages”.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They believed that the “light of learning” had gone out in Europe at the fall of Rome.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Renaissance thinkers wanted to rediscover the ancient Greeks and Romans.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8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491px-Titian-sal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0"/>
            <a:ext cx="46767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486400" y="1905000"/>
            <a:ext cx="2952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It was a </a:t>
            </a:r>
          </a:p>
          <a:p>
            <a:pPr algn="ctr"/>
            <a:r>
              <a:rPr lang="en-US" altLang="en-US" sz="3600"/>
              <a:t>rebirth.</a:t>
            </a:r>
          </a:p>
          <a:p>
            <a:pPr algn="ctr"/>
            <a:r>
              <a:rPr lang="en-US" altLang="en-US" sz="3600"/>
              <a:t>It was</a:t>
            </a:r>
          </a:p>
          <a:p>
            <a:pPr algn="ctr"/>
            <a:r>
              <a:rPr lang="en-US" altLang="en-US" sz="3600"/>
              <a:t>the </a:t>
            </a:r>
          </a:p>
          <a:p>
            <a:pPr algn="ctr"/>
            <a:r>
              <a:rPr lang="en-US" altLang="en-US" sz="3600"/>
              <a:t>Renaissance.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http://www.bing.com/videos/search?q=The+History+Channel+Renaissance&amp;Form=VQFRVP#view=detail&amp;mid=0730F2DDF171E41FBFD00730F2DDF171E41FBFD0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  <p:pic>
        <p:nvPicPr>
          <p:cNvPr id="4101" name="Picture 5" descr="joco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34861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0" y="1295400"/>
            <a:ext cx="37401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Renaissance</a:t>
            </a:r>
          </a:p>
          <a:p>
            <a:pPr algn="ctr"/>
            <a:r>
              <a:rPr lang="en-US" altLang="en-US" sz="3600"/>
              <a:t>began in a few</a:t>
            </a:r>
          </a:p>
          <a:p>
            <a:pPr algn="ctr"/>
            <a:r>
              <a:rPr lang="en-US" altLang="en-US" sz="3600"/>
              <a:t>city-states in </a:t>
            </a:r>
          </a:p>
          <a:p>
            <a:pPr algn="ctr"/>
            <a:r>
              <a:rPr lang="en-US" altLang="en-US" sz="3600"/>
              <a:t>northern Italy </a:t>
            </a:r>
          </a:p>
          <a:p>
            <a:pPr algn="ctr"/>
            <a:r>
              <a:rPr lang="en-US" altLang="en-US" sz="3600"/>
              <a:t>around 1350 and</a:t>
            </a:r>
          </a:p>
          <a:p>
            <a:pPr algn="ctr"/>
            <a:r>
              <a:rPr lang="en-US" altLang="en-US" sz="3600"/>
              <a:t>spread to other</a:t>
            </a:r>
          </a:p>
          <a:p>
            <a:pPr algn="ctr"/>
            <a:r>
              <a:rPr lang="en-US" altLang="en-US" sz="3600"/>
              <a:t>countries.</a:t>
            </a:r>
          </a:p>
        </p:txBody>
      </p:sp>
    </p:spTree>
    <p:extLst>
      <p:ext uri="{BB962C8B-B14F-4D97-AF65-F5344CB8AC3E}">
        <p14:creationId xmlns:p14="http://schemas.microsoft.com/office/powerpoint/2010/main" val="2956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Renaissance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18267"/>
            <a:ext cx="7772400" cy="36491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The Renaissance was a time of great artistic creativity.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A revolution in scientific thinking and art occurred during the Renaissance.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The Renaissance began in the 14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century in Italy and eventually spread to northern Europe.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5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agda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4862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57800" y="1371600"/>
            <a:ext cx="29527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During the </a:t>
            </a:r>
          </a:p>
          <a:p>
            <a:pPr algn="ctr"/>
            <a:r>
              <a:rPr lang="en-US" altLang="en-US" sz="3600"/>
              <a:t>Renaissance,</a:t>
            </a:r>
          </a:p>
          <a:p>
            <a:pPr algn="ctr"/>
            <a:r>
              <a:rPr lang="en-US" altLang="en-US" sz="3600"/>
              <a:t>artists began</a:t>
            </a:r>
          </a:p>
          <a:p>
            <a:pPr algn="ctr"/>
            <a:r>
              <a:rPr lang="en-US" altLang="en-US" sz="3600"/>
              <a:t>rendering</a:t>
            </a:r>
          </a:p>
          <a:p>
            <a:pPr algn="ctr"/>
            <a:r>
              <a:rPr lang="en-US" altLang="en-US" sz="3600"/>
              <a:t>the world</a:t>
            </a:r>
          </a:p>
          <a:p>
            <a:pPr algn="ctr"/>
            <a:r>
              <a:rPr lang="en-US" altLang="en-US" sz="3600"/>
              <a:t>in three</a:t>
            </a:r>
          </a:p>
          <a:p>
            <a:pPr algn="ctr"/>
            <a:r>
              <a:rPr lang="en-US" altLang="en-US" sz="3600"/>
              <a:t>dimensions.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 V.Oliver</a:t>
            </a:r>
            <a:endParaRPr lang="en-US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85</TotalTime>
  <Words>1075</Words>
  <Application>Microsoft Office PowerPoint</Application>
  <PresentationFormat>On-screen Show (4:3)</PresentationFormat>
  <Paragraphs>263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The “Dark Ages”</vt:lpstr>
      <vt:lpstr>PowerPoint Presentation</vt:lpstr>
      <vt:lpstr>PowerPoint Presentation</vt:lpstr>
      <vt:lpstr>The Renaissance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Rebirth</vt:lpstr>
      <vt:lpstr>Secularism</vt:lpstr>
      <vt:lpstr>PowerPoint Presentation</vt:lpstr>
      <vt:lpstr>PowerPoint Presentation</vt:lpstr>
      <vt:lpstr>Humanism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Printing Press…</vt:lpstr>
      <vt:lpstr>PowerPoint Presentation</vt:lpstr>
      <vt:lpstr>PowerPoint Presentation</vt:lpstr>
      <vt:lpstr>Questions for Reflection:</vt:lpstr>
    </vt:vector>
  </TitlesOfParts>
  <Company>White Plains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 Plains City School District</dc:creator>
  <cp:lastModifiedBy>VERONICA OLIVER</cp:lastModifiedBy>
  <cp:revision>9</cp:revision>
  <cp:lastPrinted>2014-11-03T16:09:47Z</cp:lastPrinted>
  <dcterms:created xsi:type="dcterms:W3CDTF">2008-03-04T13:47:06Z</dcterms:created>
  <dcterms:modified xsi:type="dcterms:W3CDTF">2014-11-03T16:13:15Z</dcterms:modified>
</cp:coreProperties>
</file>