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9"/>
  </p:notesMasterIdLst>
  <p:handoutMasterIdLst>
    <p:handoutMasterId r:id="rId30"/>
  </p:handoutMasterIdLst>
  <p:sldIdLst>
    <p:sldId id="298" r:id="rId2"/>
    <p:sldId id="256" r:id="rId3"/>
    <p:sldId id="257" r:id="rId4"/>
    <p:sldId id="258" r:id="rId5"/>
    <p:sldId id="272" r:id="rId6"/>
    <p:sldId id="273" r:id="rId7"/>
    <p:sldId id="261" r:id="rId8"/>
    <p:sldId id="270" r:id="rId9"/>
    <p:sldId id="299" r:id="rId10"/>
    <p:sldId id="265" r:id="rId11"/>
    <p:sldId id="262" r:id="rId12"/>
    <p:sldId id="263" r:id="rId13"/>
    <p:sldId id="297" r:id="rId14"/>
    <p:sldId id="280" r:id="rId15"/>
    <p:sldId id="267" r:id="rId16"/>
    <p:sldId id="277" r:id="rId17"/>
    <p:sldId id="275" r:id="rId18"/>
    <p:sldId id="293" r:id="rId19"/>
    <p:sldId id="295" r:id="rId20"/>
    <p:sldId id="283" r:id="rId21"/>
    <p:sldId id="288" r:id="rId22"/>
    <p:sldId id="287" r:id="rId23"/>
    <p:sldId id="289" r:id="rId24"/>
    <p:sldId id="290" r:id="rId25"/>
    <p:sldId id="296" r:id="rId26"/>
    <p:sldId id="292" r:id="rId27"/>
    <p:sldId id="279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E0470-13D6-4843-8A77-28B6FEC9EEB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4A92D-ED32-4A12-B178-F77D81B4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2F99AB-E068-4255-B3D8-5E44DF98A1D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AAF993-529A-4A60-B812-8C88FF9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F993-529A-4A60-B812-8C88FF901B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F993-529A-4A60-B812-8C88FF901B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1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36D6D6EA-04BE-4614-B6D4-E5A631531E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57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02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5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080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14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28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2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878B-786E-444B-B1D5-4493A1E321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352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07-B9EE-4B9E-B47A-797279FC1C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880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Cy-Ranch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7DB11-60BF-43BF-8EC6-CF7EDA4F6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29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D51B-B00B-4959-85BA-488AC5D7C7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55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6418-0C63-40E5-9FF0-A64E158EE5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74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D328-65F0-4862-B2B4-D3FFAD5AC1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72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21D6-CA52-418D-8B67-E7CF8FF3E5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71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537-5624-440C-8BD7-3553C7D2F9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0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11D4-E8C2-403D-ADE9-41E2E0F617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5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A260-CF0D-46FC-BA07-23BD28F664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16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D86F-DB92-430E-BAA9-48C6E79D5C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04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altLang="en-US" smtClean="0"/>
              <a:t>Cy-Ranch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C3F2DC-A839-4537-80CE-32F5BCEE3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111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CRX_mqpzd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Renaissance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Cypress Ranch World History 2014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7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Raphael_-_Madonna_dell_Grandu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55" y="3663705"/>
            <a:ext cx="2088727" cy="32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16534" y="1831852"/>
            <a:ext cx="334739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dirty="0"/>
              <a:t>Wealth from</a:t>
            </a:r>
          </a:p>
          <a:p>
            <a:pPr algn="ctr"/>
            <a:r>
              <a:rPr lang="en-US" altLang="en-US" sz="4000" dirty="0"/>
              <a:t>trade allowed</a:t>
            </a:r>
          </a:p>
          <a:p>
            <a:pPr algn="ctr"/>
            <a:r>
              <a:rPr lang="en-US" altLang="en-US" sz="4000" dirty="0"/>
              <a:t>artists to </a:t>
            </a:r>
          </a:p>
          <a:p>
            <a:pPr algn="ctr"/>
            <a:r>
              <a:rPr lang="en-US" altLang="en-US" sz="4000" dirty="0"/>
              <a:t>find wealthy</a:t>
            </a:r>
          </a:p>
          <a:p>
            <a:pPr algn="ctr"/>
            <a:r>
              <a:rPr lang="en-US" altLang="en-US" sz="4000" dirty="0"/>
              <a:t>patrons to</a:t>
            </a:r>
          </a:p>
          <a:p>
            <a:pPr algn="ctr"/>
            <a:r>
              <a:rPr lang="en-US" altLang="en-US" sz="4000" b="1" dirty="0"/>
              <a:t>commission</a:t>
            </a:r>
          </a:p>
          <a:p>
            <a:pPr algn="ctr"/>
            <a:r>
              <a:rPr lang="en-US" altLang="en-US" sz="4000" dirty="0"/>
              <a:t>and </a:t>
            </a:r>
            <a:r>
              <a:rPr lang="en-US" altLang="en-US" sz="4000" b="1" dirty="0"/>
              <a:t>sponsor</a:t>
            </a:r>
            <a:r>
              <a:rPr lang="en-US" altLang="en-US" sz="4000" dirty="0"/>
              <a:t> </a:t>
            </a:r>
          </a:p>
          <a:p>
            <a:pPr algn="ctr"/>
            <a:r>
              <a:rPr lang="en-US" altLang="en-US" sz="4000" dirty="0"/>
              <a:t>their work.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71839" cy="3663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magda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48627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957359" y="609600"/>
            <a:ext cx="372944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smtClean="0"/>
              <a:t>Perspective</a:t>
            </a:r>
          </a:p>
          <a:p>
            <a:pPr algn="ctr"/>
            <a:endParaRPr lang="en-US" altLang="en-US" sz="4400" dirty="0"/>
          </a:p>
          <a:p>
            <a:pPr algn="ctr"/>
            <a:r>
              <a:rPr lang="en-US" altLang="en-US" sz="4400" dirty="0" smtClean="0"/>
              <a:t>During </a:t>
            </a:r>
            <a:r>
              <a:rPr lang="en-US" altLang="en-US" sz="4400" dirty="0"/>
              <a:t>the </a:t>
            </a:r>
          </a:p>
          <a:p>
            <a:pPr algn="ctr"/>
            <a:r>
              <a:rPr lang="en-US" altLang="en-US" sz="4400" dirty="0"/>
              <a:t>Renaissance,</a:t>
            </a:r>
          </a:p>
          <a:p>
            <a:pPr algn="ctr"/>
            <a:r>
              <a:rPr lang="en-US" altLang="en-US" sz="4400" dirty="0"/>
              <a:t>artists began</a:t>
            </a:r>
          </a:p>
          <a:p>
            <a:pPr algn="ctr"/>
            <a:r>
              <a:rPr lang="en-US" altLang="en-US" sz="4400" dirty="0"/>
              <a:t>rendering</a:t>
            </a:r>
          </a:p>
          <a:p>
            <a:pPr algn="ctr"/>
            <a:r>
              <a:rPr lang="en-US" altLang="en-US" sz="4400" dirty="0"/>
              <a:t>the world</a:t>
            </a:r>
          </a:p>
          <a:p>
            <a:pPr algn="ctr"/>
            <a:r>
              <a:rPr lang="en-US" altLang="en-US" sz="4400" dirty="0"/>
              <a:t>in three</a:t>
            </a:r>
          </a:p>
          <a:p>
            <a:pPr algn="ctr"/>
            <a:r>
              <a:rPr lang="en-US" altLang="en-US" sz="4400" dirty="0"/>
              <a:t>dimensions.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irgin-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086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35854" y="5029200"/>
            <a:ext cx="75168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dirty="0"/>
              <a:t>Painters sought </a:t>
            </a:r>
            <a:r>
              <a:rPr lang="en-US" altLang="en-US" sz="4000" b="1" dirty="0"/>
              <a:t>realism</a:t>
            </a:r>
            <a:r>
              <a:rPr lang="en-US" altLang="en-US" sz="4000" dirty="0"/>
              <a:t> in their </a:t>
            </a:r>
          </a:p>
          <a:p>
            <a:pPr algn="ctr"/>
            <a:r>
              <a:rPr lang="en-US" altLang="en-US" sz="4000" dirty="0"/>
              <a:t>art</a:t>
            </a:r>
            <a:r>
              <a:rPr lang="en-US" altLang="en-US" sz="4000" dirty="0" smtClean="0"/>
              <a:t>. Reflected reality rather than </a:t>
            </a:r>
          </a:p>
          <a:p>
            <a:pPr algn="ctr"/>
            <a:r>
              <a:rPr lang="en-US" altLang="en-US" sz="4000" dirty="0" smtClean="0"/>
              <a:t>idealistic views</a:t>
            </a:r>
            <a:endParaRPr lang="en-US" alt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MICHAN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99484"/>
            <a:ext cx="28765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9"/>
          <p:cNvSpPr>
            <a:spLocks noChangeArrowheads="1" noChangeShapeType="1" noTextEdit="1"/>
          </p:cNvSpPr>
          <p:nvPr/>
        </p:nvSpPr>
        <p:spPr bwMode="auto">
          <a:xfrm>
            <a:off x="4898048" y="6059488"/>
            <a:ext cx="411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MICHELANGELO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800600" cy="6858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Italian painter, sculptor, architect, and poet whose artistic accomplishments exerted a tremendous influence on his contemporaries and on subsequent European art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Cy-Ranch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01" y="77787"/>
            <a:ext cx="4964014" cy="24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Leonardo_da_Vinci_(1452-1519)_-_The_Last_Supper_(1495-149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08"/>
            <a:ext cx="569626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84539" y="1981200"/>
            <a:ext cx="345946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/>
              <a:t>Leonardo </a:t>
            </a:r>
            <a:r>
              <a:rPr lang="en-US" altLang="en-US" sz="3600" b="1" dirty="0"/>
              <a:t>da Vinci</a:t>
            </a:r>
          </a:p>
          <a:p>
            <a:pPr algn="ctr"/>
            <a:endParaRPr lang="en-US" altLang="en-US" sz="3600" dirty="0" smtClean="0"/>
          </a:p>
          <a:p>
            <a:pPr algn="ctr"/>
            <a:endParaRPr lang="en-US" altLang="en-US" sz="3600" dirty="0"/>
          </a:p>
          <a:p>
            <a:pPr algn="ctr"/>
            <a:r>
              <a:rPr lang="en-US" altLang="en-US" sz="3600" dirty="0" smtClean="0"/>
              <a:t>was </a:t>
            </a:r>
            <a:r>
              <a:rPr lang="en-US" altLang="en-US" sz="3600" dirty="0"/>
              <a:t>one of the most famous artists of the</a:t>
            </a:r>
          </a:p>
          <a:p>
            <a:pPr algn="ctr"/>
            <a:r>
              <a:rPr lang="en-US" altLang="en-US" sz="3600" dirty="0"/>
              <a:t>Renaissance.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" y="2161085"/>
            <a:ext cx="5661091" cy="46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019852403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52437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067300" y="838200"/>
            <a:ext cx="35369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/>
              <a:t>Renaissance</a:t>
            </a:r>
          </a:p>
          <a:p>
            <a:pPr algn="ctr"/>
            <a:r>
              <a:rPr lang="en-US" altLang="en-US" sz="3600" dirty="0"/>
              <a:t>thinkers</a:t>
            </a:r>
          </a:p>
          <a:p>
            <a:pPr algn="ctr"/>
            <a:r>
              <a:rPr lang="en-US" altLang="en-US" sz="3600" dirty="0"/>
              <a:t>wanted to</a:t>
            </a:r>
          </a:p>
          <a:p>
            <a:pPr algn="ctr"/>
            <a:r>
              <a:rPr lang="en-US" altLang="en-US" sz="3600" dirty="0"/>
              <a:t>learn new</a:t>
            </a:r>
          </a:p>
          <a:p>
            <a:pPr algn="ctr"/>
            <a:r>
              <a:rPr lang="en-US" altLang="en-US" sz="3600" dirty="0"/>
              <a:t>things, </a:t>
            </a:r>
            <a:r>
              <a:rPr lang="en-US" altLang="en-US" sz="3600" b="1" dirty="0"/>
              <a:t>discover</a:t>
            </a:r>
          </a:p>
          <a:p>
            <a:pPr algn="ctr"/>
            <a:r>
              <a:rPr lang="en-US" altLang="en-US" sz="3600" dirty="0"/>
              <a:t>new information.</a:t>
            </a:r>
          </a:p>
          <a:p>
            <a:pPr algn="ctr"/>
            <a:r>
              <a:rPr lang="en-US" altLang="en-US" sz="3600" dirty="0"/>
              <a:t>They began</a:t>
            </a:r>
          </a:p>
          <a:p>
            <a:pPr algn="ctr"/>
            <a:r>
              <a:rPr lang="en-US" altLang="en-US" sz="3600" dirty="0"/>
              <a:t>to question the</a:t>
            </a:r>
          </a:p>
          <a:p>
            <a:pPr algn="ctr"/>
            <a:r>
              <a:rPr lang="en-US" altLang="en-US" sz="3600" dirty="0"/>
              <a:t>old </a:t>
            </a:r>
            <a:r>
              <a:rPr lang="en-US" altLang="en-US" sz="3600" b="1" dirty="0"/>
              <a:t>authorities.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" cy="5718175"/>
          </a:xfrm>
        </p:spPr>
        <p:txBody>
          <a:bodyPr>
            <a:noAutofit/>
          </a:bodyPr>
          <a:lstStyle/>
          <a:p>
            <a:r>
              <a:rPr lang="en-US" altLang="en-US" sz="4000" dirty="0" smtClean="0"/>
              <a:t>Secular</a:t>
            </a:r>
            <a:br>
              <a:rPr lang="en-US" altLang="en-US" sz="4000" dirty="0" smtClean="0"/>
            </a:br>
            <a:r>
              <a:rPr lang="en-US" altLang="en-US" sz="4000" dirty="0" smtClean="0"/>
              <a:t>I</a:t>
            </a:r>
            <a:br>
              <a:rPr lang="en-US" altLang="en-US" sz="4000" dirty="0" smtClean="0"/>
            </a:br>
            <a:r>
              <a:rPr lang="en-US" altLang="en-US" sz="4000" dirty="0" err="1" smtClean="0"/>
              <a:t>sm</a:t>
            </a:r>
            <a:endParaRPr lang="en-US" altLang="en-US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819400"/>
            <a:ext cx="8077200" cy="38862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During the Renaissance, secularism became popular.</a:t>
            </a:r>
          </a:p>
          <a:p>
            <a:r>
              <a:rPr lang="en-US" altLang="en-US" sz="4000" dirty="0" smtClean="0"/>
              <a:t>Secularism </a:t>
            </a:r>
            <a:r>
              <a:rPr lang="en-US" altLang="en-US" sz="4000" dirty="0"/>
              <a:t>is a non-religious viewpoint.</a:t>
            </a:r>
          </a:p>
          <a:p>
            <a:r>
              <a:rPr lang="en-US" altLang="en-US" sz="4000" dirty="0" smtClean="0"/>
              <a:t>Secularists </a:t>
            </a:r>
            <a:r>
              <a:rPr lang="en-US" altLang="en-US" sz="4000" dirty="0"/>
              <a:t>look to </a:t>
            </a:r>
            <a:r>
              <a:rPr lang="en-US" altLang="en-US" sz="4000" b="1" dirty="0"/>
              <a:t>scientific thinking </a:t>
            </a:r>
            <a:r>
              <a:rPr lang="en-US" altLang="en-US" sz="4000" dirty="0"/>
              <a:t>for answers as opposed to religion.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76" y="152400"/>
            <a:ext cx="694592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1"/>
            <a:ext cx="533400" cy="5260975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Humanism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3505200"/>
            <a:ext cx="8119672" cy="33528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During the Renaissance, humanism became popular.</a:t>
            </a:r>
          </a:p>
          <a:p>
            <a:r>
              <a:rPr lang="en-US" altLang="en-US" sz="4000" dirty="0" smtClean="0"/>
              <a:t>Humanism </a:t>
            </a:r>
            <a:r>
              <a:rPr lang="en-US" altLang="en-US" sz="4000" dirty="0"/>
              <a:t>is the belief that human actions, ideas, and works are important</a:t>
            </a:r>
            <a:r>
              <a:rPr lang="en-US" altLang="en-US" sz="4000" dirty="0" smtClean="0"/>
              <a:t>.</a:t>
            </a:r>
            <a:endParaRPr lang="en-US" alt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355" y="0"/>
            <a:ext cx="563965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629399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4800" b="1" dirty="0" smtClean="0"/>
              <a:t>2 </a:t>
            </a:r>
            <a:r>
              <a:rPr lang="en-US" altLang="en-US" sz="4800" b="1" dirty="0"/>
              <a:t>reasons for the spread of Renaissance Ideas</a:t>
            </a:r>
          </a:p>
          <a:p>
            <a:pPr>
              <a:lnSpc>
                <a:spcPct val="90000"/>
              </a:lnSpc>
            </a:pPr>
            <a:r>
              <a:rPr lang="en-US" altLang="en-US" sz="4400" b="1" dirty="0" smtClean="0"/>
              <a:t>Italian</a:t>
            </a:r>
            <a:r>
              <a:rPr lang="en-US" altLang="en-US" sz="4400" dirty="0" smtClean="0"/>
              <a:t> </a:t>
            </a:r>
            <a:r>
              <a:rPr lang="en-US" altLang="en-US" sz="4400" dirty="0"/>
              <a:t>artists and writers migrated to Northern Europe. </a:t>
            </a:r>
          </a:p>
          <a:p>
            <a:pPr>
              <a:lnSpc>
                <a:spcPct val="90000"/>
              </a:lnSpc>
            </a:pPr>
            <a:r>
              <a:rPr lang="en-US" altLang="en-US" sz="4400" dirty="0" smtClean="0"/>
              <a:t>Northern </a:t>
            </a:r>
            <a:r>
              <a:rPr lang="en-US" altLang="en-US" sz="4400" dirty="0"/>
              <a:t>European artists who studied in Italy carried Renaissance ideas back</a:t>
            </a:r>
            <a:r>
              <a:rPr lang="en-US" altLang="en-US" sz="4400" dirty="0" smtClean="0"/>
              <a:t>.</a:t>
            </a:r>
            <a:endParaRPr lang="en-US" alt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9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991600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4000" dirty="0"/>
              <a:t>England and the Renaissance </a:t>
            </a:r>
            <a:r>
              <a:rPr lang="en-US" altLang="en-US" sz="4000" b="1" dirty="0"/>
              <a:t>(Elizabethan Age)</a:t>
            </a:r>
            <a:endParaRPr lang="en-US" altLang="en-US" sz="4000" dirty="0"/>
          </a:p>
          <a:p>
            <a:pPr>
              <a:lnSpc>
                <a:spcPct val="80000"/>
              </a:lnSpc>
            </a:pPr>
            <a:r>
              <a:rPr lang="en-US" altLang="en-US" sz="4000" dirty="0"/>
              <a:t>By the mid 1550s Renaissance ideas had reached England.</a:t>
            </a:r>
          </a:p>
          <a:p>
            <a:pPr>
              <a:lnSpc>
                <a:spcPct val="80000"/>
              </a:lnSpc>
            </a:pPr>
            <a:r>
              <a:rPr lang="en-US" altLang="en-US" sz="4000" dirty="0"/>
              <a:t>Queen Elizabeth ruled from 1558 to 1603 and did much to support the development of English art and literature</a:t>
            </a:r>
            <a:r>
              <a:rPr lang="en-US" altLang="en-US" sz="4000" dirty="0" smtClean="0"/>
              <a:t>.</a:t>
            </a:r>
            <a:endParaRPr lang="en-US" altLang="en-US" sz="4000" u="sng" dirty="0"/>
          </a:p>
        </p:txBody>
      </p:sp>
      <p:pic>
        <p:nvPicPr>
          <p:cNvPr id="38916" name="Picture 4" descr="17-2 queen elizab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1600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17-2 Shakespe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1371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17-2 queen elizabet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600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2008-01-28T221813Z_01_NOOTR_RTRIDSP_2_SCIENCE-PLAGUE-EUROPE-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191000" y="1295400"/>
            <a:ext cx="43751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/>
              <a:t>After the devastation</a:t>
            </a:r>
          </a:p>
          <a:p>
            <a:pPr algn="ctr"/>
            <a:r>
              <a:rPr lang="en-US" altLang="en-US" sz="3600" dirty="0"/>
              <a:t>of the Bubonic</a:t>
            </a:r>
          </a:p>
          <a:p>
            <a:pPr algn="ctr"/>
            <a:r>
              <a:rPr lang="en-US" altLang="en-US" sz="3600" dirty="0"/>
              <a:t>Plague,</a:t>
            </a:r>
          </a:p>
          <a:p>
            <a:pPr algn="ctr"/>
            <a:r>
              <a:rPr lang="en-US" altLang="en-US" sz="3600" dirty="0"/>
              <a:t>Western</a:t>
            </a:r>
          </a:p>
          <a:p>
            <a:pPr algn="ctr"/>
            <a:r>
              <a:rPr lang="en-US" altLang="en-US" sz="3600" dirty="0"/>
              <a:t>European</a:t>
            </a:r>
          </a:p>
          <a:p>
            <a:pPr algn="ctr"/>
            <a:r>
              <a:rPr lang="en-US" altLang="en-US" sz="3600" dirty="0"/>
              <a:t>society</a:t>
            </a:r>
          </a:p>
          <a:p>
            <a:pPr algn="ctr"/>
            <a:r>
              <a:rPr lang="en-US" altLang="en-US" sz="3600" dirty="0"/>
              <a:t>changed.</a:t>
            </a:r>
          </a:p>
          <a:p>
            <a:pPr algn="ctr"/>
            <a:endParaRPr lang="en-US" altLang="en-US" sz="3600" dirty="0"/>
          </a:p>
          <a:p>
            <a:pPr algn="ctr"/>
            <a:endParaRPr lang="en-US" alt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william-shakespe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79095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9308" y="238124"/>
            <a:ext cx="4923692" cy="607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altLang="en-US" sz="3600" dirty="0" smtClean="0"/>
          </a:p>
          <a:p>
            <a:pPr algn="ctr">
              <a:lnSpc>
                <a:spcPct val="80000"/>
              </a:lnSpc>
            </a:pPr>
            <a:r>
              <a:rPr lang="en-US" altLang="en-US" sz="3600" u="sng" dirty="0" smtClean="0"/>
              <a:t>William </a:t>
            </a:r>
            <a:r>
              <a:rPr lang="en-US" altLang="en-US" sz="3600" u="sng" dirty="0"/>
              <a:t>Shakespeare</a:t>
            </a:r>
            <a:r>
              <a:rPr lang="en-US" altLang="en-US" sz="3600" dirty="0"/>
              <a:t> emerged and is regarded as the greatest playwright of all time.</a:t>
            </a:r>
          </a:p>
          <a:p>
            <a:pPr algn="ctr">
              <a:lnSpc>
                <a:spcPct val="80000"/>
              </a:lnSpc>
            </a:pPr>
            <a:endParaRPr lang="en-US" altLang="en-US" sz="3600" dirty="0" smtClean="0"/>
          </a:p>
          <a:p>
            <a:pPr algn="ctr">
              <a:lnSpc>
                <a:spcPct val="80000"/>
              </a:lnSpc>
            </a:pPr>
            <a:r>
              <a:rPr lang="en-US" altLang="en-US" sz="3600" dirty="0" smtClean="0"/>
              <a:t>Shakespeare </a:t>
            </a:r>
            <a:r>
              <a:rPr lang="en-US" altLang="en-US" sz="3600" dirty="0"/>
              <a:t>drew from classical works and displayed a deep understanding of human beings.</a:t>
            </a:r>
          </a:p>
          <a:p>
            <a:pPr algn="ctr"/>
            <a:endParaRPr lang="en-US" alt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81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41JMGVWMR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6"/>
            <a:ext cx="27432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-25520" y="6199432"/>
            <a:ext cx="69557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/>
              <a:t>Machiavelli</a:t>
            </a:r>
            <a:r>
              <a:rPr lang="en-US" altLang="en-US" sz="3600" dirty="0"/>
              <a:t> wrote “The Prince.”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114" y="23446"/>
            <a:ext cx="6514301" cy="55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6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625"/>
            <a:ext cx="9390475" cy="6200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550" y="6082488"/>
            <a:ext cx="1025405" cy="8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179" y="5884362"/>
            <a:ext cx="1637813" cy="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04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4956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342209" y="374650"/>
            <a:ext cx="431720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dirty="0"/>
              <a:t>And of course,</a:t>
            </a:r>
          </a:p>
          <a:p>
            <a:pPr algn="ctr"/>
            <a:r>
              <a:rPr lang="en-US" altLang="en-US" sz="4000" dirty="0"/>
              <a:t>there were</a:t>
            </a:r>
          </a:p>
          <a:p>
            <a:pPr algn="ctr"/>
            <a:r>
              <a:rPr lang="en-US" altLang="en-US" sz="4000" dirty="0"/>
              <a:t>great scientists.</a:t>
            </a:r>
          </a:p>
          <a:p>
            <a:pPr algn="ctr"/>
            <a:r>
              <a:rPr lang="en-US" altLang="en-US" sz="4000" dirty="0"/>
              <a:t>Men like </a:t>
            </a:r>
            <a:r>
              <a:rPr lang="en-US" altLang="en-US" sz="4000" b="1" dirty="0"/>
              <a:t>Galileo</a:t>
            </a:r>
          </a:p>
          <a:p>
            <a:pPr algn="ctr"/>
            <a:r>
              <a:rPr lang="en-US" altLang="en-US" sz="4000" dirty="0"/>
              <a:t>Galilei challenged</a:t>
            </a:r>
          </a:p>
          <a:p>
            <a:pPr algn="ctr"/>
            <a:r>
              <a:rPr lang="en-US" altLang="en-US" sz="4000" dirty="0"/>
              <a:t>the authority of</a:t>
            </a:r>
          </a:p>
          <a:p>
            <a:pPr algn="ctr"/>
            <a:r>
              <a:rPr lang="en-US" altLang="en-US" sz="4000" dirty="0"/>
              <a:t>the </a:t>
            </a:r>
            <a:r>
              <a:rPr lang="en-US" altLang="en-US" sz="4000" b="1" dirty="0"/>
              <a:t>Catholic</a:t>
            </a:r>
          </a:p>
          <a:p>
            <a:pPr algn="ctr"/>
            <a:r>
              <a:rPr lang="en-US" altLang="en-US" sz="4000" b="1" dirty="0"/>
              <a:t>Church </a:t>
            </a:r>
            <a:r>
              <a:rPr lang="en-US" altLang="en-US" sz="4000" dirty="0"/>
              <a:t>by finding</a:t>
            </a:r>
          </a:p>
          <a:p>
            <a:pPr algn="ctr"/>
            <a:r>
              <a:rPr lang="en-US" altLang="en-US" sz="4000" dirty="0"/>
              <a:t>answers in</a:t>
            </a:r>
          </a:p>
          <a:p>
            <a:pPr algn="ctr"/>
            <a:r>
              <a:rPr lang="en-US" altLang="en-US" sz="4000" dirty="0"/>
              <a:t>science.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42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galileo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5791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95300" y="4572000"/>
            <a:ext cx="8210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Church even put Galileo on trial</a:t>
            </a:r>
          </a:p>
          <a:p>
            <a:pPr algn="ctr"/>
            <a:r>
              <a:rPr lang="en-US" altLang="en-US" sz="3600"/>
              <a:t>for supporting the belief that the planets</a:t>
            </a:r>
          </a:p>
          <a:p>
            <a:pPr algn="ctr"/>
            <a:r>
              <a:rPr lang="en-US" altLang="en-US" sz="3600"/>
              <a:t>revolved around the sun!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18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28600"/>
            <a:ext cx="9144000" cy="48006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Renaissance demand for knowledge, information, and books led to the creation of the printing press.</a:t>
            </a:r>
          </a:p>
          <a:p>
            <a:r>
              <a:rPr lang="en-US" altLang="en-US" sz="3600" b="1" dirty="0"/>
              <a:t>Johann Gutenberg </a:t>
            </a:r>
            <a:r>
              <a:rPr lang="en-US" altLang="en-US" sz="3600" dirty="0"/>
              <a:t>developed the printing press in 1440.</a:t>
            </a:r>
          </a:p>
          <a:p>
            <a:r>
              <a:rPr lang="en-US" altLang="en-US" sz="3600" dirty="0"/>
              <a:t>Printing press made books </a:t>
            </a:r>
            <a:r>
              <a:rPr lang="en-US" altLang="en-US" sz="3600" b="1" dirty="0"/>
              <a:t>readily available </a:t>
            </a:r>
            <a:r>
              <a:rPr lang="en-US" altLang="en-US" sz="3600" dirty="0"/>
              <a:t>and </a:t>
            </a:r>
            <a:r>
              <a:rPr lang="en-US" altLang="en-US" sz="3600" b="1" dirty="0"/>
              <a:t>cheap</a:t>
            </a:r>
            <a:r>
              <a:rPr lang="en-US" altLang="en-US" sz="3600" dirty="0"/>
              <a:t> enough for people to afford.</a:t>
            </a:r>
          </a:p>
        </p:txBody>
      </p:sp>
      <p:pic>
        <p:nvPicPr>
          <p:cNvPr id="39941" name="Picture 5" descr="17-2 Printing 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3467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4302125"/>
            <a:ext cx="4162425" cy="25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300px-Raphael_Marriage_of_the_Vir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352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267200" y="457200"/>
            <a:ext cx="42227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Renaissance works</a:t>
            </a:r>
          </a:p>
          <a:p>
            <a:pPr algn="ctr"/>
            <a:r>
              <a:rPr lang="en-US" altLang="en-US" sz="3600"/>
              <a:t>of art, philosophy,</a:t>
            </a:r>
          </a:p>
          <a:p>
            <a:pPr algn="ctr"/>
            <a:r>
              <a:rPr lang="en-US" altLang="en-US" sz="3600"/>
              <a:t>and science still</a:t>
            </a:r>
          </a:p>
          <a:p>
            <a:pPr algn="ctr"/>
            <a:r>
              <a:rPr lang="en-US" altLang="en-US" sz="3600"/>
              <a:t>astound and </a:t>
            </a:r>
          </a:p>
          <a:p>
            <a:pPr algn="ctr"/>
            <a:r>
              <a:rPr lang="en-US" altLang="en-US" sz="3600"/>
              <a:t>inspire us today.</a:t>
            </a:r>
          </a:p>
          <a:p>
            <a:pPr algn="ctr"/>
            <a:r>
              <a:rPr lang="en-US" altLang="en-US" sz="3600"/>
              <a:t>Perhaps the people</a:t>
            </a:r>
          </a:p>
          <a:p>
            <a:pPr algn="ctr"/>
            <a:r>
              <a:rPr lang="en-US" altLang="en-US" sz="3600"/>
              <a:t>of the modern world</a:t>
            </a:r>
          </a:p>
          <a:p>
            <a:pPr algn="ctr"/>
            <a:r>
              <a:rPr lang="en-US" altLang="en-US" sz="3600"/>
              <a:t>truly are</a:t>
            </a:r>
          </a:p>
          <a:p>
            <a:pPr algn="ctr"/>
            <a:r>
              <a:rPr lang="en-US" altLang="en-US" sz="3600"/>
              <a:t>children of</a:t>
            </a:r>
          </a:p>
          <a:p>
            <a:pPr algn="ctr"/>
            <a:r>
              <a:rPr lang="en-US" altLang="en-US" sz="3600"/>
              <a:t>the Renaissance.</a:t>
            </a:r>
          </a:p>
          <a:p>
            <a:pPr algn="ctr"/>
            <a:endParaRPr lang="en-US" altLang="en-US" sz="3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727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" y="0"/>
            <a:ext cx="7772400" cy="1456267"/>
          </a:xfrm>
        </p:spPr>
        <p:txBody>
          <a:bodyPr/>
          <a:lstStyle/>
          <a:p>
            <a:r>
              <a:rPr lang="en-US" altLang="en-US" dirty="0"/>
              <a:t>Questions for Reflection: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49" y="1838855"/>
            <a:ext cx="9142751" cy="3649133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Where did the Renaissance begin?</a:t>
            </a:r>
          </a:p>
          <a:p>
            <a:r>
              <a:rPr lang="en-US" altLang="en-US" sz="3600" dirty="0"/>
              <a:t>What does the word “Renaissance” mean?</a:t>
            </a:r>
          </a:p>
          <a:p>
            <a:r>
              <a:rPr lang="en-US" altLang="en-US" sz="3600" dirty="0"/>
              <a:t>Why did Renaissance thinkers rediscover the ancient Greeks and Romans?</a:t>
            </a:r>
          </a:p>
          <a:p>
            <a:r>
              <a:rPr lang="en-US" altLang="en-US" sz="3600" dirty="0"/>
              <a:t>What were two significant beliefs during the Renaissance?</a:t>
            </a:r>
          </a:p>
          <a:p>
            <a:r>
              <a:rPr lang="en-US" altLang="en-US" sz="3600" dirty="0"/>
              <a:t>How did Renaissance thinkers differ from Medieval thinkers?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09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mage?id=72721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4173679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2761" y="4267200"/>
            <a:ext cx="849463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/>
              <a:t>In </a:t>
            </a:r>
            <a:r>
              <a:rPr lang="en-US" altLang="en-US" sz="3600" b="1" dirty="0" smtClean="0"/>
              <a:t>Italy 1300 </a:t>
            </a:r>
            <a:r>
              <a:rPr lang="en-US" altLang="en-US" sz="3600" b="1" dirty="0" err="1" smtClean="0"/>
              <a:t>ce</a:t>
            </a:r>
            <a:r>
              <a:rPr lang="en-US" altLang="en-US" sz="3600" b="1" dirty="0" smtClean="0"/>
              <a:t>,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people began to look to</a:t>
            </a:r>
          </a:p>
          <a:p>
            <a:pPr algn="ctr"/>
            <a:r>
              <a:rPr lang="en-US" altLang="en-US" sz="3600" dirty="0"/>
              <a:t>the past, to the glories of early</a:t>
            </a:r>
          </a:p>
          <a:p>
            <a:pPr algn="ctr"/>
            <a:r>
              <a:rPr lang="en-US" altLang="en-US" sz="3600" dirty="0"/>
              <a:t>civilizations.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22" y="1579440"/>
            <a:ext cx="5283978" cy="2767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taly%20Roman%20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4343400"/>
            <a:ext cx="8178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/>
              <a:t>Before the Middle Ages, before</a:t>
            </a:r>
          </a:p>
          <a:p>
            <a:pPr algn="ctr"/>
            <a:r>
              <a:rPr lang="en-US" altLang="en-US" sz="4000"/>
              <a:t>the Plague, there was the glory</a:t>
            </a:r>
          </a:p>
          <a:p>
            <a:pPr algn="ctr"/>
            <a:r>
              <a:rPr lang="en-US" altLang="en-US" sz="4000"/>
              <a:t>of the ancient Greeks and Romans.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pic>
        <p:nvPicPr>
          <p:cNvPr id="6149" name="Picture 5" descr="peasants_da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62000" y="4648200"/>
            <a:ext cx="7397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/>
              <a:t>Renaissance thinkers believed that </a:t>
            </a:r>
          </a:p>
          <a:p>
            <a:pPr algn="ctr"/>
            <a:r>
              <a:rPr lang="en-US" altLang="en-US" sz="3600" dirty="0"/>
              <a:t>the people of the Middle Ages were</a:t>
            </a:r>
          </a:p>
          <a:p>
            <a:pPr algn="ctr"/>
            <a:r>
              <a:rPr lang="en-US" altLang="en-US" sz="3600" b="1" dirty="0"/>
              <a:t>ignorant</a:t>
            </a:r>
            <a:r>
              <a:rPr lang="en-US" alt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27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The “Dark Ages”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831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400" dirty="0"/>
              <a:t>Renaissance thinkers </a:t>
            </a:r>
            <a:r>
              <a:rPr lang="en-US" altLang="en-US" sz="4400" dirty="0" smtClean="0"/>
              <a:t>believed </a:t>
            </a:r>
            <a:r>
              <a:rPr lang="en-US" altLang="en-US" sz="4400" dirty="0"/>
              <a:t>that the “</a:t>
            </a:r>
            <a:r>
              <a:rPr lang="en-US" altLang="en-US" sz="4400" b="1" dirty="0"/>
              <a:t>light of learning</a:t>
            </a:r>
            <a:r>
              <a:rPr lang="en-US" altLang="en-US" sz="4400" dirty="0"/>
              <a:t>” had gone out in Europe at the fall of Rome.</a:t>
            </a:r>
          </a:p>
          <a:p>
            <a:pPr>
              <a:lnSpc>
                <a:spcPct val="90000"/>
              </a:lnSpc>
            </a:pPr>
            <a:endParaRPr lang="en-US" altLang="en-US" sz="4400" dirty="0"/>
          </a:p>
          <a:p>
            <a:pPr>
              <a:lnSpc>
                <a:spcPct val="90000"/>
              </a:lnSpc>
            </a:pPr>
            <a:r>
              <a:rPr lang="en-US" altLang="en-US" sz="4400" dirty="0"/>
              <a:t>Renaissance thinkers wanted to rediscover the ancient Greeks and Romans.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8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491px-Titian-sal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0"/>
            <a:ext cx="467677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486400" y="1905000"/>
            <a:ext cx="2952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It was a </a:t>
            </a:r>
          </a:p>
          <a:p>
            <a:pPr algn="ctr"/>
            <a:r>
              <a:rPr lang="en-US" altLang="en-US" sz="3600"/>
              <a:t>rebirth.</a:t>
            </a:r>
          </a:p>
          <a:p>
            <a:pPr algn="ctr"/>
            <a:r>
              <a:rPr lang="en-US" altLang="en-US" sz="3600"/>
              <a:t>It was</a:t>
            </a:r>
          </a:p>
          <a:p>
            <a:pPr algn="ctr"/>
            <a:r>
              <a:rPr lang="en-US" altLang="en-US" sz="3600"/>
              <a:t>the </a:t>
            </a:r>
          </a:p>
          <a:p>
            <a:pPr algn="ctr"/>
            <a:r>
              <a:rPr lang="en-US" altLang="en-US" sz="3600"/>
              <a:t>Renaissance.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www.youtube.com/watch?v=0CRX_mqpzdU</a:t>
            </a:r>
            <a:endParaRPr lang="en-US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Cy-Ranch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pic>
        <p:nvPicPr>
          <p:cNvPr id="4101" name="Picture 5" descr="jocon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19" y="1285264"/>
            <a:ext cx="249973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7347520" cy="587057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9600" y="5029200"/>
            <a:ext cx="914400" cy="0"/>
          </a:xfrm>
          <a:prstGeom prst="line">
            <a:avLst/>
          </a:prstGeom>
          <a:ln w="412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760" y="5007862"/>
            <a:ext cx="257464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Cy-Ranch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3" y="228600"/>
            <a:ext cx="9013373" cy="6248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59488"/>
            <a:ext cx="957155" cy="112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191000" y="6005128"/>
            <a:ext cx="1219200" cy="5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77" y="6493287"/>
            <a:ext cx="1447800" cy="64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474629"/>
            <a:ext cx="1616147" cy="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605</TotalTime>
  <Words>570</Words>
  <Application>Microsoft Office PowerPoint</Application>
  <PresentationFormat>On-screen Show (4:3)</PresentationFormat>
  <Paragraphs>144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Celestial</vt:lpstr>
      <vt:lpstr>Renaissance </vt:lpstr>
      <vt:lpstr>PowerPoint Presentation</vt:lpstr>
      <vt:lpstr>PowerPoint Presentation</vt:lpstr>
      <vt:lpstr>PowerPoint Presentation</vt:lpstr>
      <vt:lpstr>PowerPoint Presentation</vt:lpstr>
      <vt:lpstr>The “Dark Ages”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Secular I sm</vt:lpstr>
      <vt:lpstr>Humanism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for Reflection:</vt:lpstr>
    </vt:vector>
  </TitlesOfParts>
  <Company>White Plains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White Plains City School District</dc:creator>
  <cp:lastModifiedBy>VERONICA OLIVER</cp:lastModifiedBy>
  <cp:revision>28</cp:revision>
  <cp:lastPrinted>2014-11-03T16:09:47Z</cp:lastPrinted>
  <dcterms:created xsi:type="dcterms:W3CDTF">2008-03-04T13:47:06Z</dcterms:created>
  <dcterms:modified xsi:type="dcterms:W3CDTF">2015-01-06T15:16:12Z</dcterms:modified>
</cp:coreProperties>
</file>