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9" autoAdjust="0"/>
    <p:restoredTop sz="94660"/>
  </p:normalViewPr>
  <p:slideViewPr>
    <p:cSldViewPr snapToGrid="0">
      <p:cViewPr varScale="1">
        <p:scale>
          <a:sx n="61" d="100"/>
          <a:sy n="61" d="100"/>
        </p:scale>
        <p:origin x="126"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3/20/2015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D862E7-95FA-4FC4-9EC5-DDBFA8DC7417}" type="datetimeFigureOut">
              <a:rPr lang="en-US" dirty="0"/>
              <a:t>3/20/2015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B987F2-A784-4F72-BB57-0E9EACDE722E}" type="datetimeFigureOut">
              <a:rPr lang="en-US" dirty="0"/>
              <a:t>3/20/2015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BBD51E-4B19-444E-85C0-DBD7EB6263F4}" type="datetimeFigureOut">
              <a:rPr lang="en-US" dirty="0"/>
              <a:t>3/20/2015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D7255A-4AD5-4D3E-9A0A-689DA3BA976C}" type="datetimeFigureOut">
              <a:rPr lang="en-US" dirty="0"/>
              <a:t>3/20/2015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EE0AD15-87AC-45B2-9EE5-8D165AF83CD7}" type="datetimeFigureOut">
              <a:rPr lang="en-US" dirty="0"/>
              <a:t>3/20/2015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CC40CCD-F0D6-4CC2-A4C8-2D7D0D875F02}" type="datetimeFigureOut">
              <a:rPr lang="en-US" dirty="0"/>
              <a:t>3/20/2015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3/20/2015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3/20/2015</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3/20/2015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A00F7B-89C5-4DF7-A309-6263220147D4}" type="datetimeFigureOut">
              <a:rPr lang="en-US" dirty="0"/>
              <a:t>3/20/2015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3/20/2015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3/20/2015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3/20/2015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3/20/2015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DCB01F-D966-4C62-B900-0BE008A90C98}" type="datetimeFigureOut">
              <a:rPr lang="en-US" dirty="0"/>
              <a:t>3/20/2015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73A0EA-7DC7-4964-BB97-B173EF3B859A}" type="datetimeFigureOut">
              <a:rPr lang="en-US" dirty="0"/>
              <a:t>3/20/2015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3/20/2015</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Review Based </a:t>
            </a:r>
            <a:r>
              <a:rPr lang="en-US" dirty="0" err="1" smtClean="0"/>
              <a:t>Bellringers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7758492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9 K&amp;L</a:t>
            </a:r>
            <a:endParaRPr lang="en-US" dirty="0"/>
          </a:p>
        </p:txBody>
      </p:sp>
      <p:sp>
        <p:nvSpPr>
          <p:cNvPr id="3" name="Content Placeholder 2"/>
          <p:cNvSpPr>
            <a:spLocks noGrp="1"/>
          </p:cNvSpPr>
          <p:nvPr>
            <p:ph idx="1"/>
          </p:nvPr>
        </p:nvSpPr>
        <p:spPr>
          <a:xfrm>
            <a:off x="0" y="2049516"/>
            <a:ext cx="12191999" cy="4808483"/>
          </a:xfrm>
        </p:spPr>
        <p:txBody>
          <a:bodyPr>
            <a:normAutofit/>
          </a:bodyPr>
          <a:lstStyle/>
          <a:p>
            <a:pPr marL="457200" lvl="1" indent="0">
              <a:buNone/>
            </a:pPr>
            <a:r>
              <a:rPr lang="en-US" sz="4000" b="1" dirty="0"/>
              <a:t>The empires of Mali in the 14</a:t>
            </a:r>
            <a:r>
              <a:rPr lang="en-US" sz="4000" b="1" baseline="30000" dirty="0"/>
              <a:t>th</a:t>
            </a:r>
            <a:r>
              <a:rPr lang="en-US" sz="4000" b="1" dirty="0"/>
              <a:t> century, Ghana in the 11</a:t>
            </a:r>
            <a:r>
              <a:rPr lang="en-US" sz="4000" b="1" baseline="30000" dirty="0"/>
              <a:t>th</a:t>
            </a:r>
            <a:r>
              <a:rPr lang="en-US" sz="4000" b="1" dirty="0"/>
              <a:t> century and Songhai in the 15</a:t>
            </a:r>
            <a:r>
              <a:rPr lang="en-US" sz="4000" b="1" baseline="30000" dirty="0"/>
              <a:t>th</a:t>
            </a:r>
            <a:r>
              <a:rPr lang="en-US" sz="4000" b="1" dirty="0"/>
              <a:t> century contributed most directly to the spread of ideas through the trade of…</a:t>
            </a:r>
          </a:p>
          <a:p>
            <a:pPr marL="1371600" lvl="1" indent="-914400">
              <a:buAutoNum type="alphaLcPeriod"/>
            </a:pPr>
            <a:r>
              <a:rPr lang="en-US" sz="4000" i="1" dirty="0"/>
              <a:t>Gold and salt</a:t>
            </a:r>
          </a:p>
          <a:p>
            <a:pPr marL="1200150" lvl="1" indent="-742950">
              <a:buAutoNum type="alphaLcPeriod"/>
            </a:pPr>
            <a:r>
              <a:rPr lang="en-US" sz="4000" i="1" dirty="0"/>
              <a:t>Silk and spices</a:t>
            </a:r>
          </a:p>
          <a:p>
            <a:pPr marL="1200150" lvl="1" indent="-742950">
              <a:buAutoNum type="alphaLcPeriod"/>
            </a:pPr>
            <a:r>
              <a:rPr lang="en-US" sz="4000" i="1" dirty="0"/>
              <a:t>Indigo and coffee</a:t>
            </a:r>
          </a:p>
          <a:p>
            <a:pPr marL="1200150" lvl="1" indent="-742950">
              <a:buAutoNum type="alphaLcPeriod"/>
            </a:pPr>
            <a:r>
              <a:rPr lang="en-US" sz="4000" i="1" dirty="0"/>
              <a:t>Cacao and maze </a:t>
            </a:r>
            <a:endParaRPr lang="en-US" sz="3200" dirty="0"/>
          </a:p>
          <a:p>
            <a:endParaRPr lang="en-US" dirty="0"/>
          </a:p>
        </p:txBody>
      </p:sp>
    </p:spTree>
    <p:extLst>
      <p:ext uri="{BB962C8B-B14F-4D97-AF65-F5344CB8AC3E}">
        <p14:creationId xmlns:p14="http://schemas.microsoft.com/office/powerpoint/2010/main" val="2756371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 10- K &amp; L</a:t>
            </a:r>
            <a:endParaRPr lang="en-US" dirty="0"/>
          </a:p>
        </p:txBody>
      </p:sp>
      <p:sp>
        <p:nvSpPr>
          <p:cNvPr id="3" name="Content Placeholder 2"/>
          <p:cNvSpPr>
            <a:spLocks noGrp="1"/>
          </p:cNvSpPr>
          <p:nvPr>
            <p:ph idx="1"/>
          </p:nvPr>
        </p:nvSpPr>
        <p:spPr>
          <a:xfrm>
            <a:off x="0" y="1958500"/>
            <a:ext cx="12192000" cy="4899500"/>
          </a:xfrm>
        </p:spPr>
        <p:txBody>
          <a:bodyPr>
            <a:normAutofit fontScale="85000" lnSpcReduction="20000"/>
          </a:bodyPr>
          <a:lstStyle/>
          <a:p>
            <a:pPr marL="457200" lvl="1" indent="0">
              <a:buNone/>
            </a:pPr>
            <a:r>
              <a:rPr lang="en-US" sz="4300" i="1" dirty="0">
                <a:latin typeface="Baskerville Old Face" panose="02020602080505020303" pitchFamily="18" charset="0"/>
              </a:rPr>
              <a:t>The Mongol Empire was </a:t>
            </a:r>
          </a:p>
          <a:p>
            <a:pPr marL="1028700" lvl="1" indent="-571500">
              <a:buFontTx/>
              <a:buChar char="-"/>
            </a:pPr>
            <a:r>
              <a:rPr lang="en-US" sz="4300" i="1" dirty="0">
                <a:latin typeface="Baskerville Old Face" panose="02020602080505020303" pitchFamily="18" charset="0"/>
              </a:rPr>
              <a:t>The largest unified land empire in history </a:t>
            </a:r>
          </a:p>
          <a:p>
            <a:pPr marL="1028700" lvl="1" indent="-571500">
              <a:buFontTx/>
              <a:buChar char="-"/>
            </a:pPr>
            <a:r>
              <a:rPr lang="en-US" sz="4300" i="1" dirty="0">
                <a:latin typeface="Baskerville Old Face" panose="02020602080505020303" pitchFamily="18" charset="0"/>
              </a:rPr>
              <a:t>Gained complete control of China by 1279</a:t>
            </a:r>
          </a:p>
          <a:p>
            <a:pPr marL="457200" lvl="1" indent="0">
              <a:buNone/>
            </a:pPr>
            <a:endParaRPr lang="en-US" sz="4400" dirty="0" smtClean="0"/>
          </a:p>
          <a:p>
            <a:pPr marL="457200" lvl="1" indent="0">
              <a:buNone/>
            </a:pPr>
            <a:r>
              <a:rPr lang="en-US" sz="4400" b="1" dirty="0" smtClean="0"/>
              <a:t>What </a:t>
            </a:r>
            <a:r>
              <a:rPr lang="en-US" sz="4400" b="1" dirty="0"/>
              <a:t>of the following best completes the list?</a:t>
            </a:r>
          </a:p>
          <a:p>
            <a:pPr marL="1200150" lvl="1" indent="-742950">
              <a:buAutoNum type="alphaLcPeriod"/>
            </a:pPr>
            <a:r>
              <a:rPr lang="en-US" sz="4400" dirty="0"/>
              <a:t>United forces with the Ottoman empire</a:t>
            </a:r>
          </a:p>
          <a:p>
            <a:pPr marL="1200150" lvl="1" indent="-742950">
              <a:buAutoNum type="alphaLcPeriod"/>
            </a:pPr>
            <a:r>
              <a:rPr lang="en-US" sz="4400" dirty="0"/>
              <a:t>Excelled at horsemanship and military skills</a:t>
            </a:r>
          </a:p>
          <a:p>
            <a:pPr marL="1200150" lvl="1" indent="-742950">
              <a:buAutoNum type="alphaLcPeriod"/>
            </a:pPr>
            <a:r>
              <a:rPr lang="en-US" sz="4400" dirty="0"/>
              <a:t>Developed a common language among conquered people</a:t>
            </a:r>
          </a:p>
          <a:p>
            <a:pPr marL="1200150" lvl="1" indent="-742950">
              <a:buAutoNum type="alphaLcPeriod"/>
            </a:pPr>
            <a:r>
              <a:rPr lang="en-US" sz="4400" dirty="0"/>
              <a:t>Encouraged democratic reforms across the empire</a:t>
            </a:r>
          </a:p>
          <a:p>
            <a:endParaRPr lang="en-US" dirty="0"/>
          </a:p>
        </p:txBody>
      </p:sp>
    </p:spTree>
    <p:extLst>
      <p:ext uri="{BB962C8B-B14F-4D97-AF65-F5344CB8AC3E}">
        <p14:creationId xmlns:p14="http://schemas.microsoft.com/office/powerpoint/2010/main" val="2771715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11 K &amp; L</a:t>
            </a:r>
            <a:endParaRPr lang="en-US" dirty="0"/>
          </a:p>
        </p:txBody>
      </p:sp>
      <p:sp>
        <p:nvSpPr>
          <p:cNvPr id="3" name="Content Placeholder 2"/>
          <p:cNvSpPr>
            <a:spLocks noGrp="1"/>
          </p:cNvSpPr>
          <p:nvPr>
            <p:ph idx="1"/>
          </p:nvPr>
        </p:nvSpPr>
        <p:spPr>
          <a:xfrm>
            <a:off x="112762" y="1990030"/>
            <a:ext cx="12079238" cy="4867969"/>
          </a:xfrm>
        </p:spPr>
        <p:txBody>
          <a:bodyPr>
            <a:normAutofit fontScale="92500" lnSpcReduction="10000"/>
          </a:bodyPr>
          <a:lstStyle/>
          <a:p>
            <a:pPr marL="457200" lvl="1" indent="0">
              <a:buNone/>
            </a:pPr>
            <a:r>
              <a:rPr lang="en-US" sz="3600" i="1" u="sng" dirty="0">
                <a:latin typeface="Baskerville Old Face" panose="02020602080505020303" pitchFamily="18" charset="0"/>
              </a:rPr>
              <a:t>The Commercial Revolution</a:t>
            </a:r>
          </a:p>
          <a:p>
            <a:pPr marL="457200" lvl="1" indent="0">
              <a:buNone/>
            </a:pPr>
            <a:r>
              <a:rPr lang="en-US" sz="3600" i="1" dirty="0">
                <a:latin typeface="Baskerville Old Face" panose="02020602080505020303" pitchFamily="18" charset="0"/>
              </a:rPr>
              <a:t>Increased Global Trade</a:t>
            </a:r>
          </a:p>
          <a:p>
            <a:pPr marL="457200" lvl="1" indent="0">
              <a:buNone/>
            </a:pPr>
            <a:r>
              <a:rPr lang="en-US" sz="3600" i="1" dirty="0">
                <a:latin typeface="Baskerville Old Face" panose="02020602080505020303" pitchFamily="18" charset="0"/>
              </a:rPr>
              <a:t>Emergence of Free </a:t>
            </a:r>
            <a:r>
              <a:rPr lang="en-US" sz="3600" i="1" dirty="0" smtClean="0">
                <a:latin typeface="Baskerville Old Face" panose="02020602080505020303" pitchFamily="18" charset="0"/>
              </a:rPr>
              <a:t>Enterprise</a:t>
            </a:r>
          </a:p>
          <a:p>
            <a:pPr marL="457200" lvl="1" indent="0">
              <a:buNone/>
            </a:pPr>
            <a:endParaRPr lang="en-US" sz="3600" b="1" i="1" dirty="0">
              <a:latin typeface="Baskerville Old Face" panose="02020602080505020303" pitchFamily="18" charset="0"/>
            </a:endParaRPr>
          </a:p>
          <a:p>
            <a:pPr marL="457200" lvl="1" indent="0">
              <a:buNone/>
            </a:pPr>
            <a:r>
              <a:rPr lang="en-US" sz="4400" b="1" dirty="0" smtClean="0">
                <a:latin typeface="Baskerville Old Face" panose="02020602080505020303" pitchFamily="18" charset="0"/>
              </a:rPr>
              <a:t>Which </a:t>
            </a:r>
            <a:r>
              <a:rPr lang="en-US" sz="4400" b="1" dirty="0">
                <a:latin typeface="Baskerville Old Face" panose="02020602080505020303" pitchFamily="18" charset="0"/>
              </a:rPr>
              <a:t>of the following completes the chart?</a:t>
            </a:r>
          </a:p>
          <a:p>
            <a:pPr marL="1200150" lvl="1" indent="-742950">
              <a:buAutoNum type="alphaLcPeriod"/>
            </a:pPr>
            <a:r>
              <a:rPr lang="en-US" sz="4400" dirty="0">
                <a:latin typeface="Baskerville Old Face" panose="02020602080505020303" pitchFamily="18" charset="0"/>
              </a:rPr>
              <a:t>Introduction of Feudalism</a:t>
            </a:r>
          </a:p>
          <a:p>
            <a:pPr marL="1200150" lvl="1" indent="-742950">
              <a:buAutoNum type="alphaLcPeriod"/>
            </a:pPr>
            <a:r>
              <a:rPr lang="en-US" sz="4400" dirty="0">
                <a:latin typeface="Baskerville Old Face" panose="02020602080505020303" pitchFamily="18" charset="0"/>
              </a:rPr>
              <a:t>Formation of Communism</a:t>
            </a:r>
          </a:p>
          <a:p>
            <a:pPr marL="1200150" lvl="1" indent="-742950">
              <a:buAutoNum type="alphaLcPeriod"/>
            </a:pPr>
            <a:r>
              <a:rPr lang="en-US" sz="4400" dirty="0">
                <a:latin typeface="Baskerville Old Face" panose="02020602080505020303" pitchFamily="18" charset="0"/>
              </a:rPr>
              <a:t>Establishment of Mercantilism</a:t>
            </a:r>
          </a:p>
          <a:p>
            <a:pPr marL="1200150" lvl="1" indent="-742950">
              <a:buAutoNum type="alphaLcPeriod"/>
            </a:pPr>
            <a:r>
              <a:rPr lang="en-US" sz="4400" dirty="0">
                <a:latin typeface="Baskerville Old Face" panose="02020602080505020303" pitchFamily="18" charset="0"/>
              </a:rPr>
              <a:t>Beginning of the Barter System</a:t>
            </a:r>
          </a:p>
          <a:p>
            <a:endParaRPr lang="en-US" dirty="0"/>
          </a:p>
        </p:txBody>
      </p:sp>
    </p:spTree>
    <p:extLst>
      <p:ext uri="{BB962C8B-B14F-4D97-AF65-F5344CB8AC3E}">
        <p14:creationId xmlns:p14="http://schemas.microsoft.com/office/powerpoint/2010/main" val="216711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8000" smtClean="0"/>
              <a:t>Question 13 K&amp;L</a:t>
            </a:r>
            <a:endParaRPr lang="en-US" sz="8000" dirty="0"/>
          </a:p>
        </p:txBody>
      </p:sp>
      <p:sp>
        <p:nvSpPr>
          <p:cNvPr id="7" name="Subtitle 2"/>
          <p:cNvSpPr txBox="1">
            <a:spLocks/>
          </p:cNvSpPr>
          <p:nvPr/>
        </p:nvSpPr>
        <p:spPr>
          <a:xfrm>
            <a:off x="-465613" y="-1"/>
            <a:ext cx="12231065" cy="5854705"/>
          </a:xfrm>
          <a:prstGeom prst="rect">
            <a:avLst/>
          </a:prstGeom>
        </p:spPr>
        <p:txBody>
          <a:bodyPr vert="horz" lIns="91440" tIns="45720" rIns="91440" bIns="45720" rtlCol="0" anchor="t">
            <a:noAutofit/>
          </a:bodyPr>
          <a:lstStyle>
            <a:lvl1pPr marL="0" indent="0" algn="r" defTabSz="457200" rtl="0" eaLnBrk="1" latinLnBrk="0" hangingPunct="1">
              <a:spcBef>
                <a:spcPts val="0"/>
              </a:spcBef>
              <a:spcAft>
                <a:spcPts val="1000"/>
              </a:spcAft>
              <a:buClr>
                <a:schemeClr val="tx1"/>
              </a:buClr>
              <a:buSzPct val="100000"/>
              <a:buFont typeface="Arial"/>
              <a:buNone/>
              <a:defRPr sz="1800" kern="1200" cap="all">
                <a:solidFill>
                  <a:schemeClr val="tx1"/>
                </a:solidFill>
                <a:effectLst/>
                <a:latin typeface="+mn-lt"/>
                <a:ea typeface="+mn-ea"/>
                <a:cs typeface="+mn-cs"/>
              </a:defRPr>
            </a:lvl1pPr>
            <a:lvl2pPr marL="457200" indent="0" algn="ctr" defTabSz="457200" rtl="0" eaLnBrk="1" latinLnBrk="0" hangingPunct="1">
              <a:spcBef>
                <a:spcPts val="0"/>
              </a:spcBef>
              <a:spcAft>
                <a:spcPts val="1000"/>
              </a:spcAft>
              <a:buClr>
                <a:schemeClr val="tx1"/>
              </a:buClr>
              <a:buSzPct val="100000"/>
              <a:buFont typeface="Arial"/>
              <a:buNone/>
              <a:defRPr sz="1600" kern="1200" cap="none">
                <a:solidFill>
                  <a:schemeClr val="tx1">
                    <a:tint val="75000"/>
                  </a:schemeClr>
                </a:solidFill>
                <a:effectLst/>
                <a:latin typeface="+mn-lt"/>
                <a:ea typeface="+mn-ea"/>
                <a:cs typeface="+mn-cs"/>
              </a:defRPr>
            </a:lvl2pPr>
            <a:lvl3pPr marL="914400" indent="0" algn="ctr"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3pPr>
            <a:lvl4pPr marL="1371600"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4pPr>
            <a:lvl5pPr marL="1828800"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5pPr>
            <a:lvl6pPr marL="2286000"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6pPr>
            <a:lvl7pPr marL="2743200"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7pPr>
            <a:lvl8pPr marL="3200400"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8pPr>
            <a:lvl9pPr marL="3657600"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9pPr>
          </a:lstStyle>
          <a:p>
            <a:pPr lvl="1"/>
            <a:r>
              <a:rPr lang="en-US" sz="4400" dirty="0" smtClean="0">
                <a:latin typeface="Baskerville Old Face" panose="02020602080505020303" pitchFamily="18" charset="0"/>
              </a:rPr>
              <a:t> </a:t>
            </a:r>
            <a:endParaRPr lang="en-US" sz="4400" dirty="0">
              <a:latin typeface="Baskerville Old Face" panose="02020602080505020303" pitchFamily="18" charset="0"/>
            </a:endParaRPr>
          </a:p>
        </p:txBody>
      </p:sp>
      <p:sp>
        <p:nvSpPr>
          <p:cNvPr id="3" name="TextBox 2"/>
          <p:cNvSpPr txBox="1"/>
          <p:nvPr/>
        </p:nvSpPr>
        <p:spPr>
          <a:xfrm>
            <a:off x="190866" y="2008401"/>
            <a:ext cx="3635505" cy="1446550"/>
          </a:xfrm>
          <a:prstGeom prst="rect">
            <a:avLst/>
          </a:prstGeom>
          <a:noFill/>
          <a:ln>
            <a:solidFill>
              <a:schemeClr val="tx1"/>
            </a:solidFill>
          </a:ln>
        </p:spPr>
        <p:txBody>
          <a:bodyPr wrap="square" rtlCol="0">
            <a:spAutoFit/>
          </a:bodyPr>
          <a:lstStyle/>
          <a:p>
            <a:r>
              <a:rPr lang="en-US" sz="4400" dirty="0">
                <a:latin typeface="Baskerville Old Face" panose="02020602080505020303" pitchFamily="18" charset="0"/>
              </a:rPr>
              <a:t>Fall of the Roman Empire</a:t>
            </a:r>
            <a:endParaRPr lang="en-US" sz="4400" dirty="0"/>
          </a:p>
        </p:txBody>
      </p:sp>
      <p:sp>
        <p:nvSpPr>
          <p:cNvPr id="5" name="TextBox 4"/>
          <p:cNvSpPr txBox="1"/>
          <p:nvPr/>
        </p:nvSpPr>
        <p:spPr>
          <a:xfrm>
            <a:off x="7517761" y="2031906"/>
            <a:ext cx="4586758" cy="1446550"/>
          </a:xfrm>
          <a:prstGeom prst="rect">
            <a:avLst/>
          </a:prstGeom>
          <a:noFill/>
          <a:ln>
            <a:solidFill>
              <a:schemeClr val="tx1"/>
            </a:solidFill>
          </a:ln>
        </p:spPr>
        <p:txBody>
          <a:bodyPr wrap="square" rtlCol="0">
            <a:spAutoFit/>
          </a:bodyPr>
          <a:lstStyle/>
          <a:p>
            <a:pPr lvl="1"/>
            <a:r>
              <a:rPr lang="en-US" sz="4400" dirty="0">
                <a:latin typeface="Baskerville Old Face" panose="02020602080505020303" pitchFamily="18" charset="0"/>
              </a:rPr>
              <a:t>Rise of feudalism in Europe</a:t>
            </a:r>
          </a:p>
        </p:txBody>
      </p:sp>
      <p:sp>
        <p:nvSpPr>
          <p:cNvPr id="6" name="Rectangle 5"/>
          <p:cNvSpPr/>
          <p:nvPr/>
        </p:nvSpPr>
        <p:spPr>
          <a:xfrm>
            <a:off x="4504504" y="2028780"/>
            <a:ext cx="1742536" cy="14465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19522" y="3349324"/>
            <a:ext cx="12072478" cy="3416320"/>
          </a:xfrm>
          <a:prstGeom prst="rect">
            <a:avLst/>
          </a:prstGeom>
          <a:noFill/>
        </p:spPr>
        <p:txBody>
          <a:bodyPr wrap="square" rtlCol="0">
            <a:spAutoFit/>
          </a:bodyPr>
          <a:lstStyle/>
          <a:p>
            <a:pPr marL="0" lvl="3">
              <a:spcBef>
                <a:spcPts val="0"/>
              </a:spcBef>
            </a:pPr>
            <a:r>
              <a:rPr lang="en-US" sz="4400" b="1" dirty="0">
                <a:latin typeface="Iskoola Pota" panose="020B0502040204020203" pitchFamily="34" charset="0"/>
                <a:cs typeface="Iskoola Pota" panose="020B0502040204020203" pitchFamily="34" charset="0"/>
              </a:rPr>
              <a:t>Which of the following best completes the diagram? </a:t>
            </a:r>
          </a:p>
          <a:p>
            <a:pPr marL="742950" lvl="3" indent="-742950">
              <a:buFont typeface="+mj-lt"/>
              <a:buAutoNum type="arabicPeriod"/>
            </a:pPr>
            <a:r>
              <a:rPr lang="en-US" sz="3200" dirty="0">
                <a:latin typeface="Iskoola Pota" panose="020B0502040204020203" pitchFamily="34" charset="0"/>
                <a:cs typeface="Iskoola Pota" panose="020B0502040204020203" pitchFamily="34" charset="0"/>
              </a:rPr>
              <a:t>Threats and destruction from invasions increased</a:t>
            </a:r>
          </a:p>
          <a:p>
            <a:pPr marL="742950" lvl="3" indent="-742950">
              <a:buFont typeface="+mj-lt"/>
              <a:buAutoNum type="arabicPeriod"/>
            </a:pPr>
            <a:r>
              <a:rPr lang="en-US" sz="3200" dirty="0">
                <a:latin typeface="Iskoola Pota" panose="020B0502040204020203" pitchFamily="34" charset="0"/>
                <a:cs typeface="Iskoola Pota" panose="020B0502040204020203" pitchFamily="34" charset="0"/>
              </a:rPr>
              <a:t>Economic prosperity improved for Europeans</a:t>
            </a:r>
          </a:p>
          <a:p>
            <a:pPr marL="742950" lvl="3" indent="-742950">
              <a:buFont typeface="+mj-lt"/>
              <a:buAutoNum type="arabicPeriod"/>
            </a:pPr>
            <a:r>
              <a:rPr lang="en-US" sz="3200" dirty="0">
                <a:latin typeface="Iskoola Pota" panose="020B0502040204020203" pitchFamily="34" charset="0"/>
                <a:cs typeface="Iskoola Pota" panose="020B0502040204020203" pitchFamily="34" charset="0"/>
              </a:rPr>
              <a:t>Social equality strengthened the rights of people</a:t>
            </a:r>
          </a:p>
          <a:p>
            <a:pPr marL="742950" lvl="3" indent="-742950">
              <a:buFont typeface="+mj-lt"/>
              <a:buAutoNum type="arabicPeriod"/>
            </a:pPr>
            <a:r>
              <a:rPr lang="en-US" sz="3200" dirty="0">
                <a:latin typeface="Iskoola Pota" panose="020B0502040204020203" pitchFamily="34" charset="0"/>
                <a:cs typeface="Iskoola Pota" panose="020B0502040204020203" pitchFamily="34" charset="0"/>
              </a:rPr>
              <a:t>The influence of the catholic church declined</a:t>
            </a:r>
          </a:p>
        </p:txBody>
      </p:sp>
      <p:sp>
        <p:nvSpPr>
          <p:cNvPr id="10" name="Plus 9"/>
          <p:cNvSpPr/>
          <p:nvPr/>
        </p:nvSpPr>
        <p:spPr>
          <a:xfrm>
            <a:off x="3826371" y="2399565"/>
            <a:ext cx="678133" cy="862642"/>
          </a:xfrm>
          <a:prstGeom prst="mathPl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Equal 10"/>
          <p:cNvSpPr/>
          <p:nvPr/>
        </p:nvSpPr>
        <p:spPr>
          <a:xfrm>
            <a:off x="6640501" y="2320734"/>
            <a:ext cx="569343" cy="862642"/>
          </a:xfrm>
          <a:prstGeom prst="mathEqual">
            <a:avLst>
              <a:gd name="adj1" fmla="val 23520"/>
              <a:gd name="adj2" fmla="val 776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579015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14 K &amp; L</a:t>
            </a:r>
            <a:endParaRPr lang="en-US" dirty="0"/>
          </a:p>
        </p:txBody>
      </p:sp>
      <p:sp>
        <p:nvSpPr>
          <p:cNvPr id="3" name="Content Placeholder 2"/>
          <p:cNvSpPr>
            <a:spLocks noGrp="1"/>
          </p:cNvSpPr>
          <p:nvPr>
            <p:ph idx="1"/>
          </p:nvPr>
        </p:nvSpPr>
        <p:spPr>
          <a:xfrm>
            <a:off x="0" y="2002220"/>
            <a:ext cx="12076385" cy="4855779"/>
          </a:xfrm>
        </p:spPr>
        <p:txBody>
          <a:bodyPr>
            <a:normAutofit/>
          </a:bodyPr>
          <a:lstStyle/>
          <a:p>
            <a:pPr marL="457200" lvl="1" indent="0">
              <a:buNone/>
            </a:pPr>
            <a:r>
              <a:rPr lang="en-US" sz="4400" b="1" dirty="0">
                <a:latin typeface="Baskerville Old Face" panose="02020602080505020303" pitchFamily="18" charset="0"/>
              </a:rPr>
              <a:t>Which of these best reflects the political system of the Zhou Dynasty?</a:t>
            </a:r>
          </a:p>
          <a:p>
            <a:pPr marL="1200150" lvl="1" indent="-742950">
              <a:buAutoNum type="alphaUcPeriod"/>
            </a:pPr>
            <a:r>
              <a:rPr lang="en-US" sz="3600" dirty="0">
                <a:latin typeface="Baskerville Old Face" panose="02020602080505020303" pitchFamily="18" charset="0"/>
              </a:rPr>
              <a:t>It was democratic with voting rights given to its citizens</a:t>
            </a:r>
          </a:p>
          <a:p>
            <a:pPr marL="1200150" lvl="1" indent="-742950">
              <a:buAutoNum type="alphaUcPeriod"/>
            </a:pPr>
            <a:r>
              <a:rPr lang="en-US" sz="3600" dirty="0">
                <a:latin typeface="Baskerville Old Face" panose="02020602080505020303" pitchFamily="18" charset="0"/>
              </a:rPr>
              <a:t>The political system was based on the belief that the royal authority came from a Mandate of Heaven.</a:t>
            </a:r>
          </a:p>
          <a:p>
            <a:pPr marL="1200150" lvl="1" indent="-742950">
              <a:buAutoNum type="alphaUcPeriod"/>
            </a:pPr>
            <a:r>
              <a:rPr lang="en-US" sz="3600" dirty="0">
                <a:latin typeface="Baskerville Old Face" panose="02020602080505020303" pitchFamily="18" charset="0"/>
              </a:rPr>
              <a:t>The government system was considered a monarchy</a:t>
            </a:r>
          </a:p>
          <a:p>
            <a:pPr marL="1200150" lvl="1" indent="-742950">
              <a:buAutoNum type="alphaUcPeriod"/>
            </a:pPr>
            <a:r>
              <a:rPr lang="en-US" sz="3600" dirty="0">
                <a:latin typeface="Baskerville Old Face" panose="02020602080505020303" pitchFamily="18" charset="0"/>
              </a:rPr>
              <a:t>Dynastic leadership was an oligarchy.</a:t>
            </a:r>
          </a:p>
          <a:p>
            <a:endParaRPr lang="en-US" dirty="0"/>
          </a:p>
        </p:txBody>
      </p:sp>
    </p:spTree>
    <p:extLst>
      <p:ext uri="{BB962C8B-B14F-4D97-AF65-F5344CB8AC3E}">
        <p14:creationId xmlns:p14="http://schemas.microsoft.com/office/powerpoint/2010/main" val="27902849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 15 K &amp; L</a:t>
            </a:r>
            <a:endParaRPr lang="en-US"/>
          </a:p>
        </p:txBody>
      </p:sp>
      <p:sp>
        <p:nvSpPr>
          <p:cNvPr id="3" name="Content Placeholder 2"/>
          <p:cNvSpPr>
            <a:spLocks noGrp="1"/>
          </p:cNvSpPr>
          <p:nvPr>
            <p:ph idx="1"/>
          </p:nvPr>
        </p:nvSpPr>
        <p:spPr>
          <a:xfrm>
            <a:off x="0" y="2002222"/>
            <a:ext cx="12192000" cy="4855778"/>
          </a:xfrm>
        </p:spPr>
        <p:txBody>
          <a:bodyPr>
            <a:normAutofit/>
          </a:bodyPr>
          <a:lstStyle/>
          <a:p>
            <a:pPr marL="457200" lvl="1" indent="0">
              <a:buNone/>
            </a:pPr>
            <a:r>
              <a:rPr lang="en-US" sz="5400" b="1" i="1" dirty="0">
                <a:latin typeface="Baskerville Old Face" panose="02020602080505020303" pitchFamily="18" charset="0"/>
              </a:rPr>
              <a:t>Government officials, soldiers, farmers, and merchants are examples of</a:t>
            </a:r>
          </a:p>
          <a:p>
            <a:pPr marL="1200150" lvl="1" indent="-742950">
              <a:buAutoNum type="alphaUcPeriod"/>
            </a:pPr>
            <a:r>
              <a:rPr lang="en-US" sz="5400" dirty="0">
                <a:latin typeface="Baskerville Old Face" panose="02020602080505020303" pitchFamily="18" charset="0"/>
              </a:rPr>
              <a:t>Metal Workers</a:t>
            </a:r>
          </a:p>
          <a:p>
            <a:pPr marL="1200150" lvl="1" indent="-742950">
              <a:buAutoNum type="alphaUcPeriod"/>
            </a:pPr>
            <a:r>
              <a:rPr lang="en-US" sz="5400" dirty="0">
                <a:latin typeface="Baskerville Old Face" panose="02020602080505020303" pitchFamily="18" charset="0"/>
              </a:rPr>
              <a:t>Traders</a:t>
            </a:r>
          </a:p>
          <a:p>
            <a:pPr marL="1200150" lvl="1" indent="-742950">
              <a:buAutoNum type="alphaUcPeriod"/>
            </a:pPr>
            <a:r>
              <a:rPr lang="en-US" sz="5400" dirty="0">
                <a:latin typeface="Baskerville Old Face" panose="02020602080505020303" pitchFamily="18" charset="0"/>
              </a:rPr>
              <a:t>Specialized workers</a:t>
            </a:r>
          </a:p>
          <a:p>
            <a:pPr marL="1200150" lvl="1" indent="-742950">
              <a:buAutoNum type="alphaUcPeriod"/>
            </a:pPr>
            <a:r>
              <a:rPr lang="en-US" sz="5400" dirty="0">
                <a:latin typeface="Baskerville Old Face" panose="02020602080505020303" pitchFamily="18" charset="0"/>
              </a:rPr>
              <a:t>Complex institutions </a:t>
            </a:r>
          </a:p>
          <a:p>
            <a:endParaRPr lang="en-US" dirty="0"/>
          </a:p>
        </p:txBody>
      </p:sp>
    </p:spTree>
    <p:extLst>
      <p:ext uri="{BB962C8B-B14F-4D97-AF65-F5344CB8AC3E}">
        <p14:creationId xmlns:p14="http://schemas.microsoft.com/office/powerpoint/2010/main" val="14027494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16 K &amp; L</a:t>
            </a:r>
            <a:endParaRPr lang="en-US" dirty="0"/>
          </a:p>
        </p:txBody>
      </p:sp>
      <p:sp>
        <p:nvSpPr>
          <p:cNvPr id="3" name="Content Placeholder 2"/>
          <p:cNvSpPr>
            <a:spLocks noGrp="1"/>
          </p:cNvSpPr>
          <p:nvPr>
            <p:ph idx="1"/>
          </p:nvPr>
        </p:nvSpPr>
        <p:spPr>
          <a:xfrm>
            <a:off x="0" y="1834166"/>
            <a:ext cx="12076385" cy="5023834"/>
          </a:xfrm>
        </p:spPr>
        <p:txBody>
          <a:bodyPr>
            <a:normAutofit fontScale="92500" lnSpcReduction="10000"/>
          </a:bodyPr>
          <a:lstStyle/>
          <a:p>
            <a:pPr marL="457200" lvl="1" indent="0">
              <a:buNone/>
            </a:pPr>
            <a:r>
              <a:rPr lang="en-US" sz="3600" i="1" dirty="0">
                <a:latin typeface="Baskerville Old Face" panose="02020602080505020303" pitchFamily="18" charset="0"/>
              </a:rPr>
              <a:t>“All Legislative power shall be vested in congress…”</a:t>
            </a:r>
          </a:p>
          <a:p>
            <a:pPr marL="457200" lvl="1" indent="0">
              <a:buNone/>
            </a:pPr>
            <a:r>
              <a:rPr lang="en-US" sz="3600" i="1" dirty="0">
                <a:latin typeface="Baskerville Old Face" panose="02020602080505020303" pitchFamily="18" charset="0"/>
              </a:rPr>
              <a:t>“Executive power shall be vested in a president</a:t>
            </a:r>
            <a:r>
              <a:rPr lang="en-US" sz="3600" i="1" dirty="0" smtClean="0">
                <a:latin typeface="Baskerville Old Face" panose="02020602080505020303" pitchFamily="18" charset="0"/>
              </a:rPr>
              <a:t>…”</a:t>
            </a:r>
          </a:p>
          <a:p>
            <a:pPr marL="457200" lvl="1" indent="0">
              <a:buNone/>
            </a:pPr>
            <a:r>
              <a:rPr lang="en-US" sz="3600" i="1" dirty="0" smtClean="0">
                <a:latin typeface="Baskerville Old Face" panose="02020602080505020303" pitchFamily="18" charset="0"/>
              </a:rPr>
              <a:t>The </a:t>
            </a:r>
            <a:r>
              <a:rPr lang="en-US" sz="3600" i="1" dirty="0">
                <a:latin typeface="Baskerville Old Face" panose="02020602080505020303" pitchFamily="18" charset="0"/>
              </a:rPr>
              <a:t>judicial power… Shall be vested in one Supreme Court…”</a:t>
            </a:r>
          </a:p>
          <a:p>
            <a:pPr lvl="1"/>
            <a:endParaRPr lang="en-US" sz="1400" b="1" dirty="0">
              <a:latin typeface="Baskerville Old Face" panose="02020602080505020303" pitchFamily="18" charset="0"/>
            </a:endParaRPr>
          </a:p>
          <a:p>
            <a:pPr marL="457200" lvl="1" indent="0">
              <a:buNone/>
            </a:pPr>
            <a:r>
              <a:rPr lang="en-US" sz="4400" b="1" dirty="0">
                <a:latin typeface="Baskerville Old Face" panose="02020602080505020303" pitchFamily="18" charset="0"/>
              </a:rPr>
              <a:t>The articles from the </a:t>
            </a:r>
            <a:r>
              <a:rPr lang="en-US" sz="4400" b="1" dirty="0" smtClean="0">
                <a:latin typeface="Baskerville Old Face" panose="02020602080505020303" pitchFamily="18" charset="0"/>
              </a:rPr>
              <a:t>Constitution </a:t>
            </a:r>
            <a:r>
              <a:rPr lang="en-US" sz="4400" b="1" dirty="0">
                <a:latin typeface="Baskerville Old Face" panose="02020602080505020303" pitchFamily="18" charset="0"/>
              </a:rPr>
              <a:t>above are based on the philosophies of…</a:t>
            </a:r>
          </a:p>
          <a:p>
            <a:pPr marL="1200150" lvl="1" indent="-742950">
              <a:buAutoNum type="alphaUcPeriod"/>
            </a:pPr>
            <a:r>
              <a:rPr lang="en-US" sz="4000" dirty="0">
                <a:latin typeface="Baskerville Old Face" panose="02020602080505020303" pitchFamily="18" charset="0"/>
              </a:rPr>
              <a:t>John Locke</a:t>
            </a:r>
          </a:p>
          <a:p>
            <a:pPr marL="1200150" lvl="1" indent="-742950">
              <a:buAutoNum type="alphaUcPeriod"/>
            </a:pPr>
            <a:r>
              <a:rPr lang="en-US" sz="4000" dirty="0">
                <a:latin typeface="Baskerville Old Face" panose="02020602080505020303" pitchFamily="18" charset="0"/>
              </a:rPr>
              <a:t>Jean-</a:t>
            </a:r>
            <a:r>
              <a:rPr lang="en-US" sz="4000" dirty="0" err="1">
                <a:latin typeface="Baskerville Old Face" panose="02020602080505020303" pitchFamily="18" charset="0"/>
              </a:rPr>
              <a:t>Jaques</a:t>
            </a:r>
            <a:r>
              <a:rPr lang="en-US" sz="4000" dirty="0">
                <a:latin typeface="Baskerville Old Face" panose="02020602080505020303" pitchFamily="18" charset="0"/>
              </a:rPr>
              <a:t> Rousseau</a:t>
            </a:r>
          </a:p>
          <a:p>
            <a:pPr marL="1200150" lvl="1" indent="-742950">
              <a:buAutoNum type="alphaUcPeriod"/>
            </a:pPr>
            <a:r>
              <a:rPr lang="en-US" sz="4000" dirty="0">
                <a:latin typeface="Baskerville Old Face" panose="02020602080505020303" pitchFamily="18" charset="0"/>
              </a:rPr>
              <a:t>Charles de Montesquieu</a:t>
            </a:r>
          </a:p>
          <a:p>
            <a:pPr marL="1200150" lvl="1" indent="-742950">
              <a:buAutoNum type="alphaUcPeriod"/>
            </a:pPr>
            <a:r>
              <a:rPr lang="en-US" sz="4000" dirty="0">
                <a:latin typeface="Baskerville Old Face" panose="02020602080505020303" pitchFamily="18" charset="0"/>
              </a:rPr>
              <a:t>Voltaire</a:t>
            </a:r>
          </a:p>
          <a:p>
            <a:endParaRPr lang="en-US" dirty="0"/>
          </a:p>
        </p:txBody>
      </p:sp>
    </p:spTree>
    <p:extLst>
      <p:ext uri="{BB962C8B-B14F-4D97-AF65-F5344CB8AC3E}">
        <p14:creationId xmlns:p14="http://schemas.microsoft.com/office/powerpoint/2010/main" val="16234492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17 </a:t>
            </a:r>
            <a:endParaRPr lang="en-US" dirty="0"/>
          </a:p>
        </p:txBody>
      </p:sp>
      <p:sp>
        <p:nvSpPr>
          <p:cNvPr id="3" name="Content Placeholder 2"/>
          <p:cNvSpPr>
            <a:spLocks noGrp="1"/>
          </p:cNvSpPr>
          <p:nvPr>
            <p:ph idx="1"/>
          </p:nvPr>
        </p:nvSpPr>
        <p:spPr>
          <a:xfrm>
            <a:off x="0" y="1986454"/>
            <a:ext cx="12191999" cy="4871545"/>
          </a:xfrm>
        </p:spPr>
        <p:txBody>
          <a:bodyPr/>
          <a:lstStyle/>
          <a:p>
            <a:pPr marL="0" lvl="0" indent="0">
              <a:buNone/>
            </a:pPr>
            <a:r>
              <a:rPr lang="en-US" sz="4000" b="1" dirty="0"/>
              <a:t>Which of the following was an effect of the Glorious Revolution?</a:t>
            </a:r>
          </a:p>
          <a:p>
            <a:pPr marL="914400" lvl="0" indent="-914400">
              <a:buFont typeface="+mj-lt"/>
              <a:buAutoNum type="alphaUcPeriod"/>
            </a:pPr>
            <a:r>
              <a:rPr lang="en-US" sz="3600" dirty="0"/>
              <a:t>American Colonist used ideas to justify declaring independence </a:t>
            </a:r>
          </a:p>
          <a:p>
            <a:pPr marL="914400" lvl="0" indent="-914400">
              <a:buFont typeface="+mj-lt"/>
              <a:buAutoNum type="alphaUcPeriod"/>
            </a:pPr>
            <a:r>
              <a:rPr lang="en-US" sz="3600" dirty="0"/>
              <a:t>Created a Democratic Republic</a:t>
            </a:r>
          </a:p>
          <a:p>
            <a:pPr marL="914400" lvl="0" indent="-914400">
              <a:buFont typeface="+mj-lt"/>
              <a:buAutoNum type="alphaUcPeriod"/>
            </a:pPr>
            <a:r>
              <a:rPr lang="en-US" sz="3600" dirty="0"/>
              <a:t>The signing of the Petition of Right was ruled unconstitutional</a:t>
            </a:r>
          </a:p>
          <a:p>
            <a:pPr marL="914400" lvl="0" indent="-914400">
              <a:buFont typeface="+mj-lt"/>
              <a:buAutoNum type="alphaUcPeriod"/>
            </a:pPr>
            <a:r>
              <a:rPr lang="en-US" sz="3600" dirty="0"/>
              <a:t>William and Mary were declared outlaws  </a:t>
            </a:r>
          </a:p>
          <a:p>
            <a:endParaRPr lang="en-US" dirty="0"/>
          </a:p>
        </p:txBody>
      </p:sp>
    </p:spTree>
    <p:extLst>
      <p:ext uri="{BB962C8B-B14F-4D97-AF65-F5344CB8AC3E}">
        <p14:creationId xmlns:p14="http://schemas.microsoft.com/office/powerpoint/2010/main" val="20633582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18</a:t>
            </a:r>
            <a:endParaRPr lang="en-US" dirty="0"/>
          </a:p>
        </p:txBody>
      </p:sp>
      <p:sp>
        <p:nvSpPr>
          <p:cNvPr id="3" name="Content Placeholder 2"/>
          <p:cNvSpPr>
            <a:spLocks noGrp="1"/>
          </p:cNvSpPr>
          <p:nvPr>
            <p:ph idx="1"/>
          </p:nvPr>
        </p:nvSpPr>
        <p:spPr>
          <a:xfrm>
            <a:off x="128528" y="2037328"/>
            <a:ext cx="11932093" cy="4820672"/>
          </a:xfrm>
        </p:spPr>
        <p:txBody>
          <a:bodyPr/>
          <a:lstStyle/>
          <a:p>
            <a:pPr marL="0" lvl="0" indent="0">
              <a:buNone/>
            </a:pPr>
            <a:r>
              <a:rPr lang="en-US" sz="4800" b="1" dirty="0"/>
              <a:t>The two privileged classes in France during the French Revolution were the</a:t>
            </a:r>
            <a:endParaRPr lang="en-US" sz="4800" dirty="0"/>
          </a:p>
          <a:p>
            <a:pPr marL="914400" lvl="0" indent="-914400">
              <a:buFont typeface="+mj-lt"/>
              <a:buAutoNum type="alphaUcPeriod"/>
            </a:pPr>
            <a:r>
              <a:rPr lang="en-US" sz="4000" dirty="0"/>
              <a:t>Nobles and Peasants</a:t>
            </a:r>
          </a:p>
          <a:p>
            <a:pPr marL="914400" lvl="0" indent="-914400">
              <a:buFont typeface="+mj-lt"/>
              <a:buAutoNum type="alphaUcPeriod"/>
            </a:pPr>
            <a:r>
              <a:rPr lang="en-US" sz="4000" dirty="0"/>
              <a:t>Nobles and Clergy</a:t>
            </a:r>
          </a:p>
          <a:p>
            <a:pPr marL="914400" lvl="0" indent="-914400">
              <a:buFont typeface="+mj-lt"/>
              <a:buAutoNum type="alphaUcPeriod"/>
            </a:pPr>
            <a:r>
              <a:rPr lang="en-US" sz="4000" dirty="0"/>
              <a:t>Nobles and Bourgeoisie</a:t>
            </a:r>
          </a:p>
          <a:p>
            <a:pPr marL="914400" lvl="0" indent="-914400">
              <a:buFont typeface="+mj-lt"/>
              <a:buAutoNum type="alphaUcPeriod"/>
            </a:pPr>
            <a:r>
              <a:rPr lang="en-US" sz="4000" dirty="0"/>
              <a:t>Clergy and Bourgeoisie</a:t>
            </a:r>
          </a:p>
          <a:p>
            <a:endParaRPr lang="en-US" dirty="0"/>
          </a:p>
        </p:txBody>
      </p:sp>
    </p:spTree>
    <p:extLst>
      <p:ext uri="{BB962C8B-B14F-4D97-AF65-F5344CB8AC3E}">
        <p14:creationId xmlns:p14="http://schemas.microsoft.com/office/powerpoint/2010/main" val="23288691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 18</a:t>
            </a:r>
            <a:endParaRPr lang="en-US"/>
          </a:p>
        </p:txBody>
      </p:sp>
      <p:sp>
        <p:nvSpPr>
          <p:cNvPr id="3" name="Content Placeholder 2"/>
          <p:cNvSpPr>
            <a:spLocks noGrp="1"/>
          </p:cNvSpPr>
          <p:nvPr>
            <p:ph idx="1"/>
          </p:nvPr>
        </p:nvSpPr>
        <p:spPr>
          <a:xfrm>
            <a:off x="0" y="1990030"/>
            <a:ext cx="12192000" cy="4867969"/>
          </a:xfrm>
        </p:spPr>
        <p:txBody>
          <a:bodyPr>
            <a:normAutofit fontScale="92500" lnSpcReduction="10000"/>
          </a:bodyPr>
          <a:lstStyle/>
          <a:p>
            <a:pPr lvl="0"/>
            <a:r>
              <a:rPr lang="en-US" sz="5400" b="1" dirty="0"/>
              <a:t>The leader of the slave independence movement on the island of St. Dominque was</a:t>
            </a:r>
          </a:p>
          <a:p>
            <a:pPr marL="1371600" lvl="1" indent="-914400">
              <a:buFont typeface="+mj-lt"/>
              <a:buAutoNum type="alphaUcPeriod"/>
            </a:pPr>
            <a:r>
              <a:rPr lang="en-US" sz="5400" dirty="0"/>
              <a:t>Count </a:t>
            </a:r>
            <a:r>
              <a:rPr lang="en-US" sz="5400" dirty="0" err="1"/>
              <a:t>Camilllo</a:t>
            </a:r>
            <a:r>
              <a:rPr lang="en-US" sz="5400" dirty="0"/>
              <a:t> di Cavour</a:t>
            </a:r>
          </a:p>
          <a:p>
            <a:pPr marL="1371600" lvl="1" indent="-914400">
              <a:buFont typeface="+mj-lt"/>
              <a:buAutoNum type="alphaUcPeriod"/>
            </a:pPr>
            <a:r>
              <a:rPr lang="en-US" sz="5400" dirty="0"/>
              <a:t>Father Miguel de Hidalgo</a:t>
            </a:r>
          </a:p>
          <a:p>
            <a:pPr marL="1371600" lvl="1" indent="-914400">
              <a:buFont typeface="+mj-lt"/>
              <a:buAutoNum type="alphaUcPeriod"/>
            </a:pPr>
            <a:r>
              <a:rPr lang="en-US" sz="5400" dirty="0"/>
              <a:t>Simon Bolivar</a:t>
            </a:r>
          </a:p>
          <a:p>
            <a:pPr marL="1371600" lvl="1" indent="-914400">
              <a:buFont typeface="+mj-lt"/>
              <a:buAutoNum type="alphaUcPeriod"/>
            </a:pPr>
            <a:r>
              <a:rPr lang="en-US" sz="5400" dirty="0"/>
              <a:t>Toussaint </a:t>
            </a:r>
            <a:r>
              <a:rPr lang="en-US" sz="5400" dirty="0" err="1"/>
              <a:t>L’Overture</a:t>
            </a:r>
            <a:endParaRPr lang="en-US" sz="5400" dirty="0"/>
          </a:p>
          <a:p>
            <a:endParaRPr lang="en-US" dirty="0"/>
          </a:p>
        </p:txBody>
      </p:sp>
    </p:spTree>
    <p:extLst>
      <p:ext uri="{BB962C8B-B14F-4D97-AF65-F5344CB8AC3E}">
        <p14:creationId xmlns:p14="http://schemas.microsoft.com/office/powerpoint/2010/main" val="2364937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 – K &amp; L</a:t>
            </a:r>
            <a:endParaRPr lang="en-US" dirty="0"/>
          </a:p>
        </p:txBody>
      </p:sp>
      <p:sp>
        <p:nvSpPr>
          <p:cNvPr id="4" name="Subtitle 2"/>
          <p:cNvSpPr>
            <a:spLocks noGrp="1"/>
          </p:cNvSpPr>
          <p:nvPr>
            <p:ph idx="1"/>
          </p:nvPr>
        </p:nvSpPr>
        <p:spPr>
          <a:xfrm>
            <a:off x="0" y="2033752"/>
            <a:ext cx="12192000" cy="4824248"/>
          </a:xfrm>
        </p:spPr>
        <p:txBody>
          <a:bodyPr>
            <a:normAutofit fontScale="92500" lnSpcReduction="20000"/>
          </a:bodyPr>
          <a:lstStyle/>
          <a:p>
            <a:pPr marL="457200" lvl="1" indent="0">
              <a:buNone/>
            </a:pPr>
            <a:r>
              <a:rPr lang="en-US" sz="4600" b="1" dirty="0" smtClean="0"/>
              <a:t>The Age of Pericles in Athens, The Gupta Empire in India, and the Tang dynasty in China all experienced a golden age which resulted in…</a:t>
            </a:r>
          </a:p>
          <a:p>
            <a:pPr marL="457200" lvl="1" indent="0">
              <a:buNone/>
            </a:pPr>
            <a:endParaRPr lang="en-US" sz="4600" b="1" dirty="0" smtClean="0"/>
          </a:p>
          <a:p>
            <a:pPr marL="1200150" lvl="1" indent="-742950" algn="l">
              <a:buFont typeface="+mj-lt"/>
              <a:buAutoNum type="alphaUcPeriod"/>
            </a:pPr>
            <a:r>
              <a:rPr lang="en-US" sz="4000" dirty="0" smtClean="0"/>
              <a:t>advancements in the principles of democracy</a:t>
            </a:r>
          </a:p>
          <a:p>
            <a:pPr marL="1200150" lvl="1" indent="-742950" algn="l">
              <a:buFont typeface="+mj-lt"/>
              <a:buAutoNum type="alphaUcPeriod"/>
            </a:pPr>
            <a:r>
              <a:rPr lang="en-US" sz="4200" dirty="0" smtClean="0"/>
              <a:t>Discoveries in the arts and sciences</a:t>
            </a:r>
          </a:p>
          <a:p>
            <a:pPr marL="1200150" lvl="1" indent="-742950" algn="l">
              <a:buFont typeface="+mj-lt"/>
              <a:buAutoNum type="alphaUcPeriod"/>
            </a:pPr>
            <a:r>
              <a:rPr lang="en-US" sz="4200" dirty="0" smtClean="0"/>
              <a:t>The end of foreign domination</a:t>
            </a:r>
          </a:p>
          <a:p>
            <a:pPr marL="1200150" lvl="1" indent="-742950" algn="l">
              <a:buFont typeface="+mj-lt"/>
              <a:buAutoNum type="alphaUcPeriod"/>
            </a:pPr>
            <a:r>
              <a:rPr lang="en-US" sz="4200" dirty="0" smtClean="0"/>
              <a:t>Decline of trade due to isolation</a:t>
            </a:r>
          </a:p>
        </p:txBody>
      </p:sp>
    </p:spTree>
    <p:extLst>
      <p:ext uri="{BB962C8B-B14F-4D97-AF65-F5344CB8AC3E}">
        <p14:creationId xmlns:p14="http://schemas.microsoft.com/office/powerpoint/2010/main" val="42652839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 19</a:t>
            </a:r>
            <a:endParaRPr lang="en-US"/>
          </a:p>
        </p:txBody>
      </p:sp>
      <p:sp>
        <p:nvSpPr>
          <p:cNvPr id="3" name="Content Placeholder 2"/>
          <p:cNvSpPr>
            <a:spLocks noGrp="1"/>
          </p:cNvSpPr>
          <p:nvPr>
            <p:ph idx="1"/>
          </p:nvPr>
        </p:nvSpPr>
        <p:spPr>
          <a:xfrm>
            <a:off x="0" y="1954924"/>
            <a:ext cx="12191999" cy="4903076"/>
          </a:xfrm>
        </p:spPr>
        <p:txBody>
          <a:bodyPr/>
          <a:lstStyle/>
          <a:p>
            <a:pPr marL="0" lvl="0" indent="0">
              <a:buNone/>
            </a:pPr>
            <a:r>
              <a:rPr lang="en-US" sz="4800" b="1" dirty="0"/>
              <a:t>Which of the following was the first area to undergo major industrialization?  </a:t>
            </a:r>
          </a:p>
          <a:p>
            <a:pPr marL="914400" lvl="0" indent="-914400">
              <a:buFont typeface="+mj-lt"/>
              <a:buAutoNum type="alphaUcPeriod"/>
            </a:pPr>
            <a:r>
              <a:rPr lang="en-US" sz="4400" dirty="0"/>
              <a:t>banking </a:t>
            </a:r>
          </a:p>
          <a:p>
            <a:pPr marL="914400" lvl="0" indent="-914400">
              <a:buFont typeface="+mj-lt"/>
              <a:buAutoNum type="alphaUcPeriod"/>
            </a:pPr>
            <a:r>
              <a:rPr lang="en-US" sz="4400" dirty="0"/>
              <a:t>railroads </a:t>
            </a:r>
          </a:p>
          <a:p>
            <a:pPr marL="914400" lvl="0" indent="-914400">
              <a:buFont typeface="+mj-lt"/>
              <a:buAutoNum type="alphaUcPeriod"/>
            </a:pPr>
            <a:r>
              <a:rPr lang="en-US" sz="4400" dirty="0"/>
              <a:t>coal mining </a:t>
            </a:r>
          </a:p>
          <a:p>
            <a:pPr marL="914400" lvl="0" indent="-914400">
              <a:buFont typeface="+mj-lt"/>
              <a:buAutoNum type="alphaUcPeriod"/>
            </a:pPr>
            <a:r>
              <a:rPr lang="en-US" sz="4400" dirty="0"/>
              <a:t>textile production </a:t>
            </a:r>
          </a:p>
          <a:p>
            <a:endParaRPr lang="en-US" dirty="0"/>
          </a:p>
        </p:txBody>
      </p:sp>
    </p:spTree>
    <p:extLst>
      <p:ext uri="{BB962C8B-B14F-4D97-AF65-F5344CB8AC3E}">
        <p14:creationId xmlns:p14="http://schemas.microsoft.com/office/powerpoint/2010/main" val="11158167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20</a:t>
            </a:r>
            <a:endParaRPr lang="en-US" dirty="0"/>
          </a:p>
        </p:txBody>
      </p:sp>
      <p:sp>
        <p:nvSpPr>
          <p:cNvPr id="3" name="Content Placeholder 2"/>
          <p:cNvSpPr>
            <a:spLocks noGrp="1"/>
          </p:cNvSpPr>
          <p:nvPr>
            <p:ph idx="1"/>
          </p:nvPr>
        </p:nvSpPr>
        <p:spPr>
          <a:xfrm>
            <a:off x="0" y="1986454"/>
            <a:ext cx="12191999" cy="4871545"/>
          </a:xfrm>
        </p:spPr>
        <p:txBody>
          <a:bodyPr>
            <a:normAutofit/>
          </a:bodyPr>
          <a:lstStyle/>
          <a:p>
            <a:r>
              <a:rPr lang="en-US" sz="3200" b="1" dirty="0"/>
              <a:t>Which of the following statements are true of socialism and communism?</a:t>
            </a:r>
          </a:p>
          <a:p>
            <a:pPr marL="742950" lvl="0" indent="-742950">
              <a:buFont typeface="+mj-lt"/>
              <a:buAutoNum type="alphaUcPeriod"/>
            </a:pPr>
            <a:r>
              <a:rPr lang="en-US" sz="2800" dirty="0"/>
              <a:t>Socialism and communism are two words for the same ideology. </a:t>
            </a:r>
          </a:p>
          <a:p>
            <a:pPr marL="742950" lvl="0" indent="-742950">
              <a:buFont typeface="+mj-lt"/>
              <a:buAutoNum type="alphaUcPeriod"/>
            </a:pPr>
            <a:r>
              <a:rPr lang="en-US" sz="2800" dirty="0"/>
              <a:t>Socialism and communism are two completely different and unrelated ideologies. </a:t>
            </a:r>
          </a:p>
          <a:p>
            <a:pPr marL="742950" lvl="0" indent="-742950">
              <a:buFont typeface="+mj-lt"/>
              <a:buAutoNum type="alphaUcPeriod"/>
            </a:pPr>
            <a:r>
              <a:rPr lang="en-US" sz="2800" dirty="0"/>
              <a:t>Communism is a form of complete socialism in which the people own all production and property. </a:t>
            </a:r>
          </a:p>
          <a:p>
            <a:pPr marL="742950" lvl="0" indent="-742950">
              <a:buFont typeface="+mj-lt"/>
              <a:buAutoNum type="alphaUcPeriod"/>
            </a:pPr>
            <a:r>
              <a:rPr lang="en-US" sz="2800" dirty="0"/>
              <a:t>Communism gives control of the country to the people socialism gives control of industry to its people. </a:t>
            </a:r>
          </a:p>
          <a:p>
            <a:endParaRPr lang="en-US" sz="2800" dirty="0"/>
          </a:p>
        </p:txBody>
      </p:sp>
    </p:spTree>
    <p:extLst>
      <p:ext uri="{BB962C8B-B14F-4D97-AF65-F5344CB8AC3E}">
        <p14:creationId xmlns:p14="http://schemas.microsoft.com/office/powerpoint/2010/main" val="18723188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21 </a:t>
            </a:r>
            <a:endParaRPr lang="en-US" dirty="0"/>
          </a:p>
        </p:txBody>
      </p:sp>
      <p:sp>
        <p:nvSpPr>
          <p:cNvPr id="3" name="Content Placeholder 2"/>
          <p:cNvSpPr>
            <a:spLocks noGrp="1"/>
          </p:cNvSpPr>
          <p:nvPr>
            <p:ph idx="1"/>
          </p:nvPr>
        </p:nvSpPr>
        <p:spPr>
          <a:xfrm>
            <a:off x="0" y="1986454"/>
            <a:ext cx="12191999" cy="4871545"/>
          </a:xfrm>
        </p:spPr>
        <p:txBody>
          <a:bodyPr>
            <a:normAutofit/>
          </a:bodyPr>
          <a:lstStyle/>
          <a:p>
            <a:r>
              <a:rPr lang="en-US" sz="2800" dirty="0"/>
              <a:t>“It was a town of red brick or of brick that would have been red if the smoke and </a:t>
            </a:r>
            <a:r>
              <a:rPr lang="en-US" sz="2800" dirty="0" err="1"/>
              <a:t>ahses</a:t>
            </a:r>
            <a:r>
              <a:rPr lang="en-US" sz="2800" dirty="0"/>
              <a:t> had allowed it…It was a town of machinery and tall chimneys, out of which interminable serpents of smoke trailed… ” Charles Dickens</a:t>
            </a:r>
            <a:endParaRPr lang="en-US" sz="3200" dirty="0"/>
          </a:p>
          <a:p>
            <a:pPr marL="0" indent="0" algn="ctr">
              <a:buNone/>
            </a:pPr>
            <a:r>
              <a:rPr lang="en-US" sz="3200" b="1" u="sng" dirty="0"/>
              <a:t>The remarks best reflect Charles Dickens’ view that industrialization led to-</a:t>
            </a:r>
          </a:p>
          <a:p>
            <a:pPr marL="742950" indent="-742950">
              <a:buAutoNum type="alphaUcPeriod"/>
            </a:pPr>
            <a:r>
              <a:rPr lang="en-US" sz="2800" dirty="0"/>
              <a:t>A change in the family of social structure</a:t>
            </a:r>
          </a:p>
          <a:p>
            <a:pPr marL="742950" indent="-742950">
              <a:buAutoNum type="alphaUcPeriod"/>
            </a:pPr>
            <a:r>
              <a:rPr lang="en-US" sz="2800" dirty="0"/>
              <a:t>Reforms in all working conditions</a:t>
            </a:r>
          </a:p>
          <a:p>
            <a:pPr marL="742950" indent="-742950">
              <a:buAutoNum type="alphaUcPeriod"/>
            </a:pPr>
            <a:r>
              <a:rPr lang="en-US" sz="2800" dirty="0"/>
              <a:t>Key innovations that transformed society for the better</a:t>
            </a:r>
          </a:p>
          <a:p>
            <a:pPr marL="742950" indent="-742950">
              <a:buAutoNum type="alphaUcPeriod"/>
            </a:pPr>
            <a:r>
              <a:rPr lang="en-US" sz="2800" dirty="0"/>
              <a:t>Negative effects on working conditions and the environment</a:t>
            </a:r>
          </a:p>
          <a:p>
            <a:endParaRPr lang="en-US" sz="2800" dirty="0"/>
          </a:p>
        </p:txBody>
      </p:sp>
    </p:spTree>
    <p:extLst>
      <p:ext uri="{BB962C8B-B14F-4D97-AF65-F5344CB8AC3E}">
        <p14:creationId xmlns:p14="http://schemas.microsoft.com/office/powerpoint/2010/main" val="25824128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22</a:t>
            </a:r>
            <a:endParaRPr lang="en-US" dirty="0"/>
          </a:p>
        </p:txBody>
      </p:sp>
      <p:sp>
        <p:nvSpPr>
          <p:cNvPr id="3" name="Content Placeholder 2"/>
          <p:cNvSpPr>
            <a:spLocks noGrp="1"/>
          </p:cNvSpPr>
          <p:nvPr>
            <p:ph idx="1"/>
          </p:nvPr>
        </p:nvSpPr>
        <p:spPr>
          <a:xfrm>
            <a:off x="0" y="2201332"/>
            <a:ext cx="12191999" cy="4656667"/>
          </a:xfrm>
        </p:spPr>
        <p:txBody>
          <a:bodyPr>
            <a:normAutofit/>
          </a:bodyPr>
          <a:lstStyle/>
          <a:p>
            <a:pPr lvl="0"/>
            <a:r>
              <a:rPr lang="en-US" sz="4000" b="1" dirty="0"/>
              <a:t>In what ways did Parliament try to limit the power of the English Monarch?</a:t>
            </a:r>
          </a:p>
          <a:p>
            <a:pPr marL="1200150" lvl="1" indent="-742950">
              <a:buFont typeface="+mj-lt"/>
              <a:buAutoNum type="alphaUcPeriod"/>
            </a:pPr>
            <a:r>
              <a:rPr lang="en-US" sz="3600" dirty="0"/>
              <a:t>Refused to grant Monarchs funds (Petition of Right)</a:t>
            </a:r>
          </a:p>
          <a:p>
            <a:pPr marL="1200150" lvl="1" indent="-742950">
              <a:buFont typeface="+mj-lt"/>
              <a:buAutoNum type="alphaUcPeriod"/>
            </a:pPr>
            <a:r>
              <a:rPr lang="en-US" sz="3600" dirty="0"/>
              <a:t>Invited William and Mary to rule, only as partners of Parliament</a:t>
            </a:r>
          </a:p>
          <a:p>
            <a:pPr marL="1200150" lvl="1" indent="-742950">
              <a:buFont typeface="+mj-lt"/>
              <a:buAutoNum type="alphaUcPeriod"/>
            </a:pPr>
            <a:r>
              <a:rPr lang="en-US" sz="3600" dirty="0"/>
              <a:t>Drafted the Bill of Rights</a:t>
            </a:r>
          </a:p>
          <a:p>
            <a:pPr marL="1200150" lvl="1" indent="-742950">
              <a:buFont typeface="+mj-lt"/>
              <a:buAutoNum type="alphaUcPeriod"/>
            </a:pPr>
            <a:r>
              <a:rPr lang="en-US" sz="3600" dirty="0"/>
              <a:t>All the above</a:t>
            </a:r>
          </a:p>
          <a:p>
            <a:endParaRPr lang="en-US" sz="4000" dirty="0"/>
          </a:p>
        </p:txBody>
      </p:sp>
    </p:spTree>
    <p:extLst>
      <p:ext uri="{BB962C8B-B14F-4D97-AF65-F5344CB8AC3E}">
        <p14:creationId xmlns:p14="http://schemas.microsoft.com/office/powerpoint/2010/main" val="17330091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23</a:t>
            </a:r>
            <a:endParaRPr lang="en-US" dirty="0"/>
          </a:p>
        </p:txBody>
      </p:sp>
      <p:sp>
        <p:nvSpPr>
          <p:cNvPr id="4" name="Rectangle 1"/>
          <p:cNvSpPr>
            <a:spLocks noGrp="1" noChangeArrowheads="1"/>
          </p:cNvSpPr>
          <p:nvPr>
            <p:ph idx="1"/>
          </p:nvPr>
        </p:nvSpPr>
        <p:spPr bwMode="auto">
          <a:xfrm>
            <a:off x="304801" y="2255356"/>
            <a:ext cx="10532532"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None/>
              <a:tabLst>
                <a:tab pos="914400" algn="l"/>
              </a:tabLst>
            </a:pPr>
            <a:r>
              <a:rPr kumimoji="0" lang="en-US" altLang="en-US" sz="4400" b="1"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In what way did Louis XIV cause suffering on the French people?</a:t>
            </a:r>
            <a:endParaRPr kumimoji="0" lang="en-US" altLang="en-US" sz="4800" b="1" i="0" u="none" strike="noStrike" cap="none" normalizeH="0" baseline="0" dirty="0" smtClean="0">
              <a:ln>
                <a:noFill/>
              </a:ln>
              <a:solidFill>
                <a:schemeClr val="tx1"/>
              </a:solidFill>
              <a:effectLst/>
            </a:endParaRPr>
          </a:p>
          <a:p>
            <a:pPr marL="742950" marR="0" lvl="0" indent="-742950" algn="l" defTabSz="914400" rtl="0" eaLnBrk="0" fontAlgn="base" latinLnBrk="0" hangingPunct="0">
              <a:lnSpc>
                <a:spcPct val="100000"/>
              </a:lnSpc>
              <a:spcBef>
                <a:spcPct val="0"/>
              </a:spcBef>
              <a:spcAft>
                <a:spcPct val="0"/>
              </a:spcAft>
              <a:buClrTx/>
              <a:buSzTx/>
              <a:buFont typeface="+mj-lt"/>
              <a:buAutoNum type="alphaUcPeriod"/>
              <a:tabLst>
                <a:tab pos="914400" algn="l"/>
              </a:tabLst>
            </a:pPr>
            <a:r>
              <a:rPr kumimoji="0" lang="en-US" altLang="en-US" sz="4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Destroyed the Palace of Versailles </a:t>
            </a:r>
            <a:endParaRPr kumimoji="0" lang="en-US" altLang="en-US" sz="4800" b="0" i="0" u="none" strike="noStrike" cap="none" normalizeH="0" baseline="0" dirty="0" smtClean="0">
              <a:ln>
                <a:noFill/>
              </a:ln>
              <a:solidFill>
                <a:schemeClr val="tx1"/>
              </a:solidFill>
              <a:effectLst/>
            </a:endParaRPr>
          </a:p>
          <a:p>
            <a:pPr marL="742950" marR="0" lvl="0" indent="-742950" algn="l" defTabSz="914400" rtl="0" eaLnBrk="0" fontAlgn="base" latinLnBrk="0" hangingPunct="0">
              <a:lnSpc>
                <a:spcPct val="100000"/>
              </a:lnSpc>
              <a:spcBef>
                <a:spcPct val="0"/>
              </a:spcBef>
              <a:spcAft>
                <a:spcPct val="0"/>
              </a:spcAft>
              <a:buClrTx/>
              <a:buSzTx/>
              <a:buFont typeface="+mj-lt"/>
              <a:buAutoNum type="alphaUcPeriod"/>
              <a:tabLst>
                <a:tab pos="914400" algn="l"/>
              </a:tabLst>
            </a:pPr>
            <a:r>
              <a:rPr kumimoji="0" lang="en-US" altLang="en-US" sz="4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Fought the Spanish Armada</a:t>
            </a:r>
            <a:endParaRPr kumimoji="0" lang="en-US" altLang="en-US" sz="4800" b="0" i="0" u="none" strike="noStrike" cap="none" normalizeH="0" baseline="0" dirty="0" smtClean="0">
              <a:ln>
                <a:noFill/>
              </a:ln>
              <a:solidFill>
                <a:schemeClr val="tx1"/>
              </a:solidFill>
              <a:effectLst/>
            </a:endParaRPr>
          </a:p>
          <a:p>
            <a:pPr marL="742950" marR="0" lvl="0" indent="-742950" algn="l" defTabSz="914400" rtl="0" eaLnBrk="0" fontAlgn="base" latinLnBrk="0" hangingPunct="0">
              <a:lnSpc>
                <a:spcPct val="100000"/>
              </a:lnSpc>
              <a:spcBef>
                <a:spcPct val="0"/>
              </a:spcBef>
              <a:spcAft>
                <a:spcPct val="0"/>
              </a:spcAft>
              <a:buClrTx/>
              <a:buSzTx/>
              <a:buFont typeface="+mj-lt"/>
              <a:buAutoNum type="alphaUcPeriod"/>
              <a:tabLst>
                <a:tab pos="914400" algn="l"/>
              </a:tabLst>
            </a:pPr>
            <a:r>
              <a:rPr kumimoji="0" lang="en-US" altLang="en-US" sz="4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Imposed taxes to finance the wars</a:t>
            </a:r>
            <a:endParaRPr kumimoji="0" lang="en-US" altLang="en-US" sz="4800" b="0" i="0" u="none" strike="noStrike" cap="none" normalizeH="0" baseline="0" dirty="0" smtClean="0">
              <a:ln>
                <a:noFill/>
              </a:ln>
              <a:solidFill>
                <a:schemeClr val="tx1"/>
              </a:solidFill>
              <a:effectLst/>
            </a:endParaRPr>
          </a:p>
          <a:p>
            <a:pPr marL="742950" marR="0" lvl="0" indent="-742950" algn="l" defTabSz="914400" rtl="0" eaLnBrk="0" fontAlgn="base" latinLnBrk="0" hangingPunct="0">
              <a:lnSpc>
                <a:spcPct val="100000"/>
              </a:lnSpc>
              <a:spcBef>
                <a:spcPct val="0"/>
              </a:spcBef>
              <a:spcAft>
                <a:spcPct val="0"/>
              </a:spcAft>
              <a:buClrTx/>
              <a:buSzTx/>
              <a:buFont typeface="+mj-lt"/>
              <a:buAutoNum type="alphaUcPeriod"/>
              <a:tabLst>
                <a:tab pos="914400" algn="l"/>
              </a:tabLst>
            </a:pPr>
            <a:r>
              <a:rPr kumimoji="0" lang="en-US" altLang="en-US" sz="4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None of the above are correct</a:t>
            </a:r>
            <a:endParaRPr kumimoji="0" lang="en-US" altLang="en-US" sz="6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262760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24</a:t>
            </a:r>
            <a:endParaRPr lang="en-US" dirty="0"/>
          </a:p>
        </p:txBody>
      </p:sp>
      <p:sp>
        <p:nvSpPr>
          <p:cNvPr id="3" name="Content Placeholder 2"/>
          <p:cNvSpPr>
            <a:spLocks noGrp="1"/>
          </p:cNvSpPr>
          <p:nvPr>
            <p:ph idx="1"/>
          </p:nvPr>
        </p:nvSpPr>
        <p:spPr>
          <a:xfrm>
            <a:off x="0" y="1954924"/>
            <a:ext cx="12191999" cy="4903076"/>
          </a:xfrm>
        </p:spPr>
        <p:txBody>
          <a:bodyPr>
            <a:normAutofit/>
          </a:bodyPr>
          <a:lstStyle/>
          <a:p>
            <a:pPr marL="0" lvl="0" indent="0">
              <a:buNone/>
            </a:pPr>
            <a:r>
              <a:rPr lang="en-US" sz="3600" b="1" dirty="0"/>
              <a:t>Which of the following was an effect of the Glorious Revolution?</a:t>
            </a:r>
          </a:p>
          <a:p>
            <a:pPr marL="742950" lvl="0" indent="-742950">
              <a:buFont typeface="+mj-lt"/>
              <a:buAutoNum type="alphaUcPeriod"/>
            </a:pPr>
            <a:r>
              <a:rPr lang="en-US" sz="3600" dirty="0"/>
              <a:t>American Colonist use ideas to justify declaring independence</a:t>
            </a:r>
          </a:p>
          <a:p>
            <a:pPr marL="742950" lvl="0" indent="-742950">
              <a:buFont typeface="+mj-lt"/>
              <a:buAutoNum type="alphaUcPeriod"/>
            </a:pPr>
            <a:r>
              <a:rPr lang="en-US" sz="3600" dirty="0"/>
              <a:t>Created a Democratic Republic</a:t>
            </a:r>
          </a:p>
          <a:p>
            <a:pPr marL="742950" lvl="0" indent="-742950">
              <a:buFont typeface="+mj-lt"/>
              <a:buAutoNum type="alphaUcPeriod"/>
            </a:pPr>
            <a:r>
              <a:rPr lang="en-US" sz="3600" dirty="0"/>
              <a:t>The signing of the Petition of Right was ruled unconstitutional</a:t>
            </a:r>
          </a:p>
          <a:p>
            <a:pPr marL="742950" lvl="0" indent="-742950">
              <a:buFont typeface="+mj-lt"/>
              <a:buAutoNum type="alphaUcPeriod"/>
            </a:pPr>
            <a:r>
              <a:rPr lang="en-US" sz="3600" dirty="0"/>
              <a:t>William and Mary were declared outlaws  </a:t>
            </a:r>
          </a:p>
          <a:p>
            <a:endParaRPr lang="en-US" sz="3600" dirty="0"/>
          </a:p>
        </p:txBody>
      </p:sp>
    </p:spTree>
    <p:extLst>
      <p:ext uri="{BB962C8B-B14F-4D97-AF65-F5344CB8AC3E}">
        <p14:creationId xmlns:p14="http://schemas.microsoft.com/office/powerpoint/2010/main" val="7066594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25</a:t>
            </a:r>
            <a:endParaRPr lang="en-US" dirty="0"/>
          </a:p>
        </p:txBody>
      </p:sp>
      <p:sp>
        <p:nvSpPr>
          <p:cNvPr id="4" name="Rectangle 1"/>
          <p:cNvSpPr>
            <a:spLocks noGrp="1" noChangeArrowheads="1"/>
          </p:cNvSpPr>
          <p:nvPr>
            <p:ph idx="1"/>
          </p:nvPr>
        </p:nvSpPr>
        <p:spPr bwMode="auto">
          <a:xfrm>
            <a:off x="0" y="2478989"/>
            <a:ext cx="12192000" cy="390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lvl1pPr eaLnBrk="0" fontAlgn="base" hangingPunct="0">
              <a:spcBef>
                <a:spcPct val="0"/>
              </a:spcBef>
              <a:spcAft>
                <a:spcPct val="0"/>
              </a:spcAft>
              <a:tabLst>
                <a:tab pos="800100" algn="l"/>
              </a:tabLst>
              <a:defRPr>
                <a:solidFill>
                  <a:schemeClr val="tx1"/>
                </a:solidFill>
                <a:latin typeface="Arial" panose="020B0604020202020204" pitchFamily="34" charset="0"/>
              </a:defRPr>
            </a:lvl1pPr>
            <a:lvl2pPr eaLnBrk="0" fontAlgn="base" hangingPunct="0">
              <a:spcBef>
                <a:spcPct val="0"/>
              </a:spcBef>
              <a:spcAft>
                <a:spcPct val="0"/>
              </a:spcAft>
              <a:tabLst>
                <a:tab pos="800100" algn="l"/>
              </a:tabLst>
              <a:defRPr>
                <a:solidFill>
                  <a:schemeClr val="tx1"/>
                </a:solidFill>
                <a:latin typeface="Arial" panose="020B0604020202020204" pitchFamily="34" charset="0"/>
              </a:defRPr>
            </a:lvl2pPr>
            <a:lvl3pPr eaLnBrk="0" fontAlgn="base" hangingPunct="0">
              <a:spcBef>
                <a:spcPct val="0"/>
              </a:spcBef>
              <a:spcAft>
                <a:spcPct val="0"/>
              </a:spcAft>
              <a:tabLst>
                <a:tab pos="800100" algn="l"/>
              </a:tabLst>
              <a:defRPr>
                <a:solidFill>
                  <a:schemeClr val="tx1"/>
                </a:solidFill>
                <a:latin typeface="Arial" panose="020B0604020202020204" pitchFamily="34" charset="0"/>
              </a:defRPr>
            </a:lvl3pPr>
            <a:lvl4pPr eaLnBrk="0" fontAlgn="base" hangingPunct="0">
              <a:spcBef>
                <a:spcPct val="0"/>
              </a:spcBef>
              <a:spcAft>
                <a:spcPct val="0"/>
              </a:spcAft>
              <a:tabLst>
                <a:tab pos="800100" algn="l"/>
              </a:tabLst>
              <a:defRPr>
                <a:solidFill>
                  <a:schemeClr val="tx1"/>
                </a:solidFill>
                <a:latin typeface="Arial" panose="020B0604020202020204" pitchFamily="34" charset="0"/>
              </a:defRPr>
            </a:lvl4pPr>
            <a:lvl5pPr eaLnBrk="0" fontAlgn="base" hangingPunct="0">
              <a:spcBef>
                <a:spcPct val="0"/>
              </a:spcBef>
              <a:spcAft>
                <a:spcPct val="0"/>
              </a:spcAft>
              <a:tabLst>
                <a:tab pos="800100" algn="l"/>
              </a:tabLst>
              <a:defRPr>
                <a:solidFill>
                  <a:schemeClr val="tx1"/>
                </a:solidFill>
                <a:latin typeface="Arial" panose="020B0604020202020204" pitchFamily="34" charset="0"/>
              </a:defRPr>
            </a:lvl5pPr>
            <a:lvl6pPr eaLnBrk="0" fontAlgn="base" hangingPunct="0">
              <a:spcBef>
                <a:spcPct val="0"/>
              </a:spcBef>
              <a:spcAft>
                <a:spcPct val="0"/>
              </a:spcAft>
              <a:tabLst>
                <a:tab pos="800100" algn="l"/>
              </a:tabLst>
              <a:defRPr>
                <a:solidFill>
                  <a:schemeClr val="tx1"/>
                </a:solidFill>
                <a:latin typeface="Arial" panose="020B0604020202020204" pitchFamily="34" charset="0"/>
              </a:defRPr>
            </a:lvl6pPr>
            <a:lvl7pPr eaLnBrk="0" fontAlgn="base" hangingPunct="0">
              <a:spcBef>
                <a:spcPct val="0"/>
              </a:spcBef>
              <a:spcAft>
                <a:spcPct val="0"/>
              </a:spcAft>
              <a:tabLst>
                <a:tab pos="800100" algn="l"/>
              </a:tabLst>
              <a:defRPr>
                <a:solidFill>
                  <a:schemeClr val="tx1"/>
                </a:solidFill>
                <a:latin typeface="Arial" panose="020B0604020202020204" pitchFamily="34" charset="0"/>
              </a:defRPr>
            </a:lvl7pPr>
            <a:lvl8pPr eaLnBrk="0" fontAlgn="base" hangingPunct="0">
              <a:spcBef>
                <a:spcPct val="0"/>
              </a:spcBef>
              <a:spcAft>
                <a:spcPct val="0"/>
              </a:spcAft>
              <a:tabLst>
                <a:tab pos="800100" algn="l"/>
              </a:tabLst>
              <a:defRPr>
                <a:solidFill>
                  <a:schemeClr val="tx1"/>
                </a:solidFill>
                <a:latin typeface="Arial" panose="020B0604020202020204" pitchFamily="34" charset="0"/>
              </a:defRPr>
            </a:lvl8pPr>
            <a:lvl9pPr eaLnBrk="0" fontAlgn="base" hangingPunct="0">
              <a:spcBef>
                <a:spcPct val="0"/>
              </a:spcBef>
              <a:spcAft>
                <a:spcPct val="0"/>
              </a:spcAft>
              <a:tabLst>
                <a:tab pos="8001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None/>
              <a:tabLst>
                <a:tab pos="800100" algn="l"/>
              </a:tabLst>
            </a:pPr>
            <a:r>
              <a:rPr kumimoji="0" lang="en-US" altLang="en-US" sz="4000" b="1"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What was the outcome of the English Civil War?</a:t>
            </a:r>
            <a:endParaRPr kumimoji="0" lang="en-US" altLang="en-US" sz="4400" b="1"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800100" algn="l"/>
              </a:tabLst>
            </a:pPr>
            <a:r>
              <a:rPr kumimoji="0" lang="en-US" altLang="en-US" sz="40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Parliament  won</a:t>
            </a:r>
            <a:endParaRPr kumimoji="0" lang="en-US" altLang="en-US" sz="4000" b="0" i="0" u="none" strike="noStrike" cap="none" normalizeH="0" baseline="0" dirty="0" smtClean="0">
              <a:ln>
                <a:noFill/>
              </a:ln>
              <a:solidFill>
                <a:schemeClr val="tx1"/>
              </a:solidFill>
              <a:effectLst/>
              <a:ea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800100" algn="l"/>
              </a:tabLst>
            </a:pPr>
            <a:r>
              <a:rPr kumimoji="0" lang="en-US" altLang="en-US" sz="40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Oliver Cromwell turns England into a republic</a:t>
            </a:r>
            <a:endParaRPr kumimoji="0" lang="en-US" altLang="en-US" sz="4000" b="0" i="0" u="none" strike="noStrike" cap="none" normalizeH="0" baseline="0" dirty="0" smtClean="0">
              <a:ln>
                <a:noFill/>
              </a:ln>
              <a:solidFill>
                <a:schemeClr val="tx1"/>
              </a:solidFill>
              <a:effectLst/>
              <a:ea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800100" algn="l"/>
              </a:tabLst>
            </a:pPr>
            <a:r>
              <a:rPr kumimoji="0" lang="en-US" altLang="en-US" sz="40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Charles I was beheaded </a:t>
            </a:r>
            <a:endParaRPr kumimoji="0" lang="en-US" altLang="en-US" sz="4000" b="0" i="0" u="none" strike="noStrike" cap="none" normalizeH="0" baseline="0" dirty="0" smtClean="0">
              <a:ln>
                <a:noFill/>
              </a:ln>
              <a:solidFill>
                <a:schemeClr val="tx1"/>
              </a:solidFill>
              <a:effectLst/>
              <a:ea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800100" algn="l"/>
              </a:tabLst>
            </a:pPr>
            <a:r>
              <a:rPr kumimoji="0" lang="en-US" altLang="en-US" sz="40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All the above </a:t>
            </a:r>
            <a:endParaRPr kumimoji="0" lang="en-US" altLang="en-US" sz="4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800100" algn="l"/>
              </a:tabLst>
            </a:pPr>
            <a:endParaRPr kumimoji="0" lang="en-US" altLang="en-US" sz="5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751157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26</a:t>
            </a:r>
            <a:endParaRPr lang="en-US" dirty="0"/>
          </a:p>
        </p:txBody>
      </p:sp>
      <p:sp>
        <p:nvSpPr>
          <p:cNvPr id="3" name="Content Placeholder 2"/>
          <p:cNvSpPr>
            <a:spLocks noGrp="1"/>
          </p:cNvSpPr>
          <p:nvPr>
            <p:ph idx="1"/>
          </p:nvPr>
        </p:nvSpPr>
        <p:spPr>
          <a:xfrm>
            <a:off x="0" y="1970690"/>
            <a:ext cx="12076385" cy="4761186"/>
          </a:xfrm>
        </p:spPr>
        <p:txBody>
          <a:bodyPr/>
          <a:lstStyle/>
          <a:p>
            <a:pPr marL="0" lvl="0" indent="0">
              <a:buNone/>
            </a:pPr>
            <a:r>
              <a:rPr lang="en-US" sz="3600" b="1" dirty="0"/>
              <a:t>Which thinker of the </a:t>
            </a:r>
            <a:r>
              <a:rPr lang="en-US" sz="3600" b="1" dirty="0" smtClean="0"/>
              <a:t>enlightenment </a:t>
            </a:r>
            <a:r>
              <a:rPr lang="en-US" sz="3600" b="1" dirty="0"/>
              <a:t>time period wrote about natural rights and inspired the phrase “life, liberty and the pursuit of happiness” which are found in the Declaration of Independence?</a:t>
            </a:r>
          </a:p>
          <a:p>
            <a:pPr marL="742950" lvl="0" indent="-742950">
              <a:buFont typeface="+mj-lt"/>
              <a:buAutoNum type="alphaUcPeriod"/>
            </a:pPr>
            <a:r>
              <a:rPr lang="en-US" sz="3600" dirty="0"/>
              <a:t>Locke</a:t>
            </a:r>
          </a:p>
          <a:p>
            <a:pPr marL="742950" lvl="0" indent="-742950">
              <a:buFont typeface="+mj-lt"/>
              <a:buAutoNum type="alphaUcPeriod"/>
            </a:pPr>
            <a:r>
              <a:rPr lang="en-US" sz="3600" dirty="0"/>
              <a:t>Voltaire</a:t>
            </a:r>
          </a:p>
          <a:p>
            <a:pPr marL="742950" lvl="0" indent="-742950">
              <a:buFont typeface="+mj-lt"/>
              <a:buAutoNum type="alphaUcPeriod"/>
            </a:pPr>
            <a:r>
              <a:rPr lang="en-US" sz="3600" dirty="0"/>
              <a:t>Rousseau</a:t>
            </a:r>
          </a:p>
          <a:p>
            <a:pPr marL="742950" lvl="0" indent="-742950">
              <a:buFont typeface="+mj-lt"/>
              <a:buAutoNum type="alphaUcPeriod"/>
            </a:pPr>
            <a:r>
              <a:rPr lang="en-US" sz="3600" dirty="0" err="1"/>
              <a:t>Beccaria</a:t>
            </a:r>
            <a:endParaRPr lang="en-US" sz="3600" dirty="0"/>
          </a:p>
          <a:p>
            <a:endParaRPr lang="en-US" dirty="0"/>
          </a:p>
        </p:txBody>
      </p:sp>
    </p:spTree>
    <p:extLst>
      <p:ext uri="{BB962C8B-B14F-4D97-AF65-F5344CB8AC3E}">
        <p14:creationId xmlns:p14="http://schemas.microsoft.com/office/powerpoint/2010/main" val="4519510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27</a:t>
            </a:r>
            <a:endParaRPr lang="en-US" dirty="0"/>
          </a:p>
        </p:txBody>
      </p:sp>
      <p:sp>
        <p:nvSpPr>
          <p:cNvPr id="3" name="Content Placeholder 2"/>
          <p:cNvSpPr>
            <a:spLocks noGrp="1"/>
          </p:cNvSpPr>
          <p:nvPr>
            <p:ph idx="1"/>
          </p:nvPr>
        </p:nvSpPr>
        <p:spPr>
          <a:xfrm>
            <a:off x="0" y="1990032"/>
            <a:ext cx="12013324" cy="4726078"/>
          </a:xfrm>
        </p:spPr>
        <p:txBody>
          <a:bodyPr>
            <a:normAutofit/>
          </a:bodyPr>
          <a:lstStyle/>
          <a:p>
            <a:pPr marL="0" lvl="0" indent="0">
              <a:buNone/>
            </a:pPr>
            <a:r>
              <a:rPr lang="en-US" sz="4000" b="1" dirty="0"/>
              <a:t>What is a similarity among the causes of both the American and French Revolutions?</a:t>
            </a:r>
          </a:p>
          <a:p>
            <a:pPr marL="1200150" lvl="1" indent="-742950">
              <a:buFont typeface="+mj-lt"/>
              <a:buAutoNum type="alphaUcPeriod"/>
            </a:pPr>
            <a:r>
              <a:rPr lang="en-US" sz="3600" dirty="0"/>
              <a:t>The countries were facing bankruptcy</a:t>
            </a:r>
          </a:p>
          <a:p>
            <a:pPr marL="1200150" lvl="1" indent="-742950">
              <a:buFont typeface="+mj-lt"/>
              <a:buAutoNum type="alphaUcPeriod"/>
            </a:pPr>
            <a:r>
              <a:rPr lang="en-US" sz="3600" dirty="0"/>
              <a:t>The people wanted more of a say in the government</a:t>
            </a:r>
          </a:p>
          <a:p>
            <a:pPr marL="1200150" lvl="1" indent="-742950">
              <a:buFont typeface="+mj-lt"/>
              <a:buAutoNum type="alphaUcPeriod"/>
            </a:pPr>
            <a:r>
              <a:rPr lang="en-US" sz="3600" dirty="0"/>
              <a:t>The strict social classes limited the mobility of the </a:t>
            </a:r>
            <a:r>
              <a:rPr lang="en-US" sz="3600" dirty="0" smtClean="0"/>
              <a:t>people</a:t>
            </a:r>
          </a:p>
          <a:p>
            <a:pPr marL="1200150" lvl="1" indent="-742950">
              <a:buFont typeface="+mj-lt"/>
              <a:buAutoNum type="alphaUcPeriod"/>
            </a:pPr>
            <a:r>
              <a:rPr lang="en-US" sz="4000" dirty="0" smtClean="0"/>
              <a:t>The </a:t>
            </a:r>
            <a:r>
              <a:rPr lang="en-US" sz="4000" dirty="0"/>
              <a:t>British were taxing both countries heavily</a:t>
            </a:r>
            <a:endParaRPr lang="en-US" sz="4000" dirty="0"/>
          </a:p>
        </p:txBody>
      </p:sp>
    </p:spTree>
    <p:extLst>
      <p:ext uri="{BB962C8B-B14F-4D97-AF65-F5344CB8AC3E}">
        <p14:creationId xmlns:p14="http://schemas.microsoft.com/office/powerpoint/2010/main" val="37195380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28</a:t>
            </a:r>
            <a:endParaRPr lang="en-US" dirty="0"/>
          </a:p>
        </p:txBody>
      </p:sp>
      <p:sp>
        <p:nvSpPr>
          <p:cNvPr id="4" name="Rectangle 1"/>
          <p:cNvSpPr>
            <a:spLocks noGrp="1" noChangeArrowheads="1"/>
          </p:cNvSpPr>
          <p:nvPr>
            <p:ph idx="1"/>
          </p:nvPr>
        </p:nvSpPr>
        <p:spPr bwMode="auto">
          <a:xfrm>
            <a:off x="0" y="2408087"/>
            <a:ext cx="12192000"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71500" algn="l"/>
                <a:tab pos="1257300" algn="l"/>
              </a:tabLst>
              <a:defRPr>
                <a:solidFill>
                  <a:schemeClr val="tx1"/>
                </a:solidFill>
                <a:latin typeface="Arial" panose="020B0604020202020204" pitchFamily="34" charset="0"/>
              </a:defRPr>
            </a:lvl1pPr>
            <a:lvl2pPr eaLnBrk="0" fontAlgn="base" hangingPunct="0">
              <a:spcBef>
                <a:spcPct val="0"/>
              </a:spcBef>
              <a:spcAft>
                <a:spcPct val="0"/>
              </a:spcAft>
              <a:tabLst>
                <a:tab pos="571500" algn="l"/>
                <a:tab pos="1257300" algn="l"/>
              </a:tabLst>
              <a:defRPr>
                <a:solidFill>
                  <a:schemeClr val="tx1"/>
                </a:solidFill>
                <a:latin typeface="Arial" panose="020B0604020202020204" pitchFamily="34" charset="0"/>
              </a:defRPr>
            </a:lvl2pPr>
            <a:lvl3pPr eaLnBrk="0" fontAlgn="base" hangingPunct="0">
              <a:spcBef>
                <a:spcPct val="0"/>
              </a:spcBef>
              <a:spcAft>
                <a:spcPct val="0"/>
              </a:spcAft>
              <a:tabLst>
                <a:tab pos="571500" algn="l"/>
                <a:tab pos="1257300" algn="l"/>
              </a:tabLst>
              <a:defRPr>
                <a:solidFill>
                  <a:schemeClr val="tx1"/>
                </a:solidFill>
                <a:latin typeface="Arial" panose="020B0604020202020204" pitchFamily="34" charset="0"/>
              </a:defRPr>
            </a:lvl3pPr>
            <a:lvl4pPr eaLnBrk="0" fontAlgn="base" hangingPunct="0">
              <a:spcBef>
                <a:spcPct val="0"/>
              </a:spcBef>
              <a:spcAft>
                <a:spcPct val="0"/>
              </a:spcAft>
              <a:tabLst>
                <a:tab pos="571500" algn="l"/>
                <a:tab pos="1257300" algn="l"/>
              </a:tabLst>
              <a:defRPr>
                <a:solidFill>
                  <a:schemeClr val="tx1"/>
                </a:solidFill>
                <a:latin typeface="Arial" panose="020B0604020202020204" pitchFamily="34" charset="0"/>
              </a:defRPr>
            </a:lvl4pPr>
            <a:lvl5pPr eaLnBrk="0" fontAlgn="base" hangingPunct="0">
              <a:spcBef>
                <a:spcPct val="0"/>
              </a:spcBef>
              <a:spcAft>
                <a:spcPct val="0"/>
              </a:spcAft>
              <a:tabLst>
                <a:tab pos="571500" algn="l"/>
                <a:tab pos="1257300" algn="l"/>
              </a:tabLst>
              <a:defRPr>
                <a:solidFill>
                  <a:schemeClr val="tx1"/>
                </a:solidFill>
                <a:latin typeface="Arial" panose="020B0604020202020204" pitchFamily="34" charset="0"/>
              </a:defRPr>
            </a:lvl5pPr>
            <a:lvl6pPr eaLnBrk="0" fontAlgn="base" hangingPunct="0">
              <a:spcBef>
                <a:spcPct val="0"/>
              </a:spcBef>
              <a:spcAft>
                <a:spcPct val="0"/>
              </a:spcAft>
              <a:tabLst>
                <a:tab pos="571500" algn="l"/>
                <a:tab pos="1257300" algn="l"/>
              </a:tabLst>
              <a:defRPr>
                <a:solidFill>
                  <a:schemeClr val="tx1"/>
                </a:solidFill>
                <a:latin typeface="Arial" panose="020B0604020202020204" pitchFamily="34" charset="0"/>
              </a:defRPr>
            </a:lvl6pPr>
            <a:lvl7pPr eaLnBrk="0" fontAlgn="base" hangingPunct="0">
              <a:spcBef>
                <a:spcPct val="0"/>
              </a:spcBef>
              <a:spcAft>
                <a:spcPct val="0"/>
              </a:spcAft>
              <a:tabLst>
                <a:tab pos="571500" algn="l"/>
                <a:tab pos="1257300" algn="l"/>
              </a:tabLst>
              <a:defRPr>
                <a:solidFill>
                  <a:schemeClr val="tx1"/>
                </a:solidFill>
                <a:latin typeface="Arial" panose="020B0604020202020204" pitchFamily="34" charset="0"/>
              </a:defRPr>
            </a:lvl7pPr>
            <a:lvl8pPr eaLnBrk="0" fontAlgn="base" hangingPunct="0">
              <a:spcBef>
                <a:spcPct val="0"/>
              </a:spcBef>
              <a:spcAft>
                <a:spcPct val="0"/>
              </a:spcAft>
              <a:tabLst>
                <a:tab pos="571500" algn="l"/>
                <a:tab pos="1257300" algn="l"/>
              </a:tabLst>
              <a:defRPr>
                <a:solidFill>
                  <a:schemeClr val="tx1"/>
                </a:solidFill>
                <a:latin typeface="Arial" panose="020B0604020202020204" pitchFamily="34" charset="0"/>
              </a:defRPr>
            </a:lvl8pPr>
            <a:lvl9pPr eaLnBrk="0" fontAlgn="base" hangingPunct="0">
              <a:spcBef>
                <a:spcPct val="0"/>
              </a:spcBef>
              <a:spcAft>
                <a:spcPct val="0"/>
              </a:spcAft>
              <a:tabLst>
                <a:tab pos="571500" algn="l"/>
                <a:tab pos="1257300"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Char char="•"/>
              <a:tabLst>
                <a:tab pos="571500" algn="l"/>
                <a:tab pos="1257300" algn="l"/>
              </a:tabLst>
            </a:pPr>
            <a:r>
              <a:rPr kumimoji="0" lang="en-US" altLang="en-US" sz="3200" b="1"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What event in Sarajevo ignited the Great War?  </a:t>
            </a:r>
            <a:endParaRPr kumimoji="0" lang="en-US" altLang="en-US" sz="3600" b="1" i="0" u="none" strike="noStrike" cap="none" normalizeH="0" baseline="0" dirty="0" smtClean="0">
              <a:ln>
                <a:noFill/>
              </a:ln>
              <a:solidFill>
                <a:schemeClr val="tx1"/>
              </a:solidFill>
              <a:effectLst/>
            </a:endParaRPr>
          </a:p>
          <a:p>
            <a:pPr marL="971550" marR="0" lvl="1" indent="-514350" algn="just" defTabSz="914400" rtl="0" eaLnBrk="0" fontAlgn="base" latinLnBrk="0" hangingPunct="0">
              <a:lnSpc>
                <a:spcPct val="100000"/>
              </a:lnSpc>
              <a:spcBef>
                <a:spcPct val="0"/>
              </a:spcBef>
              <a:spcAft>
                <a:spcPct val="0"/>
              </a:spcAft>
              <a:buClrTx/>
              <a:buSzTx/>
              <a:buFont typeface="+mj-lt"/>
              <a:buAutoNum type="alphaUcPeriod"/>
              <a:tabLst>
                <a:tab pos="571500" algn="l"/>
                <a:tab pos="1257300" algn="l"/>
              </a:tabLst>
            </a:pPr>
            <a:r>
              <a:rPr kumimoji="0" lang="en-US" altLang="en-US" sz="3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an ultimatum presented to Serbia in response to royal assassinations </a:t>
            </a:r>
            <a:endParaRPr kumimoji="0" lang="en-US" altLang="en-US" sz="3600" b="0" i="0" u="none" strike="noStrike" cap="none" normalizeH="0" baseline="0" dirty="0" smtClean="0">
              <a:ln>
                <a:noFill/>
              </a:ln>
              <a:solidFill>
                <a:schemeClr val="tx1"/>
              </a:solidFill>
              <a:effectLst/>
            </a:endParaRPr>
          </a:p>
          <a:p>
            <a:pPr marL="971550" marR="0" lvl="1" indent="-514350" algn="just" defTabSz="914400" rtl="0" eaLnBrk="0" fontAlgn="base" latinLnBrk="0" hangingPunct="0">
              <a:lnSpc>
                <a:spcPct val="100000"/>
              </a:lnSpc>
              <a:spcBef>
                <a:spcPct val="0"/>
              </a:spcBef>
              <a:spcAft>
                <a:spcPct val="0"/>
              </a:spcAft>
              <a:buClrTx/>
              <a:buSzTx/>
              <a:buFont typeface="+mj-lt"/>
              <a:buAutoNum type="alphaUcPeriod"/>
              <a:tabLst>
                <a:tab pos="571500" algn="l"/>
                <a:tab pos="1257300" algn="l"/>
              </a:tabLst>
            </a:pPr>
            <a:r>
              <a:rPr kumimoji="0" lang="en-US" altLang="en-US" sz="3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assassination of Archduke Franz Ferdinand and his wife Sophie</a:t>
            </a:r>
            <a:endParaRPr kumimoji="0" lang="en-US" altLang="en-US" sz="3600" b="0" i="0" u="none" strike="noStrike" cap="none" normalizeH="0" baseline="0" dirty="0" smtClean="0">
              <a:ln>
                <a:noFill/>
              </a:ln>
              <a:solidFill>
                <a:schemeClr val="tx1"/>
              </a:solidFill>
              <a:effectLst/>
            </a:endParaRPr>
          </a:p>
          <a:p>
            <a:pPr marL="971550" marR="0" lvl="1" indent="-514350" algn="just" defTabSz="914400" rtl="0" eaLnBrk="0" fontAlgn="base" latinLnBrk="0" hangingPunct="0">
              <a:lnSpc>
                <a:spcPct val="100000"/>
              </a:lnSpc>
              <a:spcBef>
                <a:spcPct val="0"/>
              </a:spcBef>
              <a:spcAft>
                <a:spcPct val="0"/>
              </a:spcAft>
              <a:buClrTx/>
              <a:buSzTx/>
              <a:buFont typeface="+mj-lt"/>
              <a:buAutoNum type="alphaUcPeriod"/>
              <a:tabLst>
                <a:tab pos="571500" algn="l"/>
                <a:tab pos="1257300" algn="l"/>
              </a:tabLst>
            </a:pPr>
            <a:r>
              <a:rPr kumimoji="0" lang="en-US" altLang="en-US" sz="3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Austria's rejection of Serbia's offer and declaration of war on Serbia</a:t>
            </a:r>
            <a:endParaRPr kumimoji="0" lang="en-US" altLang="en-US" sz="3600" b="0" i="0" u="none" strike="noStrike" cap="none" normalizeH="0" baseline="0" dirty="0" smtClean="0">
              <a:ln>
                <a:noFill/>
              </a:ln>
              <a:solidFill>
                <a:schemeClr val="tx1"/>
              </a:solidFill>
              <a:effectLst/>
            </a:endParaRPr>
          </a:p>
          <a:p>
            <a:pPr marL="971550" marR="0" lvl="1" indent="-514350" algn="just" defTabSz="914400" rtl="0" eaLnBrk="0" fontAlgn="base" latinLnBrk="0" hangingPunct="0">
              <a:lnSpc>
                <a:spcPct val="100000"/>
              </a:lnSpc>
              <a:spcBef>
                <a:spcPct val="0"/>
              </a:spcBef>
              <a:spcAft>
                <a:spcPct val="0"/>
              </a:spcAft>
              <a:buClrTx/>
              <a:buSzTx/>
              <a:buFont typeface="+mj-lt"/>
              <a:buAutoNum type="alphaUcPeriod"/>
              <a:tabLst>
                <a:tab pos="571500" algn="l"/>
                <a:tab pos="1257300" algn="l"/>
              </a:tabLst>
            </a:pPr>
            <a:r>
              <a:rPr kumimoji="0" lang="en-US" altLang="en-US" sz="3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Russia's mobilization of troops along the Austrian border</a:t>
            </a:r>
            <a:endParaRPr kumimoji="0" lang="en-US" altLang="en-US" sz="4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51253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2 - L &amp;K</a:t>
            </a:r>
            <a:endParaRPr lang="en-US" dirty="0"/>
          </a:p>
        </p:txBody>
      </p:sp>
      <p:sp>
        <p:nvSpPr>
          <p:cNvPr id="3" name="Content Placeholder 2"/>
          <p:cNvSpPr>
            <a:spLocks noGrp="1"/>
          </p:cNvSpPr>
          <p:nvPr>
            <p:ph idx="1"/>
          </p:nvPr>
        </p:nvSpPr>
        <p:spPr>
          <a:xfrm>
            <a:off x="0" y="2065282"/>
            <a:ext cx="12191999" cy="4792717"/>
          </a:xfrm>
        </p:spPr>
        <p:txBody>
          <a:bodyPr>
            <a:normAutofit fontScale="85000" lnSpcReduction="10000"/>
          </a:bodyPr>
          <a:lstStyle/>
          <a:p>
            <a:pPr lvl="1"/>
            <a:r>
              <a:rPr lang="en-US" sz="5100" b="1" dirty="0"/>
              <a:t>Which of these best reflects the political impact of Justinian’s Code of Laws?</a:t>
            </a:r>
          </a:p>
          <a:p>
            <a:pPr lvl="1"/>
            <a:endParaRPr lang="en-US" sz="4200" dirty="0"/>
          </a:p>
          <a:p>
            <a:pPr marL="1200150" lvl="1" indent="-742950">
              <a:buAutoNum type="alphaLcPeriod"/>
            </a:pPr>
            <a:r>
              <a:rPr lang="en-US" sz="4500" dirty="0"/>
              <a:t>Russian Society rejected these laws.</a:t>
            </a:r>
          </a:p>
          <a:p>
            <a:pPr marL="1200150" lvl="1" indent="-742950">
              <a:buAutoNum type="alphaLcPeriod"/>
            </a:pPr>
            <a:r>
              <a:rPr lang="en-US" sz="4500" dirty="0"/>
              <a:t>The laws prohibited trade within the empire</a:t>
            </a:r>
          </a:p>
          <a:p>
            <a:pPr marL="1200150" lvl="1" indent="-742950">
              <a:buAutoNum type="alphaLcPeriod"/>
            </a:pPr>
            <a:r>
              <a:rPr lang="en-US" sz="4500" dirty="0"/>
              <a:t>Art and architecture in Russian society ceased to exist.</a:t>
            </a:r>
          </a:p>
          <a:p>
            <a:pPr marL="1200150" lvl="1" indent="-742950">
              <a:buAutoNum type="alphaLcPeriod"/>
            </a:pPr>
            <a:r>
              <a:rPr lang="en-US" sz="4500" dirty="0"/>
              <a:t>A uniform civil law decided legal question in the empire.</a:t>
            </a:r>
          </a:p>
          <a:p>
            <a:endParaRPr lang="en-US" dirty="0"/>
          </a:p>
        </p:txBody>
      </p:sp>
    </p:spTree>
    <p:extLst>
      <p:ext uri="{BB962C8B-B14F-4D97-AF65-F5344CB8AC3E}">
        <p14:creationId xmlns:p14="http://schemas.microsoft.com/office/powerpoint/2010/main" val="2826264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29</a:t>
            </a:r>
            <a:endParaRPr lang="en-US" dirty="0"/>
          </a:p>
        </p:txBody>
      </p:sp>
      <p:sp>
        <p:nvSpPr>
          <p:cNvPr id="3" name="Content Placeholder 2"/>
          <p:cNvSpPr>
            <a:spLocks noGrp="1"/>
          </p:cNvSpPr>
          <p:nvPr>
            <p:ph idx="1"/>
          </p:nvPr>
        </p:nvSpPr>
        <p:spPr>
          <a:xfrm>
            <a:off x="0" y="1958500"/>
            <a:ext cx="12192000" cy="4773375"/>
          </a:xfrm>
        </p:spPr>
        <p:txBody>
          <a:bodyPr>
            <a:noAutofit/>
          </a:bodyPr>
          <a:lstStyle/>
          <a:p>
            <a:pPr lvl="0"/>
            <a:r>
              <a:rPr lang="en-US" sz="3600" dirty="0"/>
              <a:t>Which best summarizes the change in warfare from the American Revolution to World War I?</a:t>
            </a:r>
          </a:p>
          <a:p>
            <a:pPr marL="971550" lvl="1" indent="-514350" fontAlgn="base">
              <a:buFont typeface="+mj-lt"/>
              <a:buAutoNum type="alphaUcPeriod"/>
            </a:pPr>
            <a:r>
              <a:rPr lang="en-US" sz="3200" dirty="0"/>
              <a:t>Use of rank and file (straight lines) and muskets vs. trenches and automatic weapons</a:t>
            </a:r>
          </a:p>
          <a:p>
            <a:pPr marL="971550" lvl="1" indent="-514350" fontAlgn="base">
              <a:buFont typeface="+mj-lt"/>
              <a:buAutoNum type="alphaUcPeriod"/>
            </a:pPr>
            <a:r>
              <a:rPr lang="en-US" sz="3200" dirty="0"/>
              <a:t>Use of island hopping and grenades vs. cavalry troops (horses) and cannons</a:t>
            </a:r>
          </a:p>
          <a:p>
            <a:pPr marL="971550" lvl="1" indent="-514350" fontAlgn="base">
              <a:buFont typeface="+mj-lt"/>
              <a:buAutoNum type="alphaUcPeriod"/>
            </a:pPr>
            <a:r>
              <a:rPr lang="en-US" sz="3200" dirty="0"/>
              <a:t>Use of air raids with atomic weapons vs. trenches and flame throwers</a:t>
            </a:r>
          </a:p>
          <a:p>
            <a:pPr marL="971550" lvl="1" indent="-514350" fontAlgn="base">
              <a:buFont typeface="+mj-lt"/>
              <a:buAutoNum type="alphaUcPeriod"/>
            </a:pPr>
            <a:r>
              <a:rPr lang="en-US" sz="3200" dirty="0"/>
              <a:t>Use of hand to hand combat with swords vs. mobile warfare with tanks</a:t>
            </a:r>
          </a:p>
          <a:p>
            <a:endParaRPr lang="en-US" sz="3600" dirty="0"/>
          </a:p>
        </p:txBody>
      </p:sp>
    </p:spTree>
    <p:extLst>
      <p:ext uri="{BB962C8B-B14F-4D97-AF65-F5344CB8AC3E}">
        <p14:creationId xmlns:p14="http://schemas.microsoft.com/office/powerpoint/2010/main" val="32787755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30</a:t>
            </a:r>
            <a:endParaRPr lang="en-US" dirty="0"/>
          </a:p>
        </p:txBody>
      </p:sp>
      <p:sp>
        <p:nvSpPr>
          <p:cNvPr id="3" name="Content Placeholder 2"/>
          <p:cNvSpPr>
            <a:spLocks noGrp="1"/>
          </p:cNvSpPr>
          <p:nvPr>
            <p:ph idx="1"/>
          </p:nvPr>
        </p:nvSpPr>
        <p:spPr>
          <a:xfrm>
            <a:off x="0" y="1958500"/>
            <a:ext cx="12192000" cy="4899500"/>
          </a:xfrm>
        </p:spPr>
        <p:txBody>
          <a:bodyPr>
            <a:normAutofit lnSpcReduction="10000"/>
          </a:bodyPr>
          <a:lstStyle/>
          <a:p>
            <a:pPr lvl="0"/>
            <a:r>
              <a:rPr lang="en-US" sz="5400" dirty="0"/>
              <a:t>The diffusion of ideas and the motivations for exchange may occur as a result of </a:t>
            </a:r>
          </a:p>
          <a:p>
            <a:pPr marL="1371600" lvl="1" indent="-914400">
              <a:buFont typeface="+mj-lt"/>
              <a:buAutoNum type="alphaUcPeriod"/>
            </a:pPr>
            <a:r>
              <a:rPr lang="en-US" sz="4800" dirty="0"/>
              <a:t>Trade and war</a:t>
            </a:r>
          </a:p>
          <a:p>
            <a:pPr marL="1371600" lvl="1" indent="-914400">
              <a:buFont typeface="+mj-lt"/>
              <a:buAutoNum type="alphaUcPeriod"/>
            </a:pPr>
            <a:r>
              <a:rPr lang="en-US" sz="4800" dirty="0"/>
              <a:t>Migration and physical barriers</a:t>
            </a:r>
          </a:p>
          <a:p>
            <a:pPr marL="1371600" lvl="1" indent="-914400">
              <a:buFont typeface="+mj-lt"/>
              <a:buAutoNum type="alphaUcPeriod"/>
            </a:pPr>
            <a:r>
              <a:rPr lang="en-US" sz="4800" dirty="0"/>
              <a:t>War and cultural isolation</a:t>
            </a:r>
          </a:p>
          <a:p>
            <a:pPr marL="1371600" lvl="1" indent="-914400">
              <a:buFont typeface="+mj-lt"/>
              <a:buAutoNum type="alphaUcPeriod"/>
            </a:pPr>
            <a:r>
              <a:rPr lang="en-US" sz="4800" dirty="0"/>
              <a:t>Trade and physical disasters</a:t>
            </a:r>
          </a:p>
          <a:p>
            <a:endParaRPr lang="en-US" dirty="0"/>
          </a:p>
        </p:txBody>
      </p:sp>
    </p:spTree>
    <p:extLst>
      <p:ext uri="{BB962C8B-B14F-4D97-AF65-F5344CB8AC3E}">
        <p14:creationId xmlns:p14="http://schemas.microsoft.com/office/powerpoint/2010/main" val="32368741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31</a:t>
            </a:r>
            <a:endParaRPr lang="en-US" dirty="0"/>
          </a:p>
        </p:txBody>
      </p:sp>
      <p:sp>
        <p:nvSpPr>
          <p:cNvPr id="3" name="Content Placeholder 2"/>
          <p:cNvSpPr>
            <a:spLocks noGrp="1"/>
          </p:cNvSpPr>
          <p:nvPr>
            <p:ph idx="1"/>
          </p:nvPr>
        </p:nvSpPr>
        <p:spPr>
          <a:xfrm>
            <a:off x="0" y="1958500"/>
            <a:ext cx="12192000" cy="4899499"/>
          </a:xfrm>
        </p:spPr>
        <p:txBody>
          <a:bodyPr>
            <a:normAutofit/>
          </a:bodyPr>
          <a:lstStyle/>
          <a:p>
            <a:pPr lvl="0"/>
            <a:r>
              <a:rPr lang="en-US" sz="4800" dirty="0"/>
              <a:t>James Watts is best known for this invention that changed how factories and transportation worked. </a:t>
            </a:r>
          </a:p>
          <a:p>
            <a:pPr marL="1200150" lvl="1" indent="-742950">
              <a:buFont typeface="+mj-lt"/>
              <a:buAutoNum type="alphaUcPeriod"/>
            </a:pPr>
            <a:r>
              <a:rPr lang="en-US" sz="4400" dirty="0"/>
              <a:t>Steam locomotive</a:t>
            </a:r>
          </a:p>
          <a:p>
            <a:pPr marL="1200150" lvl="1" indent="-742950">
              <a:buFont typeface="+mj-lt"/>
              <a:buAutoNum type="alphaUcPeriod"/>
            </a:pPr>
            <a:r>
              <a:rPr lang="en-US" sz="4400" dirty="0"/>
              <a:t>Steam boat</a:t>
            </a:r>
          </a:p>
          <a:p>
            <a:pPr marL="1200150" lvl="1" indent="-742950">
              <a:buFont typeface="+mj-lt"/>
              <a:buAutoNum type="alphaUcPeriod"/>
            </a:pPr>
            <a:r>
              <a:rPr lang="en-US" sz="4400" dirty="0"/>
              <a:t>Steam engine</a:t>
            </a:r>
          </a:p>
          <a:p>
            <a:pPr marL="1200150" lvl="1" indent="-742950">
              <a:buFont typeface="+mj-lt"/>
              <a:buAutoNum type="alphaUcPeriod"/>
            </a:pPr>
            <a:r>
              <a:rPr lang="en-US" sz="4400" dirty="0"/>
              <a:t>Steam power loom</a:t>
            </a:r>
          </a:p>
          <a:p>
            <a:endParaRPr lang="en-US" sz="4800" dirty="0"/>
          </a:p>
        </p:txBody>
      </p:sp>
    </p:spTree>
    <p:extLst>
      <p:ext uri="{BB962C8B-B14F-4D97-AF65-F5344CB8AC3E}">
        <p14:creationId xmlns:p14="http://schemas.microsoft.com/office/powerpoint/2010/main" val="41272081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32</a:t>
            </a:r>
            <a:endParaRPr lang="en-US" dirty="0"/>
          </a:p>
        </p:txBody>
      </p:sp>
      <p:sp>
        <p:nvSpPr>
          <p:cNvPr id="4" name="Rectangle 1"/>
          <p:cNvSpPr>
            <a:spLocks noGrp="1" noChangeArrowheads="1"/>
          </p:cNvSpPr>
          <p:nvPr>
            <p:ph idx="1"/>
          </p:nvPr>
        </p:nvSpPr>
        <p:spPr bwMode="auto">
          <a:xfrm>
            <a:off x="0" y="2531201"/>
            <a:ext cx="1219200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257300" algn="l"/>
              </a:tabLst>
              <a:defRPr>
                <a:solidFill>
                  <a:schemeClr val="tx1"/>
                </a:solidFill>
                <a:latin typeface="Arial" panose="020B0604020202020204" pitchFamily="34" charset="0"/>
              </a:defRPr>
            </a:lvl1pPr>
            <a:lvl2pPr eaLnBrk="0" fontAlgn="base" hangingPunct="0">
              <a:spcBef>
                <a:spcPct val="0"/>
              </a:spcBef>
              <a:spcAft>
                <a:spcPct val="0"/>
              </a:spcAft>
              <a:tabLst>
                <a:tab pos="1257300" algn="l"/>
              </a:tabLst>
              <a:defRPr>
                <a:solidFill>
                  <a:schemeClr val="tx1"/>
                </a:solidFill>
                <a:latin typeface="Arial" panose="020B0604020202020204" pitchFamily="34" charset="0"/>
              </a:defRPr>
            </a:lvl2pPr>
            <a:lvl3pPr eaLnBrk="0" fontAlgn="base" hangingPunct="0">
              <a:spcBef>
                <a:spcPct val="0"/>
              </a:spcBef>
              <a:spcAft>
                <a:spcPct val="0"/>
              </a:spcAft>
              <a:tabLst>
                <a:tab pos="1257300" algn="l"/>
              </a:tabLst>
              <a:defRPr>
                <a:solidFill>
                  <a:schemeClr val="tx1"/>
                </a:solidFill>
                <a:latin typeface="Arial" panose="020B0604020202020204" pitchFamily="34" charset="0"/>
              </a:defRPr>
            </a:lvl3pPr>
            <a:lvl4pPr eaLnBrk="0" fontAlgn="base" hangingPunct="0">
              <a:spcBef>
                <a:spcPct val="0"/>
              </a:spcBef>
              <a:spcAft>
                <a:spcPct val="0"/>
              </a:spcAft>
              <a:tabLst>
                <a:tab pos="1257300" algn="l"/>
              </a:tabLst>
              <a:defRPr>
                <a:solidFill>
                  <a:schemeClr val="tx1"/>
                </a:solidFill>
                <a:latin typeface="Arial" panose="020B0604020202020204" pitchFamily="34" charset="0"/>
              </a:defRPr>
            </a:lvl4pPr>
            <a:lvl5pPr eaLnBrk="0" fontAlgn="base" hangingPunct="0">
              <a:spcBef>
                <a:spcPct val="0"/>
              </a:spcBef>
              <a:spcAft>
                <a:spcPct val="0"/>
              </a:spcAft>
              <a:tabLst>
                <a:tab pos="1257300" algn="l"/>
              </a:tabLst>
              <a:defRPr>
                <a:solidFill>
                  <a:schemeClr val="tx1"/>
                </a:solidFill>
                <a:latin typeface="Arial" panose="020B0604020202020204" pitchFamily="34" charset="0"/>
              </a:defRPr>
            </a:lvl5pPr>
            <a:lvl6pPr eaLnBrk="0" fontAlgn="base" hangingPunct="0">
              <a:spcBef>
                <a:spcPct val="0"/>
              </a:spcBef>
              <a:spcAft>
                <a:spcPct val="0"/>
              </a:spcAft>
              <a:tabLst>
                <a:tab pos="1257300" algn="l"/>
              </a:tabLst>
              <a:defRPr>
                <a:solidFill>
                  <a:schemeClr val="tx1"/>
                </a:solidFill>
                <a:latin typeface="Arial" panose="020B0604020202020204" pitchFamily="34" charset="0"/>
              </a:defRPr>
            </a:lvl6pPr>
            <a:lvl7pPr eaLnBrk="0" fontAlgn="base" hangingPunct="0">
              <a:spcBef>
                <a:spcPct val="0"/>
              </a:spcBef>
              <a:spcAft>
                <a:spcPct val="0"/>
              </a:spcAft>
              <a:tabLst>
                <a:tab pos="1257300" algn="l"/>
              </a:tabLst>
              <a:defRPr>
                <a:solidFill>
                  <a:schemeClr val="tx1"/>
                </a:solidFill>
                <a:latin typeface="Arial" panose="020B0604020202020204" pitchFamily="34" charset="0"/>
              </a:defRPr>
            </a:lvl7pPr>
            <a:lvl8pPr eaLnBrk="0" fontAlgn="base" hangingPunct="0">
              <a:spcBef>
                <a:spcPct val="0"/>
              </a:spcBef>
              <a:spcAft>
                <a:spcPct val="0"/>
              </a:spcAft>
              <a:tabLst>
                <a:tab pos="1257300" algn="l"/>
              </a:tabLst>
              <a:defRPr>
                <a:solidFill>
                  <a:schemeClr val="tx1"/>
                </a:solidFill>
                <a:latin typeface="Arial" panose="020B0604020202020204" pitchFamily="34" charset="0"/>
              </a:defRPr>
            </a:lvl8pPr>
            <a:lvl9pPr eaLnBrk="0" fontAlgn="base" hangingPunct="0">
              <a:spcBef>
                <a:spcPct val="0"/>
              </a:spcBef>
              <a:spcAft>
                <a:spcPct val="0"/>
              </a:spcAft>
              <a:tabLst>
                <a:tab pos="12573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tab pos="1257300" algn="l"/>
              </a:tabLst>
            </a:pPr>
            <a:r>
              <a:rPr kumimoji="0" lang="en-US" altLang="en-US" sz="4000" b="1"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The buying, transporting and selling of Africans for work in the Americas is known as </a:t>
            </a:r>
            <a:endParaRPr kumimoji="0" lang="en-US" altLang="en-US" sz="4400" b="1" i="0" u="none" strike="noStrike" cap="none" normalizeH="0" baseline="0" dirty="0" smtClean="0">
              <a:ln>
                <a:noFill/>
              </a:ln>
              <a:solidFill>
                <a:schemeClr val="tx1"/>
              </a:solidFill>
              <a:effectLst/>
            </a:endParaRPr>
          </a:p>
          <a:p>
            <a:pPr marL="1200150" marR="0" lvl="1" indent="-742950" algn="l" defTabSz="914400" rtl="0" eaLnBrk="0" fontAlgn="base" latinLnBrk="0" hangingPunct="0">
              <a:lnSpc>
                <a:spcPct val="100000"/>
              </a:lnSpc>
              <a:spcBef>
                <a:spcPct val="0"/>
              </a:spcBef>
              <a:spcAft>
                <a:spcPct val="0"/>
              </a:spcAft>
              <a:buClrTx/>
              <a:buSzTx/>
              <a:buFont typeface="+mj-lt"/>
              <a:buAutoNum type="alphaUcPeriod"/>
              <a:tabLst>
                <a:tab pos="1257300" algn="l"/>
              </a:tabLst>
            </a:pPr>
            <a:r>
              <a:rPr kumimoji="0" lang="en-US" altLang="en-US" sz="4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Atlantic Slave Trade</a:t>
            </a:r>
            <a:endParaRPr kumimoji="0" lang="en-US" altLang="en-US" sz="4400" b="0" i="0" u="none" strike="noStrike" cap="none" normalizeH="0" baseline="0" dirty="0" smtClean="0">
              <a:ln>
                <a:noFill/>
              </a:ln>
              <a:solidFill>
                <a:schemeClr val="tx1"/>
              </a:solidFill>
              <a:effectLst/>
            </a:endParaRPr>
          </a:p>
          <a:p>
            <a:pPr marL="1200150" marR="0" lvl="1" indent="-742950" algn="l" defTabSz="914400" rtl="0" eaLnBrk="0" fontAlgn="base" latinLnBrk="0" hangingPunct="0">
              <a:lnSpc>
                <a:spcPct val="100000"/>
              </a:lnSpc>
              <a:spcBef>
                <a:spcPct val="0"/>
              </a:spcBef>
              <a:spcAft>
                <a:spcPct val="0"/>
              </a:spcAft>
              <a:buClrTx/>
              <a:buSzTx/>
              <a:buFont typeface="+mj-lt"/>
              <a:buAutoNum type="alphaUcPeriod"/>
              <a:tabLst>
                <a:tab pos="1257300" algn="l"/>
              </a:tabLst>
            </a:pPr>
            <a:r>
              <a:rPr kumimoji="0" lang="en-US" altLang="en-US" sz="4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Commercial Revolution</a:t>
            </a:r>
            <a:endParaRPr kumimoji="0" lang="en-US" altLang="en-US" sz="4400" b="0" i="0" u="none" strike="noStrike" cap="none" normalizeH="0" baseline="0" dirty="0" smtClean="0">
              <a:ln>
                <a:noFill/>
              </a:ln>
              <a:solidFill>
                <a:schemeClr val="tx1"/>
              </a:solidFill>
              <a:effectLst/>
            </a:endParaRPr>
          </a:p>
          <a:p>
            <a:pPr marL="1200150" marR="0" lvl="1" indent="-742950" algn="l" defTabSz="914400" rtl="0" eaLnBrk="0" fontAlgn="base" latinLnBrk="0" hangingPunct="0">
              <a:lnSpc>
                <a:spcPct val="100000"/>
              </a:lnSpc>
              <a:spcBef>
                <a:spcPct val="0"/>
              </a:spcBef>
              <a:spcAft>
                <a:spcPct val="0"/>
              </a:spcAft>
              <a:buClrTx/>
              <a:buSzTx/>
              <a:buFont typeface="+mj-lt"/>
              <a:buAutoNum type="alphaUcPeriod"/>
              <a:tabLst>
                <a:tab pos="1257300" algn="l"/>
              </a:tabLst>
            </a:pPr>
            <a:r>
              <a:rPr kumimoji="0" lang="en-US" altLang="en-US" sz="4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Columbian Exchange</a:t>
            </a:r>
            <a:endParaRPr kumimoji="0" lang="en-US" altLang="en-US" sz="4400" b="0" i="0" u="none" strike="noStrike" cap="none" normalizeH="0" baseline="0" dirty="0" smtClean="0">
              <a:ln>
                <a:noFill/>
              </a:ln>
              <a:solidFill>
                <a:schemeClr val="tx1"/>
              </a:solidFill>
              <a:effectLst/>
            </a:endParaRPr>
          </a:p>
          <a:p>
            <a:pPr marL="1200150" marR="0" lvl="1" indent="-742950" algn="l" defTabSz="914400" rtl="0" eaLnBrk="0" fontAlgn="base" latinLnBrk="0" hangingPunct="0">
              <a:lnSpc>
                <a:spcPct val="100000"/>
              </a:lnSpc>
              <a:spcBef>
                <a:spcPct val="0"/>
              </a:spcBef>
              <a:spcAft>
                <a:spcPct val="0"/>
              </a:spcAft>
              <a:buClrTx/>
              <a:buSzTx/>
              <a:buFont typeface="+mj-lt"/>
              <a:buAutoNum type="alphaUcPeriod"/>
              <a:tabLst>
                <a:tab pos="1257300" algn="l"/>
              </a:tabLst>
            </a:pPr>
            <a:r>
              <a:rPr kumimoji="0" lang="en-US" altLang="en-US" sz="4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Middle Passage</a:t>
            </a:r>
            <a:endParaRPr kumimoji="0" lang="en-US" altLang="en-US" sz="5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459739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33</a:t>
            </a:r>
            <a:endParaRPr lang="en-US" dirty="0"/>
          </a:p>
        </p:txBody>
      </p:sp>
      <p:sp>
        <p:nvSpPr>
          <p:cNvPr id="3" name="Content Placeholder 2"/>
          <p:cNvSpPr>
            <a:spLocks noGrp="1"/>
          </p:cNvSpPr>
          <p:nvPr>
            <p:ph idx="1"/>
          </p:nvPr>
        </p:nvSpPr>
        <p:spPr>
          <a:xfrm>
            <a:off x="0" y="1990032"/>
            <a:ext cx="12192000" cy="4867968"/>
          </a:xfrm>
        </p:spPr>
        <p:txBody>
          <a:bodyPr>
            <a:normAutofit lnSpcReduction="10000"/>
          </a:bodyPr>
          <a:lstStyle/>
          <a:p>
            <a:r>
              <a:rPr lang="en-US" dirty="0"/>
              <a:t>“We come to conquer this land by his [King of Spain] command, that all may come to a knowledge of God and of His Holy Catholic Faith; and by reason of our good mission, God, the Creator of heaven and earth and of all things in them, permits this, in order that you may know Him and come out from the bestial (animal like) and diabolical (devil like) life that you lead.... Our Lord permitted that your pride should be brought low and that no Indian should be able to offend a Christian.”</a:t>
            </a:r>
          </a:p>
          <a:p>
            <a:r>
              <a:rPr lang="en-US" dirty="0"/>
              <a:t>-Spanish conquistador, Francisco Pizarro to the Inca emperor </a:t>
            </a:r>
            <a:r>
              <a:rPr lang="en-US" dirty="0" err="1"/>
              <a:t>Atahuallpa</a:t>
            </a:r>
            <a:r>
              <a:rPr lang="en-US" dirty="0"/>
              <a:t> at Peru in 1532 (quoted from Jared Diamond's "Guns, Germs, and Steel")</a:t>
            </a:r>
          </a:p>
          <a:p>
            <a:r>
              <a:rPr lang="en-US" dirty="0"/>
              <a:t> </a:t>
            </a:r>
          </a:p>
          <a:p>
            <a:pPr lvl="0"/>
            <a:r>
              <a:rPr lang="en-US" b="1" dirty="0"/>
              <a:t>Which of the reasons for European exploration is discussed in the quote? </a:t>
            </a:r>
          </a:p>
          <a:p>
            <a:pPr marL="914400" lvl="1" indent="-457200">
              <a:buFont typeface="+mj-lt"/>
              <a:buAutoNum type="alphaUcPeriod"/>
            </a:pPr>
            <a:r>
              <a:rPr lang="en-US" dirty="0"/>
              <a:t>Glory</a:t>
            </a:r>
          </a:p>
          <a:p>
            <a:pPr marL="914400" lvl="1" indent="-457200">
              <a:buFont typeface="+mj-lt"/>
              <a:buAutoNum type="alphaUcPeriod"/>
            </a:pPr>
            <a:r>
              <a:rPr lang="en-US" dirty="0"/>
              <a:t>Gold </a:t>
            </a:r>
          </a:p>
          <a:p>
            <a:pPr marL="914400" lvl="1" indent="-457200">
              <a:buFont typeface="+mj-lt"/>
              <a:buAutoNum type="alphaUcPeriod"/>
            </a:pPr>
            <a:r>
              <a:rPr lang="en-US" dirty="0"/>
              <a:t>God</a:t>
            </a:r>
          </a:p>
          <a:p>
            <a:pPr marL="914400" lvl="1" indent="-457200">
              <a:buFont typeface="+mj-lt"/>
              <a:buAutoNum type="alphaUcPeriod"/>
            </a:pPr>
            <a:r>
              <a:rPr lang="en-US" dirty="0"/>
              <a:t>Goods</a:t>
            </a:r>
          </a:p>
          <a:p>
            <a:endParaRPr lang="en-US" dirty="0"/>
          </a:p>
        </p:txBody>
      </p:sp>
    </p:spTree>
    <p:extLst>
      <p:ext uri="{BB962C8B-B14F-4D97-AF65-F5344CB8AC3E}">
        <p14:creationId xmlns:p14="http://schemas.microsoft.com/office/powerpoint/2010/main" val="14372777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34</a:t>
            </a:r>
            <a:endParaRPr lang="en-US" dirty="0"/>
          </a:p>
        </p:txBody>
      </p:sp>
      <p:sp>
        <p:nvSpPr>
          <p:cNvPr id="3" name="Content Placeholder 2"/>
          <p:cNvSpPr>
            <a:spLocks noGrp="1"/>
          </p:cNvSpPr>
          <p:nvPr>
            <p:ph idx="1"/>
          </p:nvPr>
        </p:nvSpPr>
        <p:spPr>
          <a:xfrm>
            <a:off x="0" y="1958500"/>
            <a:ext cx="12013324" cy="4899500"/>
          </a:xfrm>
        </p:spPr>
        <p:txBody>
          <a:bodyPr>
            <a:normAutofit/>
          </a:bodyPr>
          <a:lstStyle/>
          <a:p>
            <a:pPr lvl="0"/>
            <a:r>
              <a:rPr lang="en-US" sz="4800" dirty="0"/>
              <a:t>The Scientific Revolution challenged</a:t>
            </a:r>
          </a:p>
          <a:p>
            <a:pPr marL="1200150" lvl="1" indent="-742950">
              <a:buFont typeface="+mj-lt"/>
              <a:buAutoNum type="alphaUcPeriod"/>
            </a:pPr>
            <a:r>
              <a:rPr lang="en-US" sz="4400" dirty="0"/>
              <a:t>The authority of the church. </a:t>
            </a:r>
          </a:p>
          <a:p>
            <a:pPr marL="1200150" lvl="1" indent="-742950">
              <a:buFont typeface="+mj-lt"/>
              <a:buAutoNum type="alphaUcPeriod"/>
            </a:pPr>
            <a:r>
              <a:rPr lang="en-US" sz="4400" dirty="0"/>
              <a:t>The existence of  god(s) </a:t>
            </a:r>
          </a:p>
          <a:p>
            <a:pPr marL="1200150" lvl="1" indent="-742950">
              <a:buFont typeface="+mj-lt"/>
              <a:buAutoNum type="alphaUcPeriod"/>
            </a:pPr>
            <a:r>
              <a:rPr lang="en-US" sz="4400" dirty="0"/>
              <a:t>The existence of the natural world</a:t>
            </a:r>
          </a:p>
          <a:p>
            <a:pPr marL="1200150" lvl="1" indent="-742950">
              <a:buFont typeface="+mj-lt"/>
              <a:buAutoNum type="alphaUcPeriod"/>
            </a:pPr>
            <a:r>
              <a:rPr lang="en-US" sz="4400" dirty="0"/>
              <a:t>The authority of the monarchy</a:t>
            </a:r>
          </a:p>
          <a:p>
            <a:endParaRPr lang="en-US" sz="4800" dirty="0"/>
          </a:p>
        </p:txBody>
      </p:sp>
    </p:spTree>
    <p:extLst>
      <p:ext uri="{BB962C8B-B14F-4D97-AF65-F5344CB8AC3E}">
        <p14:creationId xmlns:p14="http://schemas.microsoft.com/office/powerpoint/2010/main" val="42085417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35</a:t>
            </a:r>
            <a:endParaRPr lang="en-US" dirty="0"/>
          </a:p>
        </p:txBody>
      </p:sp>
      <p:sp>
        <p:nvSpPr>
          <p:cNvPr id="3" name="Content Placeholder 2"/>
          <p:cNvSpPr>
            <a:spLocks noGrp="1"/>
          </p:cNvSpPr>
          <p:nvPr>
            <p:ph idx="1"/>
          </p:nvPr>
        </p:nvSpPr>
        <p:spPr>
          <a:xfrm>
            <a:off x="112762" y="1990032"/>
            <a:ext cx="12079238" cy="4867968"/>
          </a:xfrm>
        </p:spPr>
        <p:txBody>
          <a:bodyPr/>
          <a:lstStyle/>
          <a:p>
            <a:pPr marL="0" indent="0">
              <a:buNone/>
            </a:pPr>
            <a:r>
              <a:rPr lang="en-US" dirty="0"/>
              <a:t>I am at work in a spinning room tending four sides of warp (cloth) which is one girl’s work.  The overseer tells me that he never had a girl get along better than I do…I have a very good boarding place, have enough food to eat…I think the factory is the best place for me.</a:t>
            </a:r>
          </a:p>
          <a:p>
            <a:pPr marL="0" indent="0">
              <a:buNone/>
            </a:pPr>
            <a:r>
              <a:rPr lang="en-US" dirty="0"/>
              <a:t>Mary Paul 1846</a:t>
            </a:r>
          </a:p>
          <a:p>
            <a:pPr lvl="0"/>
            <a:r>
              <a:rPr lang="en-US" sz="2800" b="1" dirty="0"/>
              <a:t>Which of the following best explains the speaker’s point of view about the Industrial Revolution? </a:t>
            </a:r>
          </a:p>
          <a:p>
            <a:pPr marL="914400" lvl="1" indent="-457200">
              <a:buFont typeface="+mj-lt"/>
              <a:buAutoNum type="alphaUcPeriod"/>
            </a:pPr>
            <a:r>
              <a:rPr lang="en-US" sz="2400" dirty="0"/>
              <a:t>Long hours lead to lots of work and difficulties for young girls in urban factories</a:t>
            </a:r>
          </a:p>
          <a:p>
            <a:pPr marL="914400" lvl="1" indent="-457200">
              <a:buFont typeface="+mj-lt"/>
              <a:buAutoNum type="alphaUcPeriod"/>
            </a:pPr>
            <a:r>
              <a:rPr lang="en-US" sz="2400" dirty="0"/>
              <a:t>The only place for girls to be successful is working in textile factories</a:t>
            </a:r>
          </a:p>
          <a:p>
            <a:pPr marL="914400" lvl="1" indent="-457200">
              <a:buFont typeface="+mj-lt"/>
              <a:buAutoNum type="alphaUcPeriod"/>
            </a:pPr>
            <a:r>
              <a:rPr lang="en-US" sz="2400" dirty="0"/>
              <a:t>Girls are given limited opportunities in industry and have unsure futures</a:t>
            </a:r>
          </a:p>
          <a:p>
            <a:pPr marL="914400" lvl="1" indent="-457200">
              <a:buFont typeface="+mj-lt"/>
              <a:buAutoNum type="alphaUcPeriod"/>
            </a:pPr>
            <a:r>
              <a:rPr lang="en-US" sz="2400" dirty="0"/>
              <a:t>Industry offers girls economic opportunities and independence from traditional lifestyles</a:t>
            </a:r>
          </a:p>
          <a:p>
            <a:endParaRPr lang="en-US" dirty="0"/>
          </a:p>
        </p:txBody>
      </p:sp>
    </p:spTree>
    <p:extLst>
      <p:ext uri="{BB962C8B-B14F-4D97-AF65-F5344CB8AC3E}">
        <p14:creationId xmlns:p14="http://schemas.microsoft.com/office/powerpoint/2010/main" val="41659477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36</a:t>
            </a:r>
            <a:endParaRPr lang="en-US" dirty="0"/>
          </a:p>
        </p:txBody>
      </p:sp>
      <p:sp>
        <p:nvSpPr>
          <p:cNvPr id="4" name="Rectangle 1"/>
          <p:cNvSpPr>
            <a:spLocks noGrp="1" noChangeArrowheads="1"/>
          </p:cNvSpPr>
          <p:nvPr>
            <p:ph idx="1"/>
          </p:nvPr>
        </p:nvSpPr>
        <p:spPr bwMode="auto">
          <a:xfrm>
            <a:off x="157656" y="2371079"/>
            <a:ext cx="12034344"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257300" algn="l"/>
              </a:tabLst>
              <a:defRPr>
                <a:solidFill>
                  <a:schemeClr val="tx1"/>
                </a:solidFill>
                <a:latin typeface="Arial" panose="020B0604020202020204" pitchFamily="34" charset="0"/>
              </a:defRPr>
            </a:lvl1pPr>
            <a:lvl2pPr eaLnBrk="0" fontAlgn="base" hangingPunct="0">
              <a:spcBef>
                <a:spcPct val="0"/>
              </a:spcBef>
              <a:spcAft>
                <a:spcPct val="0"/>
              </a:spcAft>
              <a:tabLst>
                <a:tab pos="1257300" algn="l"/>
              </a:tabLst>
              <a:defRPr>
                <a:solidFill>
                  <a:schemeClr val="tx1"/>
                </a:solidFill>
                <a:latin typeface="Arial" panose="020B0604020202020204" pitchFamily="34" charset="0"/>
              </a:defRPr>
            </a:lvl2pPr>
            <a:lvl3pPr eaLnBrk="0" fontAlgn="base" hangingPunct="0">
              <a:spcBef>
                <a:spcPct val="0"/>
              </a:spcBef>
              <a:spcAft>
                <a:spcPct val="0"/>
              </a:spcAft>
              <a:tabLst>
                <a:tab pos="1257300" algn="l"/>
              </a:tabLst>
              <a:defRPr>
                <a:solidFill>
                  <a:schemeClr val="tx1"/>
                </a:solidFill>
                <a:latin typeface="Arial" panose="020B0604020202020204" pitchFamily="34" charset="0"/>
              </a:defRPr>
            </a:lvl3pPr>
            <a:lvl4pPr eaLnBrk="0" fontAlgn="base" hangingPunct="0">
              <a:spcBef>
                <a:spcPct val="0"/>
              </a:spcBef>
              <a:spcAft>
                <a:spcPct val="0"/>
              </a:spcAft>
              <a:tabLst>
                <a:tab pos="1257300" algn="l"/>
              </a:tabLst>
              <a:defRPr>
                <a:solidFill>
                  <a:schemeClr val="tx1"/>
                </a:solidFill>
                <a:latin typeface="Arial" panose="020B0604020202020204" pitchFamily="34" charset="0"/>
              </a:defRPr>
            </a:lvl4pPr>
            <a:lvl5pPr eaLnBrk="0" fontAlgn="base" hangingPunct="0">
              <a:spcBef>
                <a:spcPct val="0"/>
              </a:spcBef>
              <a:spcAft>
                <a:spcPct val="0"/>
              </a:spcAft>
              <a:tabLst>
                <a:tab pos="1257300" algn="l"/>
              </a:tabLst>
              <a:defRPr>
                <a:solidFill>
                  <a:schemeClr val="tx1"/>
                </a:solidFill>
                <a:latin typeface="Arial" panose="020B0604020202020204" pitchFamily="34" charset="0"/>
              </a:defRPr>
            </a:lvl5pPr>
            <a:lvl6pPr eaLnBrk="0" fontAlgn="base" hangingPunct="0">
              <a:spcBef>
                <a:spcPct val="0"/>
              </a:spcBef>
              <a:spcAft>
                <a:spcPct val="0"/>
              </a:spcAft>
              <a:tabLst>
                <a:tab pos="1257300" algn="l"/>
              </a:tabLst>
              <a:defRPr>
                <a:solidFill>
                  <a:schemeClr val="tx1"/>
                </a:solidFill>
                <a:latin typeface="Arial" panose="020B0604020202020204" pitchFamily="34" charset="0"/>
              </a:defRPr>
            </a:lvl6pPr>
            <a:lvl7pPr eaLnBrk="0" fontAlgn="base" hangingPunct="0">
              <a:spcBef>
                <a:spcPct val="0"/>
              </a:spcBef>
              <a:spcAft>
                <a:spcPct val="0"/>
              </a:spcAft>
              <a:tabLst>
                <a:tab pos="1257300" algn="l"/>
              </a:tabLst>
              <a:defRPr>
                <a:solidFill>
                  <a:schemeClr val="tx1"/>
                </a:solidFill>
                <a:latin typeface="Arial" panose="020B0604020202020204" pitchFamily="34" charset="0"/>
              </a:defRPr>
            </a:lvl7pPr>
            <a:lvl8pPr eaLnBrk="0" fontAlgn="base" hangingPunct="0">
              <a:spcBef>
                <a:spcPct val="0"/>
              </a:spcBef>
              <a:spcAft>
                <a:spcPct val="0"/>
              </a:spcAft>
              <a:tabLst>
                <a:tab pos="1257300" algn="l"/>
              </a:tabLst>
              <a:defRPr>
                <a:solidFill>
                  <a:schemeClr val="tx1"/>
                </a:solidFill>
                <a:latin typeface="Arial" panose="020B0604020202020204" pitchFamily="34" charset="0"/>
              </a:defRPr>
            </a:lvl8pPr>
            <a:lvl9pPr eaLnBrk="0" fontAlgn="base" hangingPunct="0">
              <a:spcBef>
                <a:spcPct val="0"/>
              </a:spcBef>
              <a:spcAft>
                <a:spcPct val="0"/>
              </a:spcAft>
              <a:tabLst>
                <a:tab pos="12573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tab pos="1257300" algn="l"/>
              </a:tabLst>
            </a:pPr>
            <a:r>
              <a:rPr kumimoji="0" lang="en-US" altLang="en-US" sz="4400" b="1"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Which of the following countries practices Communism? </a:t>
            </a:r>
            <a:endParaRPr kumimoji="0" lang="en-US" altLang="en-US" sz="4800" b="1"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1257300" algn="l"/>
              </a:tabLst>
            </a:pPr>
            <a:r>
              <a:rPr kumimoji="0" lang="en-US" altLang="en-US" sz="4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United States</a:t>
            </a:r>
            <a:endParaRPr kumimoji="0" lang="en-US" altLang="en-US" sz="4800" b="0"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1257300" algn="l"/>
              </a:tabLst>
            </a:pPr>
            <a:r>
              <a:rPr kumimoji="0" lang="en-US" altLang="en-US" sz="4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China</a:t>
            </a:r>
            <a:endParaRPr kumimoji="0" lang="en-US" altLang="en-US" sz="4800" b="0"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1257300" algn="l"/>
              </a:tabLst>
            </a:pPr>
            <a:r>
              <a:rPr kumimoji="0" lang="en-US" altLang="en-US" sz="4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Japan</a:t>
            </a:r>
            <a:endParaRPr kumimoji="0" lang="en-US" altLang="en-US" sz="4800" b="0"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1257300" algn="l"/>
              </a:tabLst>
            </a:pPr>
            <a:r>
              <a:rPr kumimoji="0" lang="en-US" altLang="en-US" sz="4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France</a:t>
            </a:r>
            <a:endParaRPr kumimoji="0" lang="en-US" altLang="en-US" sz="6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220169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37</a:t>
            </a:r>
            <a:endParaRPr lang="en-US" dirty="0"/>
          </a:p>
        </p:txBody>
      </p:sp>
      <p:sp>
        <p:nvSpPr>
          <p:cNvPr id="4" name="Rectangle 1"/>
          <p:cNvSpPr>
            <a:spLocks noGrp="1" noChangeArrowheads="1"/>
          </p:cNvSpPr>
          <p:nvPr>
            <p:ph idx="1"/>
          </p:nvPr>
        </p:nvSpPr>
        <p:spPr bwMode="auto">
          <a:xfrm>
            <a:off x="0" y="2231308"/>
            <a:ext cx="121920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altLang="en-US" sz="4000" b="0" i="0" u="none" strike="noStrike" cap="none" normalizeH="0" baseline="0" dirty="0" smtClean="0">
                <a:ln>
                  <a:noFill/>
                </a:ln>
                <a:solidFill>
                  <a:schemeClr val="tx1"/>
                </a:solidFill>
                <a:effectLst/>
                <a:latin typeface="Tahoma" panose="020B0604030504040204" pitchFamily="34" charset="0"/>
                <a:ea typeface="Times New Roman" panose="02020603050405020304" pitchFamily="18" charset="0"/>
                <a:cs typeface="Tahoma" panose="020B0604030504040204" pitchFamily="34" charset="0"/>
              </a:rPr>
              <a:t>The two key issues that sparked the colonists to declare their independence from Great Britain were – </a:t>
            </a:r>
            <a:endParaRPr kumimoji="0" lang="en-US" altLang="en-US" sz="4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altLang="en-US" sz="4000" b="0" i="0" u="none" strike="noStrike" cap="none" normalizeH="0" baseline="0" dirty="0" smtClean="0">
                <a:ln>
                  <a:noFill/>
                </a:ln>
                <a:solidFill>
                  <a:schemeClr val="tx1"/>
                </a:solidFill>
                <a:effectLst/>
                <a:latin typeface="Tahoma" panose="020B0604030504040204" pitchFamily="34" charset="0"/>
                <a:ea typeface="Times New Roman" panose="02020603050405020304" pitchFamily="18" charset="0"/>
                <a:cs typeface="Tahoma" panose="020B0604030504040204" pitchFamily="34" charset="0"/>
              </a:rPr>
              <a:t>Control of the colonies and respect for the colonists’ rights</a:t>
            </a:r>
            <a:endParaRPr kumimoji="0" lang="en-US" altLang="en-US" sz="4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altLang="en-US" sz="4000" b="0" i="0" u="none" strike="noStrike" cap="none" normalizeH="0" baseline="0" dirty="0" smtClean="0">
                <a:ln>
                  <a:noFill/>
                </a:ln>
                <a:solidFill>
                  <a:schemeClr val="tx1"/>
                </a:solidFill>
                <a:effectLst/>
                <a:latin typeface="Tahoma" panose="020B0604030504040204" pitchFamily="34" charset="0"/>
                <a:ea typeface="Times New Roman" panose="02020603050405020304" pitchFamily="18" charset="0"/>
                <a:cs typeface="Tahoma" panose="020B0604030504040204" pitchFamily="34" charset="0"/>
              </a:rPr>
              <a:t>Freedom of religion and the right to bear arms</a:t>
            </a:r>
            <a:endParaRPr kumimoji="0" lang="en-US" altLang="en-US" sz="4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altLang="en-US" sz="4000" b="0" i="0" u="none" strike="noStrike" cap="none" normalizeH="0" baseline="0" dirty="0" smtClean="0">
                <a:ln>
                  <a:noFill/>
                </a:ln>
                <a:solidFill>
                  <a:schemeClr val="tx1"/>
                </a:solidFill>
                <a:effectLst/>
                <a:latin typeface="Tahoma" panose="020B0604030504040204" pitchFamily="34" charset="0"/>
                <a:ea typeface="Times New Roman" panose="02020603050405020304" pitchFamily="18" charset="0"/>
                <a:cs typeface="Tahoma" panose="020B0604030504040204" pitchFamily="34" charset="0"/>
              </a:rPr>
              <a:t>Native American rights and slavery</a:t>
            </a:r>
            <a:endParaRPr kumimoji="0" lang="en-US" altLang="en-US" sz="4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altLang="en-US" sz="4000" b="0" i="0" u="none" strike="noStrike" cap="none" normalizeH="0" baseline="0" dirty="0" smtClean="0">
                <a:ln>
                  <a:noFill/>
                </a:ln>
                <a:solidFill>
                  <a:schemeClr val="tx1"/>
                </a:solidFill>
                <a:effectLst/>
                <a:latin typeface="Tahoma" panose="020B0604030504040204" pitchFamily="34" charset="0"/>
                <a:ea typeface="Times New Roman" panose="02020603050405020304" pitchFamily="18" charset="0"/>
                <a:cs typeface="Tahoma" panose="020B0604030504040204" pitchFamily="34" charset="0"/>
              </a:rPr>
              <a:t>Foreign trade and restrictions on individual rights</a:t>
            </a:r>
            <a:endParaRPr kumimoji="0" lang="en-US" altLang="en-US" sz="5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797484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38</a:t>
            </a:r>
            <a:endParaRPr lang="en-US" dirty="0"/>
          </a:p>
        </p:txBody>
      </p:sp>
      <p:sp>
        <p:nvSpPr>
          <p:cNvPr id="4" name="Rectangle 1"/>
          <p:cNvSpPr>
            <a:spLocks noGrp="1" noChangeArrowheads="1"/>
          </p:cNvSpPr>
          <p:nvPr>
            <p:ph idx="1"/>
          </p:nvPr>
        </p:nvSpPr>
        <p:spPr bwMode="auto">
          <a:xfrm>
            <a:off x="144294" y="1915645"/>
            <a:ext cx="12047706"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71500" algn="l"/>
              </a:tabLst>
              <a:defRPr>
                <a:solidFill>
                  <a:schemeClr val="tx1"/>
                </a:solidFill>
                <a:latin typeface="Arial" panose="020B0604020202020204" pitchFamily="34" charset="0"/>
              </a:defRPr>
            </a:lvl1pPr>
            <a:lvl2pPr eaLnBrk="0" fontAlgn="base" hangingPunct="0">
              <a:spcBef>
                <a:spcPct val="0"/>
              </a:spcBef>
              <a:spcAft>
                <a:spcPct val="0"/>
              </a:spcAft>
              <a:tabLst>
                <a:tab pos="571500" algn="l"/>
              </a:tabLst>
              <a:defRPr>
                <a:solidFill>
                  <a:schemeClr val="tx1"/>
                </a:solidFill>
                <a:latin typeface="Arial" panose="020B0604020202020204" pitchFamily="34" charset="0"/>
              </a:defRPr>
            </a:lvl2pPr>
            <a:lvl3pPr eaLnBrk="0" fontAlgn="base" hangingPunct="0">
              <a:spcBef>
                <a:spcPct val="0"/>
              </a:spcBef>
              <a:spcAft>
                <a:spcPct val="0"/>
              </a:spcAft>
              <a:tabLst>
                <a:tab pos="571500" algn="l"/>
              </a:tabLst>
              <a:defRPr>
                <a:solidFill>
                  <a:schemeClr val="tx1"/>
                </a:solidFill>
                <a:latin typeface="Arial" panose="020B0604020202020204" pitchFamily="34" charset="0"/>
              </a:defRPr>
            </a:lvl3pPr>
            <a:lvl4pPr eaLnBrk="0" fontAlgn="base" hangingPunct="0">
              <a:spcBef>
                <a:spcPct val="0"/>
              </a:spcBef>
              <a:spcAft>
                <a:spcPct val="0"/>
              </a:spcAft>
              <a:tabLst>
                <a:tab pos="571500" algn="l"/>
              </a:tabLst>
              <a:defRPr>
                <a:solidFill>
                  <a:schemeClr val="tx1"/>
                </a:solidFill>
                <a:latin typeface="Arial" panose="020B0604020202020204" pitchFamily="34" charset="0"/>
              </a:defRPr>
            </a:lvl4pPr>
            <a:lvl5pPr eaLnBrk="0" fontAlgn="base" hangingPunct="0">
              <a:spcBef>
                <a:spcPct val="0"/>
              </a:spcBef>
              <a:spcAft>
                <a:spcPct val="0"/>
              </a:spcAft>
              <a:tabLst>
                <a:tab pos="571500" algn="l"/>
              </a:tabLst>
              <a:defRPr>
                <a:solidFill>
                  <a:schemeClr val="tx1"/>
                </a:solidFill>
                <a:latin typeface="Arial" panose="020B0604020202020204" pitchFamily="34" charset="0"/>
              </a:defRPr>
            </a:lvl5pPr>
            <a:lvl6pPr eaLnBrk="0" fontAlgn="base" hangingPunct="0">
              <a:spcBef>
                <a:spcPct val="0"/>
              </a:spcBef>
              <a:spcAft>
                <a:spcPct val="0"/>
              </a:spcAft>
              <a:tabLst>
                <a:tab pos="571500" algn="l"/>
              </a:tabLst>
              <a:defRPr>
                <a:solidFill>
                  <a:schemeClr val="tx1"/>
                </a:solidFill>
                <a:latin typeface="Arial" panose="020B0604020202020204" pitchFamily="34" charset="0"/>
              </a:defRPr>
            </a:lvl6pPr>
            <a:lvl7pPr eaLnBrk="0" fontAlgn="base" hangingPunct="0">
              <a:spcBef>
                <a:spcPct val="0"/>
              </a:spcBef>
              <a:spcAft>
                <a:spcPct val="0"/>
              </a:spcAft>
              <a:tabLst>
                <a:tab pos="571500" algn="l"/>
              </a:tabLst>
              <a:defRPr>
                <a:solidFill>
                  <a:schemeClr val="tx1"/>
                </a:solidFill>
                <a:latin typeface="Arial" panose="020B0604020202020204" pitchFamily="34" charset="0"/>
              </a:defRPr>
            </a:lvl7pPr>
            <a:lvl8pPr eaLnBrk="0" fontAlgn="base" hangingPunct="0">
              <a:spcBef>
                <a:spcPct val="0"/>
              </a:spcBef>
              <a:spcAft>
                <a:spcPct val="0"/>
              </a:spcAft>
              <a:tabLst>
                <a:tab pos="571500" algn="l"/>
              </a:tabLst>
              <a:defRPr>
                <a:solidFill>
                  <a:schemeClr val="tx1"/>
                </a:solidFill>
                <a:latin typeface="Arial" panose="020B0604020202020204" pitchFamily="34" charset="0"/>
              </a:defRPr>
            </a:lvl8pPr>
            <a:lvl9pPr eaLnBrk="0" fontAlgn="base" hangingPunct="0">
              <a:spcBef>
                <a:spcPct val="0"/>
              </a:spcBef>
              <a:spcAft>
                <a:spcPct val="0"/>
              </a:spcAft>
              <a:tabLst>
                <a:tab pos="5715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tab pos="571500" algn="l"/>
              </a:tabLst>
            </a:pPr>
            <a:r>
              <a:rPr kumimoji="0" lang="en-US" altLang="en-US" sz="3200" b="1" i="0" u="none" strike="noStrike" cap="none" normalizeH="0" baseline="0" dirty="0" smtClean="0">
                <a:ln>
                  <a:noFill/>
                </a:ln>
                <a:solidFill>
                  <a:schemeClr val="tx1"/>
                </a:solidFill>
                <a:effectLst/>
                <a:latin typeface="Tahoma" panose="020B0604030504040204" pitchFamily="34" charset="0"/>
                <a:ea typeface="Times New Roman" panose="02020603050405020304" pitchFamily="18" charset="0"/>
                <a:cs typeface="Tahoma" panose="020B0604030504040204" pitchFamily="34" charset="0"/>
              </a:rPr>
              <a:t>In which of the following ways did the taxation problem in America differ before and after independence?</a:t>
            </a:r>
            <a:endParaRPr kumimoji="0" lang="en-US" altLang="en-US" sz="3600" b="1" i="0" u="none" strike="noStrike" cap="none" normalizeH="0" baseline="0" dirty="0" smtClean="0">
              <a:ln>
                <a:noFill/>
              </a:ln>
              <a:solidFill>
                <a:schemeClr val="tx1"/>
              </a:solidFill>
              <a:effectLst/>
            </a:endParaRPr>
          </a:p>
          <a:p>
            <a:pPr marL="1885950" marR="0" lvl="3" indent="-514350" algn="l" defTabSz="914400" rtl="0" eaLnBrk="0" fontAlgn="base" latinLnBrk="0" hangingPunct="0">
              <a:lnSpc>
                <a:spcPct val="100000"/>
              </a:lnSpc>
              <a:spcBef>
                <a:spcPct val="0"/>
              </a:spcBef>
              <a:spcAft>
                <a:spcPct val="0"/>
              </a:spcAft>
              <a:buClrTx/>
              <a:buSzTx/>
              <a:buFont typeface="+mj-lt"/>
              <a:buAutoNum type="alphaUcPeriod"/>
              <a:tabLst>
                <a:tab pos="571500" algn="l"/>
              </a:tabLst>
            </a:pPr>
            <a:r>
              <a:rPr kumimoji="0" lang="en-US" altLang="en-US" sz="3200" b="0" i="0" u="none" strike="noStrike" cap="none" normalizeH="0" baseline="0" dirty="0" smtClean="0">
                <a:ln>
                  <a:noFill/>
                </a:ln>
                <a:solidFill>
                  <a:schemeClr val="tx1"/>
                </a:solidFill>
                <a:effectLst/>
                <a:latin typeface="Tahoma" panose="020B0604030504040204" pitchFamily="34" charset="0"/>
                <a:ea typeface="Times New Roman" panose="02020603050405020304" pitchFamily="18" charset="0"/>
                <a:cs typeface="Tahoma" panose="020B0604030504040204" pitchFamily="34" charset="0"/>
              </a:rPr>
              <a:t>before were too many British taxes; after were not enough federal taxes.</a:t>
            </a:r>
            <a:endParaRPr kumimoji="0" lang="en-US" altLang="en-US" sz="3600" b="0" i="0" u="none" strike="noStrike" cap="none" normalizeH="0" baseline="0" dirty="0" smtClean="0">
              <a:ln>
                <a:noFill/>
              </a:ln>
              <a:solidFill>
                <a:schemeClr val="tx1"/>
              </a:solidFill>
              <a:effectLst/>
            </a:endParaRPr>
          </a:p>
          <a:p>
            <a:pPr marL="1885950" marR="0" lvl="3" indent="-514350" algn="l" defTabSz="914400" rtl="0" eaLnBrk="0" fontAlgn="base" latinLnBrk="0" hangingPunct="0">
              <a:lnSpc>
                <a:spcPct val="100000"/>
              </a:lnSpc>
              <a:spcBef>
                <a:spcPct val="0"/>
              </a:spcBef>
              <a:spcAft>
                <a:spcPct val="0"/>
              </a:spcAft>
              <a:buClrTx/>
              <a:buSzTx/>
              <a:buFont typeface="+mj-lt"/>
              <a:buAutoNum type="alphaUcPeriod"/>
              <a:tabLst>
                <a:tab pos="571500" algn="l"/>
              </a:tabLst>
            </a:pPr>
            <a:r>
              <a:rPr kumimoji="0" lang="en-US" altLang="en-US" sz="3200" b="0" i="0" u="none" strike="noStrike" cap="none" normalizeH="0" baseline="0" dirty="0" smtClean="0">
                <a:ln>
                  <a:noFill/>
                </a:ln>
                <a:solidFill>
                  <a:schemeClr val="tx1"/>
                </a:solidFill>
                <a:effectLst/>
                <a:latin typeface="Tahoma" panose="020B0604030504040204" pitchFamily="34" charset="0"/>
                <a:ea typeface="Times New Roman" panose="02020603050405020304" pitchFamily="18" charset="0"/>
                <a:cs typeface="Tahoma" panose="020B0604030504040204" pitchFamily="34" charset="0"/>
              </a:rPr>
              <a:t>Before were too few British taxes; after were too many federal taxes.</a:t>
            </a:r>
            <a:endParaRPr kumimoji="0" lang="en-US" altLang="en-US" sz="3600" b="0" i="0" u="none" strike="noStrike" cap="none" normalizeH="0" baseline="0" dirty="0" smtClean="0">
              <a:ln>
                <a:noFill/>
              </a:ln>
              <a:solidFill>
                <a:schemeClr val="tx1"/>
              </a:solidFill>
              <a:effectLst/>
            </a:endParaRPr>
          </a:p>
          <a:p>
            <a:pPr marL="1885950" marR="0" lvl="3" indent="-514350" algn="l" defTabSz="914400" rtl="0" eaLnBrk="0" fontAlgn="base" latinLnBrk="0" hangingPunct="0">
              <a:lnSpc>
                <a:spcPct val="100000"/>
              </a:lnSpc>
              <a:spcBef>
                <a:spcPct val="0"/>
              </a:spcBef>
              <a:spcAft>
                <a:spcPct val="0"/>
              </a:spcAft>
              <a:buClrTx/>
              <a:buSzTx/>
              <a:buFont typeface="+mj-lt"/>
              <a:buAutoNum type="alphaUcPeriod"/>
              <a:tabLst>
                <a:tab pos="571500" algn="l"/>
              </a:tabLst>
            </a:pPr>
            <a:r>
              <a:rPr kumimoji="0" lang="en-US" altLang="en-US" sz="3200" b="0" i="0" u="none" strike="noStrike" cap="none" normalizeH="0" baseline="0" dirty="0" smtClean="0">
                <a:ln>
                  <a:noFill/>
                </a:ln>
                <a:solidFill>
                  <a:schemeClr val="tx1"/>
                </a:solidFill>
                <a:effectLst/>
                <a:latin typeface="Tahoma" panose="020B0604030504040204" pitchFamily="34" charset="0"/>
                <a:ea typeface="Times New Roman" panose="02020603050405020304" pitchFamily="18" charset="0"/>
                <a:cs typeface="Tahoma" panose="020B0604030504040204" pitchFamily="34" charset="0"/>
              </a:rPr>
              <a:t>Before were too many British taxes; after were too many federal taxes.</a:t>
            </a:r>
            <a:endParaRPr kumimoji="0" lang="en-US" altLang="en-US" sz="3600" b="0" i="0" u="none" strike="noStrike" cap="none" normalizeH="0" baseline="0" dirty="0" smtClean="0">
              <a:ln>
                <a:noFill/>
              </a:ln>
              <a:solidFill>
                <a:schemeClr val="tx1"/>
              </a:solidFill>
              <a:effectLst/>
            </a:endParaRPr>
          </a:p>
          <a:p>
            <a:pPr marL="1885950" marR="0" lvl="3" indent="-514350" algn="l" defTabSz="914400" rtl="0" eaLnBrk="0" fontAlgn="base" latinLnBrk="0" hangingPunct="0">
              <a:lnSpc>
                <a:spcPct val="100000"/>
              </a:lnSpc>
              <a:spcBef>
                <a:spcPct val="0"/>
              </a:spcBef>
              <a:spcAft>
                <a:spcPct val="0"/>
              </a:spcAft>
              <a:buClrTx/>
              <a:buSzTx/>
              <a:buFont typeface="+mj-lt"/>
              <a:buAutoNum type="alphaUcPeriod"/>
              <a:tabLst>
                <a:tab pos="571500" algn="l"/>
              </a:tabLst>
            </a:pPr>
            <a:r>
              <a:rPr kumimoji="0" lang="en-US" altLang="en-US" sz="3200" b="0" i="0" u="none" strike="noStrike" cap="none" normalizeH="0" baseline="0" dirty="0" smtClean="0">
                <a:ln>
                  <a:noFill/>
                </a:ln>
                <a:solidFill>
                  <a:schemeClr val="tx1"/>
                </a:solidFill>
                <a:effectLst/>
                <a:latin typeface="Tahoma" panose="020B0604030504040204" pitchFamily="34" charset="0"/>
                <a:ea typeface="Times New Roman" panose="02020603050405020304" pitchFamily="18" charset="0"/>
                <a:cs typeface="Tahoma" panose="020B0604030504040204" pitchFamily="34" charset="0"/>
              </a:rPr>
              <a:t>Before were too few British taxes; after were not enough federal taxes.</a:t>
            </a:r>
            <a:endParaRPr kumimoji="0" lang="en-US" altLang="en-US" sz="4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51082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 K</a:t>
            </a:r>
            <a:endParaRPr lang="en-US" dirty="0"/>
          </a:p>
        </p:txBody>
      </p:sp>
      <p:sp>
        <p:nvSpPr>
          <p:cNvPr id="3" name="Content Placeholder 2"/>
          <p:cNvSpPr>
            <a:spLocks noGrp="1"/>
          </p:cNvSpPr>
          <p:nvPr>
            <p:ph idx="1"/>
          </p:nvPr>
        </p:nvSpPr>
        <p:spPr>
          <a:xfrm>
            <a:off x="0" y="1986454"/>
            <a:ext cx="12029089" cy="4871545"/>
          </a:xfrm>
        </p:spPr>
        <p:txBody>
          <a:bodyPr>
            <a:normAutofit fontScale="70000" lnSpcReduction="20000"/>
          </a:bodyPr>
          <a:lstStyle/>
          <a:p>
            <a:pPr marL="457200" lvl="1" indent="0" algn="r">
              <a:buNone/>
            </a:pPr>
            <a:r>
              <a:rPr lang="en-US" sz="4400" i="1" dirty="0" smtClean="0"/>
              <a:t>Their </a:t>
            </a:r>
            <a:r>
              <a:rPr lang="en-US" sz="4400" i="1" dirty="0"/>
              <a:t>Main city was grand and stately. It had fine streets… and the houses were built of solid stones, beautifully joined. </a:t>
            </a:r>
          </a:p>
          <a:p>
            <a:pPr marL="457200" lvl="1" indent="0">
              <a:buNone/>
            </a:pPr>
            <a:endParaRPr lang="en-US" sz="5400" b="1" dirty="0" smtClean="0"/>
          </a:p>
          <a:p>
            <a:pPr marL="457200" lvl="1" indent="0">
              <a:buNone/>
            </a:pPr>
            <a:r>
              <a:rPr lang="en-US" sz="5400" b="1" dirty="0" smtClean="0"/>
              <a:t>This </a:t>
            </a:r>
            <a:r>
              <a:rPr lang="en-US" sz="5400" b="1" dirty="0"/>
              <a:t>description of the Incan civilization can be attributed to the…</a:t>
            </a:r>
          </a:p>
          <a:p>
            <a:pPr marL="1371600" lvl="1" indent="-914400">
              <a:buFont typeface="+mj-lt"/>
              <a:buAutoNum type="alphaLcParenR"/>
            </a:pPr>
            <a:r>
              <a:rPr lang="en-US" sz="5400" dirty="0"/>
              <a:t>Advanced architectural engineering</a:t>
            </a:r>
          </a:p>
          <a:p>
            <a:pPr marL="1371600" lvl="1" indent="-914400">
              <a:buFont typeface="+mj-lt"/>
              <a:buAutoNum type="alphaLcParenR"/>
            </a:pPr>
            <a:r>
              <a:rPr lang="en-US" sz="5400" dirty="0"/>
              <a:t>Influence by European exploration and colonization</a:t>
            </a:r>
          </a:p>
          <a:p>
            <a:pPr marL="1371600" lvl="1" indent="-914400">
              <a:buFont typeface="+mj-lt"/>
              <a:buAutoNum type="alphaLcParenR"/>
            </a:pPr>
            <a:r>
              <a:rPr lang="en-US" sz="5400" dirty="0"/>
              <a:t>Inventions by scientists in areas of astronomy</a:t>
            </a:r>
          </a:p>
          <a:p>
            <a:pPr marL="1371600" lvl="1" indent="-914400">
              <a:buFont typeface="+mj-lt"/>
              <a:buAutoNum type="alphaLcParenR"/>
            </a:pPr>
            <a:r>
              <a:rPr lang="en-US" sz="5400" dirty="0"/>
              <a:t>Renaissance – influenced attitudes of inquiry in science </a:t>
            </a:r>
          </a:p>
          <a:p>
            <a:endParaRPr lang="en-US" dirty="0"/>
          </a:p>
        </p:txBody>
      </p:sp>
    </p:spTree>
    <p:extLst>
      <p:ext uri="{BB962C8B-B14F-4D97-AF65-F5344CB8AC3E}">
        <p14:creationId xmlns:p14="http://schemas.microsoft.com/office/powerpoint/2010/main" val="4308870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39</a:t>
            </a:r>
            <a:endParaRPr lang="en-US" dirty="0"/>
          </a:p>
        </p:txBody>
      </p:sp>
      <p:sp>
        <p:nvSpPr>
          <p:cNvPr id="4" name="Rectangle 1"/>
          <p:cNvSpPr>
            <a:spLocks noGrp="1" noChangeArrowheads="1"/>
          </p:cNvSpPr>
          <p:nvPr>
            <p:ph idx="1"/>
          </p:nvPr>
        </p:nvSpPr>
        <p:spPr bwMode="auto">
          <a:xfrm>
            <a:off x="0" y="2215543"/>
            <a:ext cx="121920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altLang="en-US" sz="4000" b="1" i="0" u="none" strike="noStrike" cap="none" normalizeH="0" baseline="0" dirty="0" smtClean="0">
                <a:ln>
                  <a:noFill/>
                </a:ln>
                <a:solidFill>
                  <a:schemeClr val="tx1"/>
                </a:solidFill>
                <a:effectLst/>
                <a:latin typeface="Tahoma" panose="020B0604030504040204" pitchFamily="34" charset="0"/>
                <a:ea typeface="Times New Roman" panose="02020603050405020304" pitchFamily="18" charset="0"/>
                <a:cs typeface="Tahoma" panose="020B0604030504040204" pitchFamily="34" charset="0"/>
              </a:rPr>
              <a:t>The Articles of Confederation limited the power of the national government. This was the effect of</a:t>
            </a:r>
            <a:endParaRPr kumimoji="0" lang="en-US" altLang="en-US" sz="4400" b="1" i="0" u="none" strike="noStrike" cap="none" normalizeH="0" baseline="0" dirty="0" smtClean="0">
              <a:ln>
                <a:noFill/>
              </a:ln>
              <a:solidFill>
                <a:schemeClr val="tx1"/>
              </a:solidFill>
              <a:effectLst/>
            </a:endParaRPr>
          </a:p>
          <a:p>
            <a:pPr marL="742950" marR="0" lvl="0" indent="-742950" algn="l" defTabSz="914400" rtl="0" eaLnBrk="0" fontAlgn="base" latinLnBrk="0" hangingPunct="0">
              <a:lnSpc>
                <a:spcPct val="100000"/>
              </a:lnSpc>
              <a:spcBef>
                <a:spcPct val="0"/>
              </a:spcBef>
              <a:spcAft>
                <a:spcPct val="0"/>
              </a:spcAft>
              <a:buClrTx/>
              <a:buSzTx/>
              <a:buFont typeface="+mj-lt"/>
              <a:buAutoNum type="alphaUcPeriod"/>
              <a:tabLst>
                <a:tab pos="914400" algn="l"/>
              </a:tabLst>
            </a:pPr>
            <a:r>
              <a:rPr kumimoji="0" lang="en-US" altLang="en-US" sz="4000" b="0" i="0" u="none" strike="noStrike" cap="none" normalizeH="0" baseline="0" dirty="0" smtClean="0">
                <a:ln>
                  <a:noFill/>
                </a:ln>
                <a:solidFill>
                  <a:schemeClr val="tx1"/>
                </a:solidFill>
                <a:effectLst/>
                <a:latin typeface="Tahoma" panose="020B0604030504040204" pitchFamily="34" charset="0"/>
                <a:ea typeface="Times New Roman" panose="02020603050405020304" pitchFamily="18" charset="0"/>
                <a:cs typeface="Tahoma" panose="020B0604030504040204" pitchFamily="34" charset="0"/>
              </a:rPr>
              <a:t>Montesquieu’s philosophy of separation of powers</a:t>
            </a:r>
            <a:endParaRPr kumimoji="0" lang="en-US" altLang="en-US" sz="4400" b="0" i="0" u="none" strike="noStrike" cap="none" normalizeH="0" baseline="0" dirty="0" smtClean="0">
              <a:ln>
                <a:noFill/>
              </a:ln>
              <a:solidFill>
                <a:schemeClr val="tx1"/>
              </a:solidFill>
              <a:effectLst/>
            </a:endParaRPr>
          </a:p>
          <a:p>
            <a:pPr marL="742950" marR="0" lvl="0" indent="-742950" algn="l" defTabSz="914400" rtl="0" eaLnBrk="0" fontAlgn="base" latinLnBrk="0" hangingPunct="0">
              <a:lnSpc>
                <a:spcPct val="100000"/>
              </a:lnSpc>
              <a:spcBef>
                <a:spcPct val="0"/>
              </a:spcBef>
              <a:spcAft>
                <a:spcPct val="0"/>
              </a:spcAft>
              <a:buClrTx/>
              <a:buSzTx/>
              <a:buFont typeface="+mj-lt"/>
              <a:buAutoNum type="alphaUcPeriod"/>
              <a:tabLst>
                <a:tab pos="914400" algn="l"/>
              </a:tabLst>
            </a:pPr>
            <a:r>
              <a:rPr kumimoji="0" lang="en-US" altLang="en-US" sz="4000" b="0" i="0" u="none" strike="noStrike" cap="none" normalizeH="0" baseline="0" dirty="0" smtClean="0">
                <a:ln>
                  <a:noFill/>
                </a:ln>
                <a:solidFill>
                  <a:schemeClr val="tx1"/>
                </a:solidFill>
                <a:effectLst/>
                <a:latin typeface="Tahoma" panose="020B0604030504040204" pitchFamily="34" charset="0"/>
                <a:ea typeface="Times New Roman" panose="02020603050405020304" pitchFamily="18" charset="0"/>
                <a:cs typeface="Tahoma" panose="020B0604030504040204" pitchFamily="34" charset="0"/>
              </a:rPr>
              <a:t>A poorly written Declaration of Independence</a:t>
            </a:r>
            <a:endParaRPr kumimoji="0" lang="en-US" altLang="en-US" sz="4400" b="0" i="0" u="none" strike="noStrike" cap="none" normalizeH="0" baseline="0" dirty="0" smtClean="0">
              <a:ln>
                <a:noFill/>
              </a:ln>
              <a:solidFill>
                <a:schemeClr val="tx1"/>
              </a:solidFill>
              <a:effectLst/>
            </a:endParaRPr>
          </a:p>
          <a:p>
            <a:pPr marL="742950" marR="0" lvl="0" indent="-742950" algn="l" defTabSz="914400" rtl="0" eaLnBrk="0" fontAlgn="base" latinLnBrk="0" hangingPunct="0">
              <a:lnSpc>
                <a:spcPct val="100000"/>
              </a:lnSpc>
              <a:spcBef>
                <a:spcPct val="0"/>
              </a:spcBef>
              <a:spcAft>
                <a:spcPct val="0"/>
              </a:spcAft>
              <a:buClrTx/>
              <a:buSzTx/>
              <a:buFont typeface="+mj-lt"/>
              <a:buAutoNum type="alphaUcPeriod"/>
              <a:tabLst>
                <a:tab pos="914400" algn="l"/>
              </a:tabLst>
            </a:pPr>
            <a:r>
              <a:rPr kumimoji="0" lang="en-US" altLang="en-US" sz="4000" b="0" i="0" u="none" strike="noStrike" cap="none" normalizeH="0" baseline="0" dirty="0" smtClean="0">
                <a:ln>
                  <a:noFill/>
                </a:ln>
                <a:solidFill>
                  <a:schemeClr val="tx1"/>
                </a:solidFill>
                <a:effectLst/>
                <a:latin typeface="Tahoma" panose="020B0604030504040204" pitchFamily="34" charset="0"/>
                <a:ea typeface="Times New Roman" panose="02020603050405020304" pitchFamily="18" charset="0"/>
                <a:cs typeface="Tahoma" panose="020B0604030504040204" pitchFamily="34" charset="0"/>
              </a:rPr>
              <a:t>King George III abuses of power</a:t>
            </a:r>
            <a:endParaRPr kumimoji="0" lang="en-US" altLang="en-US" sz="4400" b="0" i="0" u="none" strike="noStrike" cap="none" normalizeH="0" baseline="0" dirty="0" smtClean="0">
              <a:ln>
                <a:noFill/>
              </a:ln>
              <a:solidFill>
                <a:schemeClr val="tx1"/>
              </a:solidFill>
              <a:effectLst/>
            </a:endParaRPr>
          </a:p>
          <a:p>
            <a:pPr marL="742950" marR="0" lvl="0" indent="-742950" algn="l" defTabSz="914400" rtl="0" eaLnBrk="0" fontAlgn="base" latinLnBrk="0" hangingPunct="0">
              <a:lnSpc>
                <a:spcPct val="100000"/>
              </a:lnSpc>
              <a:spcBef>
                <a:spcPct val="0"/>
              </a:spcBef>
              <a:spcAft>
                <a:spcPct val="0"/>
              </a:spcAft>
              <a:buClrTx/>
              <a:buSzTx/>
              <a:buFont typeface="+mj-lt"/>
              <a:buAutoNum type="alphaUcPeriod"/>
              <a:tabLst>
                <a:tab pos="914400" algn="l"/>
              </a:tabLst>
            </a:pPr>
            <a:r>
              <a:rPr kumimoji="0" lang="en-US" altLang="en-US" sz="4000" b="0" i="0" u="none" strike="noStrike" cap="none" normalizeH="0" baseline="0" dirty="0" smtClean="0">
                <a:ln>
                  <a:noFill/>
                </a:ln>
                <a:solidFill>
                  <a:schemeClr val="tx1"/>
                </a:solidFill>
                <a:effectLst/>
                <a:latin typeface="Tahoma" panose="020B0604030504040204" pitchFamily="34" charset="0"/>
                <a:ea typeface="Times New Roman" panose="02020603050405020304" pitchFamily="18" charset="0"/>
                <a:cs typeface="Tahoma" panose="020B0604030504040204" pitchFamily="34" charset="0"/>
              </a:rPr>
              <a:t>Native America raids on Americans on the frontier</a:t>
            </a:r>
            <a:endParaRPr kumimoji="0" lang="en-US" altLang="en-US" sz="5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168416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40</a:t>
            </a:r>
            <a:endParaRPr lang="en-US" dirty="0"/>
          </a:p>
        </p:txBody>
      </p:sp>
      <p:sp>
        <p:nvSpPr>
          <p:cNvPr id="5" name="Rectangle 2"/>
          <p:cNvSpPr>
            <a:spLocks noGrp="1" noChangeArrowheads="1"/>
          </p:cNvSpPr>
          <p:nvPr>
            <p:ph idx="1"/>
          </p:nvPr>
        </p:nvSpPr>
        <p:spPr bwMode="auto">
          <a:xfrm>
            <a:off x="0" y="2466693"/>
            <a:ext cx="12076386"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altLang="en-US" sz="3600" b="1" i="0" u="none" strike="noStrike" cap="none" normalizeH="0" baseline="0" dirty="0" smtClean="0">
                <a:ln>
                  <a:noFill/>
                </a:ln>
                <a:solidFill>
                  <a:schemeClr val="tx1"/>
                </a:solidFill>
                <a:effectLst/>
                <a:latin typeface="Tahoma" panose="020B0604030504040204" pitchFamily="34" charset="0"/>
                <a:ea typeface="Times New Roman" panose="02020603050405020304" pitchFamily="18" charset="0"/>
                <a:cs typeface="Tahoma" panose="020B0604030504040204" pitchFamily="34" charset="0"/>
              </a:rPr>
              <a:t>1789 is a significant date because</a:t>
            </a:r>
            <a:endParaRPr kumimoji="0" lang="en-US" altLang="en-US" sz="4000" b="1" i="0" u="none" strike="noStrike" cap="none" normalizeH="0" baseline="0" dirty="0" smtClean="0">
              <a:ln>
                <a:noFill/>
              </a:ln>
              <a:solidFill>
                <a:schemeClr val="tx1"/>
              </a:solidFill>
              <a:effectLst/>
            </a:endParaRPr>
          </a:p>
          <a:p>
            <a:pPr marL="742950" marR="0" lvl="0" indent="-742950" algn="l" defTabSz="914400" rtl="0" eaLnBrk="0" fontAlgn="base" latinLnBrk="0" hangingPunct="0">
              <a:lnSpc>
                <a:spcPct val="100000"/>
              </a:lnSpc>
              <a:spcBef>
                <a:spcPct val="0"/>
              </a:spcBef>
              <a:spcAft>
                <a:spcPct val="0"/>
              </a:spcAft>
              <a:buClrTx/>
              <a:buSzTx/>
              <a:buFont typeface="+mj-lt"/>
              <a:buAutoNum type="alphaUcPeriod"/>
              <a:tabLst>
                <a:tab pos="914400" algn="l"/>
              </a:tabLst>
            </a:pPr>
            <a:r>
              <a:rPr kumimoji="0" lang="en-US" altLang="en-US" sz="3600" b="0" i="0" u="none" strike="noStrike" cap="none" normalizeH="0" baseline="0" dirty="0" smtClean="0">
                <a:ln>
                  <a:noFill/>
                </a:ln>
                <a:solidFill>
                  <a:schemeClr val="tx1"/>
                </a:solidFill>
                <a:effectLst/>
                <a:latin typeface="Tahoma" panose="020B0604030504040204" pitchFamily="34" charset="0"/>
                <a:ea typeface="Times New Roman" panose="02020603050405020304" pitchFamily="18" charset="0"/>
                <a:cs typeface="Tahoma" panose="020B0604030504040204" pitchFamily="34" charset="0"/>
              </a:rPr>
              <a:t>The Boston Tea Party occurred and the American Revolution began.</a:t>
            </a:r>
            <a:endParaRPr kumimoji="0" lang="en-US" altLang="en-US" sz="4000" b="0" i="0" u="none" strike="noStrike" cap="none" normalizeH="0" baseline="0" dirty="0" smtClean="0">
              <a:ln>
                <a:noFill/>
              </a:ln>
              <a:solidFill>
                <a:schemeClr val="tx1"/>
              </a:solidFill>
              <a:effectLst/>
            </a:endParaRPr>
          </a:p>
          <a:p>
            <a:pPr marL="742950" marR="0" lvl="0" indent="-742950" algn="l" defTabSz="914400" rtl="0" eaLnBrk="0" fontAlgn="base" latinLnBrk="0" hangingPunct="0">
              <a:lnSpc>
                <a:spcPct val="100000"/>
              </a:lnSpc>
              <a:spcBef>
                <a:spcPct val="0"/>
              </a:spcBef>
              <a:spcAft>
                <a:spcPct val="0"/>
              </a:spcAft>
              <a:buClrTx/>
              <a:buSzTx/>
              <a:buFont typeface="+mj-lt"/>
              <a:buAutoNum type="alphaUcPeriod"/>
              <a:tabLst>
                <a:tab pos="914400" algn="l"/>
              </a:tabLst>
            </a:pPr>
            <a:r>
              <a:rPr kumimoji="0" lang="en-US" altLang="en-US" sz="3600" b="0" i="0" u="none" strike="noStrike" cap="none" normalizeH="0" baseline="0" dirty="0" smtClean="0">
                <a:ln>
                  <a:noFill/>
                </a:ln>
                <a:solidFill>
                  <a:schemeClr val="tx1"/>
                </a:solidFill>
                <a:effectLst/>
                <a:latin typeface="Tahoma" panose="020B0604030504040204" pitchFamily="34" charset="0"/>
                <a:ea typeface="Times New Roman" panose="02020603050405020304" pitchFamily="18" charset="0"/>
                <a:cs typeface="Tahoma" panose="020B0604030504040204" pitchFamily="34" charset="0"/>
              </a:rPr>
              <a:t>Robespierre began beheading thousand of peasants.</a:t>
            </a:r>
            <a:endParaRPr kumimoji="0" lang="en-US" altLang="en-US" sz="4000" b="0" i="0" u="none" strike="noStrike" cap="none" normalizeH="0" baseline="0" dirty="0" smtClean="0">
              <a:ln>
                <a:noFill/>
              </a:ln>
              <a:solidFill>
                <a:schemeClr val="tx1"/>
              </a:solidFill>
              <a:effectLst/>
            </a:endParaRPr>
          </a:p>
          <a:p>
            <a:pPr marL="742950" marR="0" lvl="0" indent="-742950" algn="l" defTabSz="914400" rtl="0" eaLnBrk="0" fontAlgn="base" latinLnBrk="0" hangingPunct="0">
              <a:lnSpc>
                <a:spcPct val="100000"/>
              </a:lnSpc>
              <a:spcBef>
                <a:spcPct val="0"/>
              </a:spcBef>
              <a:spcAft>
                <a:spcPct val="0"/>
              </a:spcAft>
              <a:buClrTx/>
              <a:buSzTx/>
              <a:buFont typeface="+mj-lt"/>
              <a:buAutoNum type="alphaUcPeriod"/>
              <a:tabLst>
                <a:tab pos="914400" algn="l"/>
              </a:tabLst>
            </a:pPr>
            <a:r>
              <a:rPr kumimoji="0" lang="en-US" altLang="en-US" sz="3600" b="0" i="0" u="none" strike="noStrike" cap="none" normalizeH="0" baseline="0" dirty="0" smtClean="0">
                <a:ln>
                  <a:noFill/>
                </a:ln>
                <a:solidFill>
                  <a:schemeClr val="tx1"/>
                </a:solidFill>
                <a:effectLst/>
                <a:latin typeface="Tahoma" panose="020B0604030504040204" pitchFamily="34" charset="0"/>
                <a:ea typeface="Times New Roman" panose="02020603050405020304" pitchFamily="18" charset="0"/>
                <a:cs typeface="Tahoma" panose="020B0604030504040204" pitchFamily="34" charset="0"/>
              </a:rPr>
              <a:t>Peasants stormed the Bastille and the French Revolution began.</a:t>
            </a:r>
            <a:endParaRPr kumimoji="0" lang="en-US" altLang="en-US" sz="4000" b="0" i="0" u="none" strike="noStrike" cap="none" normalizeH="0" baseline="0" dirty="0" smtClean="0">
              <a:ln>
                <a:noFill/>
              </a:ln>
              <a:solidFill>
                <a:schemeClr val="tx1"/>
              </a:solidFill>
              <a:effectLst/>
            </a:endParaRPr>
          </a:p>
          <a:p>
            <a:pPr marL="742950" marR="0" lvl="0" indent="-742950" algn="l" defTabSz="914400" rtl="0" eaLnBrk="0" fontAlgn="base" latinLnBrk="0" hangingPunct="0">
              <a:lnSpc>
                <a:spcPct val="100000"/>
              </a:lnSpc>
              <a:spcBef>
                <a:spcPct val="0"/>
              </a:spcBef>
              <a:spcAft>
                <a:spcPct val="0"/>
              </a:spcAft>
              <a:buClrTx/>
              <a:buSzTx/>
              <a:buFont typeface="+mj-lt"/>
              <a:buAutoNum type="alphaUcPeriod"/>
              <a:tabLst>
                <a:tab pos="914400" algn="l"/>
              </a:tabLst>
            </a:pPr>
            <a:r>
              <a:rPr kumimoji="0" lang="en-US" altLang="en-US" sz="3600" b="0" i="0" u="none" strike="noStrike" cap="none" normalizeH="0" baseline="0" dirty="0" smtClean="0">
                <a:ln>
                  <a:noFill/>
                </a:ln>
                <a:solidFill>
                  <a:schemeClr val="tx1"/>
                </a:solidFill>
                <a:effectLst/>
                <a:latin typeface="Tahoma" panose="020B0604030504040204" pitchFamily="34" charset="0"/>
                <a:ea typeface="Times New Roman" panose="02020603050405020304" pitchFamily="18" charset="0"/>
                <a:cs typeface="Tahoma" panose="020B0604030504040204" pitchFamily="34" charset="0"/>
              </a:rPr>
              <a:t>Napoleon brought order to the government of France.</a:t>
            </a:r>
            <a:endParaRPr kumimoji="0" lang="en-US" altLang="en-US" sz="4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429665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41</a:t>
            </a:r>
            <a:endParaRPr lang="en-US" dirty="0"/>
          </a:p>
        </p:txBody>
      </p:sp>
      <p:sp>
        <p:nvSpPr>
          <p:cNvPr id="4" name="Rectangle 1"/>
          <p:cNvSpPr>
            <a:spLocks noGrp="1" noChangeArrowheads="1"/>
          </p:cNvSpPr>
          <p:nvPr>
            <p:ph idx="1"/>
          </p:nvPr>
        </p:nvSpPr>
        <p:spPr bwMode="auto">
          <a:xfrm>
            <a:off x="0" y="1750038"/>
            <a:ext cx="12192000"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altLang="en-US" sz="3600" b="1" i="0" u="none" strike="noStrike" cap="none" normalizeH="0" baseline="0" dirty="0" smtClean="0">
                <a:ln>
                  <a:noFill/>
                </a:ln>
                <a:solidFill>
                  <a:schemeClr val="tx1"/>
                </a:solidFill>
                <a:effectLst/>
                <a:latin typeface="Tahoma" panose="020B0604030504040204" pitchFamily="34" charset="0"/>
                <a:ea typeface="Times New Roman" panose="02020603050405020304" pitchFamily="18" charset="0"/>
                <a:cs typeface="Tahoma" panose="020B0604030504040204" pitchFamily="34" charset="0"/>
              </a:rPr>
              <a:t>What was the Reign of Terror?</a:t>
            </a:r>
            <a:endParaRPr kumimoji="0" lang="en-US" altLang="en-US" sz="4000" b="1" i="0" u="none" strike="noStrike" cap="none" normalizeH="0" baseline="0" dirty="0" smtClean="0">
              <a:ln>
                <a:noFill/>
              </a:ln>
              <a:solidFill>
                <a:schemeClr val="tx1"/>
              </a:solidFill>
              <a:effectLst/>
            </a:endParaRPr>
          </a:p>
          <a:p>
            <a:pPr marL="742950" marR="0" lvl="0" indent="-742950" algn="l" defTabSz="914400" rtl="0" eaLnBrk="0" fontAlgn="base" latinLnBrk="0" hangingPunct="0">
              <a:lnSpc>
                <a:spcPct val="100000"/>
              </a:lnSpc>
              <a:spcBef>
                <a:spcPct val="0"/>
              </a:spcBef>
              <a:spcAft>
                <a:spcPct val="0"/>
              </a:spcAft>
              <a:buClrTx/>
              <a:buSzTx/>
              <a:buFont typeface="+mj-lt"/>
              <a:buAutoNum type="alphaUcPeriod"/>
              <a:tabLst>
                <a:tab pos="914400" algn="l"/>
              </a:tabLst>
            </a:pPr>
            <a:r>
              <a:rPr kumimoji="0" lang="en-US" altLang="en-US" sz="3600" b="0" i="0" u="none" strike="noStrike" cap="none" normalizeH="0" baseline="0" dirty="0" smtClean="0">
                <a:ln>
                  <a:noFill/>
                </a:ln>
                <a:solidFill>
                  <a:schemeClr val="tx1"/>
                </a:solidFill>
                <a:effectLst/>
                <a:latin typeface="Tahoma" panose="020B0604030504040204" pitchFamily="34" charset="0"/>
                <a:ea typeface="Times New Roman" panose="02020603050405020304" pitchFamily="18" charset="0"/>
                <a:cs typeface="Tahoma" panose="020B0604030504040204" pitchFamily="34" charset="0"/>
              </a:rPr>
              <a:t>A mob of women marching to Paris due to high bread prices</a:t>
            </a:r>
            <a:endParaRPr kumimoji="0" lang="en-US" altLang="en-US" sz="4000" b="0" i="0" u="none" strike="noStrike" cap="none" normalizeH="0" baseline="0" dirty="0" smtClean="0">
              <a:ln>
                <a:noFill/>
              </a:ln>
              <a:solidFill>
                <a:schemeClr val="tx1"/>
              </a:solidFill>
              <a:effectLst/>
            </a:endParaRPr>
          </a:p>
          <a:p>
            <a:pPr marL="742950" marR="0" lvl="0" indent="-742950" algn="l" defTabSz="914400" rtl="0" eaLnBrk="0" fontAlgn="base" latinLnBrk="0" hangingPunct="0">
              <a:lnSpc>
                <a:spcPct val="100000"/>
              </a:lnSpc>
              <a:spcBef>
                <a:spcPct val="0"/>
              </a:spcBef>
              <a:spcAft>
                <a:spcPct val="0"/>
              </a:spcAft>
              <a:buClrTx/>
              <a:buSzTx/>
              <a:buFont typeface="+mj-lt"/>
              <a:buAutoNum type="alphaUcPeriod"/>
              <a:tabLst>
                <a:tab pos="914400" algn="l"/>
              </a:tabLst>
            </a:pPr>
            <a:r>
              <a:rPr kumimoji="0" lang="en-US" altLang="en-US" sz="3600" b="0" i="0" u="none" strike="noStrike" cap="none" normalizeH="0" baseline="0" dirty="0" smtClean="0">
                <a:ln>
                  <a:noFill/>
                </a:ln>
                <a:solidFill>
                  <a:schemeClr val="tx1"/>
                </a:solidFill>
                <a:effectLst/>
                <a:latin typeface="Tahoma" panose="020B0604030504040204" pitchFamily="34" charset="0"/>
                <a:ea typeface="Times New Roman" panose="02020603050405020304" pitchFamily="18" charset="0"/>
                <a:cs typeface="Tahoma" panose="020B0604030504040204" pitchFamily="34" charset="0"/>
              </a:rPr>
              <a:t>Peasants burning documents due to high taxes and prices</a:t>
            </a:r>
            <a:endParaRPr kumimoji="0" lang="en-US" altLang="en-US" sz="4000" b="0" i="0" u="none" strike="noStrike" cap="none" normalizeH="0" baseline="0" dirty="0" smtClean="0">
              <a:ln>
                <a:noFill/>
              </a:ln>
              <a:solidFill>
                <a:schemeClr val="tx1"/>
              </a:solidFill>
              <a:effectLst/>
            </a:endParaRPr>
          </a:p>
          <a:p>
            <a:pPr marL="742950" marR="0" lvl="0" indent="-742950" algn="l" defTabSz="914400" rtl="0" eaLnBrk="0" fontAlgn="base" latinLnBrk="0" hangingPunct="0">
              <a:lnSpc>
                <a:spcPct val="100000"/>
              </a:lnSpc>
              <a:spcBef>
                <a:spcPct val="0"/>
              </a:spcBef>
              <a:spcAft>
                <a:spcPct val="0"/>
              </a:spcAft>
              <a:buClrTx/>
              <a:buSzTx/>
              <a:buFont typeface="+mj-lt"/>
              <a:buAutoNum type="alphaUcPeriod"/>
              <a:tabLst>
                <a:tab pos="914400" algn="l"/>
              </a:tabLst>
            </a:pPr>
            <a:r>
              <a:rPr kumimoji="0" lang="en-US" altLang="en-US" sz="3600" b="0" i="0" u="none" strike="noStrike" cap="none" normalizeH="0" baseline="0" dirty="0" smtClean="0">
                <a:ln>
                  <a:noFill/>
                </a:ln>
                <a:solidFill>
                  <a:schemeClr val="tx1"/>
                </a:solidFill>
                <a:effectLst/>
                <a:latin typeface="Tahoma" panose="020B0604030504040204" pitchFamily="34" charset="0"/>
                <a:ea typeface="Times New Roman" panose="02020603050405020304" pitchFamily="18" charset="0"/>
                <a:cs typeface="Tahoma" panose="020B0604030504040204" pitchFamily="34" charset="0"/>
              </a:rPr>
              <a:t>A radical phase where many enemies of the republic were executed</a:t>
            </a:r>
            <a:endParaRPr kumimoji="0" lang="en-US" altLang="en-US" sz="4000" b="0" i="0" u="none" strike="noStrike" cap="none" normalizeH="0" baseline="0" dirty="0" smtClean="0">
              <a:ln>
                <a:noFill/>
              </a:ln>
              <a:solidFill>
                <a:schemeClr val="tx1"/>
              </a:solidFill>
              <a:effectLst/>
            </a:endParaRPr>
          </a:p>
          <a:p>
            <a:pPr marL="742950" marR="0" lvl="0" indent="-742950" algn="l" defTabSz="914400" rtl="0" eaLnBrk="0" fontAlgn="base" latinLnBrk="0" hangingPunct="0">
              <a:lnSpc>
                <a:spcPct val="100000"/>
              </a:lnSpc>
              <a:spcBef>
                <a:spcPct val="0"/>
              </a:spcBef>
              <a:spcAft>
                <a:spcPct val="0"/>
              </a:spcAft>
              <a:buClrTx/>
              <a:buSzTx/>
              <a:buFont typeface="+mj-lt"/>
              <a:buAutoNum type="alphaUcPeriod"/>
              <a:tabLst>
                <a:tab pos="914400" algn="l"/>
              </a:tabLst>
            </a:pPr>
            <a:r>
              <a:rPr kumimoji="0" lang="en-US" altLang="en-US" sz="3600" b="0" i="0" u="none" strike="noStrike" cap="none" normalizeH="0" baseline="0" dirty="0" smtClean="0">
                <a:ln>
                  <a:noFill/>
                </a:ln>
                <a:solidFill>
                  <a:schemeClr val="tx1"/>
                </a:solidFill>
                <a:effectLst/>
                <a:latin typeface="Tahoma" panose="020B0604030504040204" pitchFamily="34" charset="0"/>
                <a:ea typeface="Times New Roman" panose="02020603050405020304" pitchFamily="18" charset="0"/>
                <a:cs typeface="Tahoma" panose="020B0604030504040204" pitchFamily="34" charset="0"/>
              </a:rPr>
              <a:t>A type of government where the upper middle class regained power.</a:t>
            </a:r>
            <a:endParaRPr kumimoji="0" lang="en-US" altLang="en-US" sz="4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106916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42</a:t>
            </a:r>
            <a:endParaRPr lang="en-US" dirty="0"/>
          </a:p>
        </p:txBody>
      </p:sp>
      <p:sp>
        <p:nvSpPr>
          <p:cNvPr id="4" name="Rectangle 1"/>
          <p:cNvSpPr>
            <a:spLocks noGrp="1" noChangeArrowheads="1"/>
          </p:cNvSpPr>
          <p:nvPr>
            <p:ph idx="1"/>
          </p:nvPr>
        </p:nvSpPr>
        <p:spPr bwMode="auto">
          <a:xfrm>
            <a:off x="0" y="2207659"/>
            <a:ext cx="121920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800100" algn="l"/>
              </a:tabLst>
              <a:defRPr>
                <a:solidFill>
                  <a:schemeClr val="tx1"/>
                </a:solidFill>
                <a:latin typeface="Arial" panose="020B0604020202020204" pitchFamily="34" charset="0"/>
              </a:defRPr>
            </a:lvl1pPr>
            <a:lvl2pPr eaLnBrk="0" fontAlgn="base" hangingPunct="0">
              <a:spcBef>
                <a:spcPct val="0"/>
              </a:spcBef>
              <a:spcAft>
                <a:spcPct val="0"/>
              </a:spcAft>
              <a:tabLst>
                <a:tab pos="800100" algn="l"/>
              </a:tabLst>
              <a:defRPr>
                <a:solidFill>
                  <a:schemeClr val="tx1"/>
                </a:solidFill>
                <a:latin typeface="Arial" panose="020B0604020202020204" pitchFamily="34" charset="0"/>
              </a:defRPr>
            </a:lvl2pPr>
            <a:lvl3pPr eaLnBrk="0" fontAlgn="base" hangingPunct="0">
              <a:spcBef>
                <a:spcPct val="0"/>
              </a:spcBef>
              <a:spcAft>
                <a:spcPct val="0"/>
              </a:spcAft>
              <a:tabLst>
                <a:tab pos="800100" algn="l"/>
              </a:tabLst>
              <a:defRPr>
                <a:solidFill>
                  <a:schemeClr val="tx1"/>
                </a:solidFill>
                <a:latin typeface="Arial" panose="020B0604020202020204" pitchFamily="34" charset="0"/>
              </a:defRPr>
            </a:lvl3pPr>
            <a:lvl4pPr eaLnBrk="0" fontAlgn="base" hangingPunct="0">
              <a:spcBef>
                <a:spcPct val="0"/>
              </a:spcBef>
              <a:spcAft>
                <a:spcPct val="0"/>
              </a:spcAft>
              <a:tabLst>
                <a:tab pos="800100" algn="l"/>
              </a:tabLst>
              <a:defRPr>
                <a:solidFill>
                  <a:schemeClr val="tx1"/>
                </a:solidFill>
                <a:latin typeface="Arial" panose="020B0604020202020204" pitchFamily="34" charset="0"/>
              </a:defRPr>
            </a:lvl4pPr>
            <a:lvl5pPr eaLnBrk="0" fontAlgn="base" hangingPunct="0">
              <a:spcBef>
                <a:spcPct val="0"/>
              </a:spcBef>
              <a:spcAft>
                <a:spcPct val="0"/>
              </a:spcAft>
              <a:tabLst>
                <a:tab pos="800100" algn="l"/>
              </a:tabLst>
              <a:defRPr>
                <a:solidFill>
                  <a:schemeClr val="tx1"/>
                </a:solidFill>
                <a:latin typeface="Arial" panose="020B0604020202020204" pitchFamily="34" charset="0"/>
              </a:defRPr>
            </a:lvl5pPr>
            <a:lvl6pPr eaLnBrk="0" fontAlgn="base" hangingPunct="0">
              <a:spcBef>
                <a:spcPct val="0"/>
              </a:spcBef>
              <a:spcAft>
                <a:spcPct val="0"/>
              </a:spcAft>
              <a:tabLst>
                <a:tab pos="800100" algn="l"/>
              </a:tabLst>
              <a:defRPr>
                <a:solidFill>
                  <a:schemeClr val="tx1"/>
                </a:solidFill>
                <a:latin typeface="Arial" panose="020B0604020202020204" pitchFamily="34" charset="0"/>
              </a:defRPr>
            </a:lvl6pPr>
            <a:lvl7pPr eaLnBrk="0" fontAlgn="base" hangingPunct="0">
              <a:spcBef>
                <a:spcPct val="0"/>
              </a:spcBef>
              <a:spcAft>
                <a:spcPct val="0"/>
              </a:spcAft>
              <a:tabLst>
                <a:tab pos="800100" algn="l"/>
              </a:tabLst>
              <a:defRPr>
                <a:solidFill>
                  <a:schemeClr val="tx1"/>
                </a:solidFill>
                <a:latin typeface="Arial" panose="020B0604020202020204" pitchFamily="34" charset="0"/>
              </a:defRPr>
            </a:lvl7pPr>
            <a:lvl8pPr eaLnBrk="0" fontAlgn="base" hangingPunct="0">
              <a:spcBef>
                <a:spcPct val="0"/>
              </a:spcBef>
              <a:spcAft>
                <a:spcPct val="0"/>
              </a:spcAft>
              <a:tabLst>
                <a:tab pos="800100" algn="l"/>
              </a:tabLst>
              <a:defRPr>
                <a:solidFill>
                  <a:schemeClr val="tx1"/>
                </a:solidFill>
                <a:latin typeface="Arial" panose="020B0604020202020204" pitchFamily="34" charset="0"/>
              </a:defRPr>
            </a:lvl8pPr>
            <a:lvl9pPr eaLnBrk="0" fontAlgn="base" hangingPunct="0">
              <a:spcBef>
                <a:spcPct val="0"/>
              </a:spcBef>
              <a:spcAft>
                <a:spcPct val="0"/>
              </a:spcAft>
              <a:tabLst>
                <a:tab pos="8001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tab pos="800100" algn="l"/>
              </a:tabLst>
            </a:pPr>
            <a:r>
              <a:rPr kumimoji="0" lang="en-US" altLang="en-US" sz="4000" b="1" i="0" u="none" strike="noStrike" cap="none" normalizeH="0" baseline="0" dirty="0" smtClean="0">
                <a:ln>
                  <a:noFill/>
                </a:ln>
                <a:solidFill>
                  <a:schemeClr val="tx1"/>
                </a:solidFill>
                <a:effectLst/>
                <a:latin typeface="Tahoma" panose="020B0604030504040204" pitchFamily="34" charset="0"/>
                <a:ea typeface="Times New Roman" panose="02020603050405020304" pitchFamily="18" charset="0"/>
                <a:cs typeface="Tahoma" panose="020B0604030504040204" pitchFamily="34" charset="0"/>
              </a:rPr>
              <a:t>Napoleon gains power in France by…</a:t>
            </a:r>
            <a:endParaRPr kumimoji="0" lang="en-US" altLang="en-US" sz="4400" b="1" i="0" u="none" strike="noStrike" cap="none" normalizeH="0" baseline="0" dirty="0" smtClean="0">
              <a:ln>
                <a:noFill/>
              </a:ln>
              <a:solidFill>
                <a:schemeClr val="tx1"/>
              </a:solidFill>
              <a:effectLst/>
            </a:endParaRPr>
          </a:p>
          <a:p>
            <a:pPr marL="742950" marR="0" lvl="0" indent="-742950" algn="l" defTabSz="914400" rtl="0" eaLnBrk="0" fontAlgn="base" latinLnBrk="0" hangingPunct="0">
              <a:lnSpc>
                <a:spcPct val="100000"/>
              </a:lnSpc>
              <a:spcBef>
                <a:spcPct val="0"/>
              </a:spcBef>
              <a:spcAft>
                <a:spcPct val="0"/>
              </a:spcAft>
              <a:buClrTx/>
              <a:buSzTx/>
              <a:buFont typeface="+mj-lt"/>
              <a:buAutoNum type="alphaUcPeriod"/>
              <a:tabLst>
                <a:tab pos="800100" algn="l"/>
              </a:tabLst>
            </a:pPr>
            <a:r>
              <a:rPr kumimoji="0" lang="en-US" altLang="en-US" sz="4000" b="0" i="0" u="none" strike="noStrike" cap="none" normalizeH="0" baseline="0" dirty="0" smtClean="0">
                <a:ln>
                  <a:noFill/>
                </a:ln>
                <a:solidFill>
                  <a:schemeClr val="tx1"/>
                </a:solidFill>
                <a:effectLst/>
                <a:latin typeface="Tahoma" panose="020B0604030504040204" pitchFamily="34" charset="0"/>
                <a:ea typeface="Times New Roman" panose="02020603050405020304" pitchFamily="18" charset="0"/>
                <a:cs typeface="Tahoma" panose="020B0604030504040204" pitchFamily="34" charset="0"/>
              </a:rPr>
              <a:t>A clear line of succession</a:t>
            </a:r>
            <a:endParaRPr kumimoji="0" lang="en-US" altLang="en-US" sz="4400" b="0" i="0" u="none" strike="noStrike" cap="none" normalizeH="0" baseline="0" dirty="0" smtClean="0">
              <a:ln>
                <a:noFill/>
              </a:ln>
              <a:solidFill>
                <a:schemeClr val="tx1"/>
              </a:solidFill>
              <a:effectLst/>
            </a:endParaRPr>
          </a:p>
          <a:p>
            <a:pPr marL="742950" marR="0" lvl="0" indent="-742950" algn="l" defTabSz="914400" rtl="0" eaLnBrk="0" fontAlgn="base" latinLnBrk="0" hangingPunct="0">
              <a:lnSpc>
                <a:spcPct val="100000"/>
              </a:lnSpc>
              <a:spcBef>
                <a:spcPct val="0"/>
              </a:spcBef>
              <a:spcAft>
                <a:spcPct val="0"/>
              </a:spcAft>
              <a:buClrTx/>
              <a:buSzTx/>
              <a:buFont typeface="+mj-lt"/>
              <a:buAutoNum type="alphaUcPeriod"/>
              <a:tabLst>
                <a:tab pos="800100" algn="l"/>
              </a:tabLst>
            </a:pPr>
            <a:r>
              <a:rPr kumimoji="0" lang="en-US" altLang="en-US" sz="4000" b="0" i="0" u="none" strike="noStrike" cap="none" normalizeH="0" baseline="0" dirty="0" smtClean="0">
                <a:ln>
                  <a:noFill/>
                </a:ln>
                <a:solidFill>
                  <a:schemeClr val="tx1"/>
                </a:solidFill>
                <a:effectLst/>
                <a:latin typeface="Tahoma" panose="020B0604030504040204" pitchFamily="34" charset="0"/>
                <a:ea typeface="Times New Roman" panose="02020603050405020304" pitchFamily="18" charset="0"/>
                <a:cs typeface="Tahoma" panose="020B0604030504040204" pitchFamily="34" charset="0"/>
              </a:rPr>
              <a:t>Free elections elected him as the ruler</a:t>
            </a:r>
            <a:endParaRPr kumimoji="0" lang="en-US" altLang="en-US" sz="4400" b="0" i="0" u="none" strike="noStrike" cap="none" normalizeH="0" baseline="0" dirty="0" smtClean="0">
              <a:ln>
                <a:noFill/>
              </a:ln>
              <a:solidFill>
                <a:schemeClr val="tx1"/>
              </a:solidFill>
              <a:effectLst/>
            </a:endParaRPr>
          </a:p>
          <a:p>
            <a:pPr marL="742950" marR="0" lvl="0" indent="-742950" algn="l" defTabSz="914400" rtl="0" eaLnBrk="0" fontAlgn="base" latinLnBrk="0" hangingPunct="0">
              <a:lnSpc>
                <a:spcPct val="100000"/>
              </a:lnSpc>
              <a:spcBef>
                <a:spcPct val="0"/>
              </a:spcBef>
              <a:spcAft>
                <a:spcPct val="0"/>
              </a:spcAft>
              <a:buClrTx/>
              <a:buSzTx/>
              <a:buFont typeface="+mj-lt"/>
              <a:buAutoNum type="alphaUcPeriod"/>
              <a:tabLst>
                <a:tab pos="800100" algn="l"/>
              </a:tabLst>
            </a:pPr>
            <a:r>
              <a:rPr kumimoji="0" lang="en-US" altLang="en-US" sz="4000" b="0" i="0" u="none" strike="noStrike" cap="none" normalizeH="0" baseline="0" dirty="0" smtClean="0">
                <a:ln>
                  <a:noFill/>
                </a:ln>
                <a:solidFill>
                  <a:schemeClr val="tx1"/>
                </a:solidFill>
                <a:effectLst/>
                <a:latin typeface="Tahoma" panose="020B0604030504040204" pitchFamily="34" charset="0"/>
                <a:ea typeface="Times New Roman" panose="02020603050405020304" pitchFamily="18" charset="0"/>
                <a:cs typeface="Tahoma" panose="020B0604030504040204" pitchFamily="34" charset="0"/>
              </a:rPr>
              <a:t>Seizing the power of the military, becoming dictator shortly thereafter</a:t>
            </a:r>
            <a:endParaRPr kumimoji="0" lang="en-US" altLang="en-US" sz="4400" b="0" i="0" u="none" strike="noStrike" cap="none" normalizeH="0" baseline="0" dirty="0" smtClean="0">
              <a:ln>
                <a:noFill/>
              </a:ln>
              <a:solidFill>
                <a:schemeClr val="tx1"/>
              </a:solidFill>
              <a:effectLst/>
            </a:endParaRPr>
          </a:p>
          <a:p>
            <a:pPr marL="742950" marR="0" lvl="0" indent="-742950" algn="l" defTabSz="914400" rtl="0" eaLnBrk="0" fontAlgn="base" latinLnBrk="0" hangingPunct="0">
              <a:lnSpc>
                <a:spcPct val="100000"/>
              </a:lnSpc>
              <a:spcBef>
                <a:spcPct val="0"/>
              </a:spcBef>
              <a:spcAft>
                <a:spcPct val="0"/>
              </a:spcAft>
              <a:buClrTx/>
              <a:buSzTx/>
              <a:buFont typeface="+mj-lt"/>
              <a:buAutoNum type="alphaUcPeriod"/>
              <a:tabLst>
                <a:tab pos="800100" algn="l"/>
              </a:tabLst>
            </a:pPr>
            <a:r>
              <a:rPr kumimoji="0" lang="en-US" altLang="en-US" sz="4000" b="0" i="0" u="none" strike="noStrike" cap="none" normalizeH="0" baseline="0" dirty="0" smtClean="0">
                <a:ln>
                  <a:noFill/>
                </a:ln>
                <a:solidFill>
                  <a:schemeClr val="tx1"/>
                </a:solidFill>
                <a:effectLst/>
                <a:latin typeface="Tahoma" panose="020B0604030504040204" pitchFamily="34" charset="0"/>
                <a:ea typeface="Times New Roman" panose="02020603050405020304" pitchFamily="18" charset="0"/>
                <a:cs typeface="Tahoma" panose="020B0604030504040204" pitchFamily="34" charset="0"/>
              </a:rPr>
              <a:t>Making political campaigns throughout France lobbying for support</a:t>
            </a:r>
            <a:endParaRPr kumimoji="0" lang="en-US" altLang="en-US" sz="5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2330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 – K &amp; L</a:t>
            </a:r>
            <a:endParaRPr lang="en-US" dirty="0"/>
          </a:p>
        </p:txBody>
      </p:sp>
      <p:sp>
        <p:nvSpPr>
          <p:cNvPr id="3" name="Content Placeholder 2"/>
          <p:cNvSpPr>
            <a:spLocks noGrp="1"/>
          </p:cNvSpPr>
          <p:nvPr>
            <p:ph idx="1"/>
          </p:nvPr>
        </p:nvSpPr>
        <p:spPr>
          <a:xfrm>
            <a:off x="0" y="1974265"/>
            <a:ext cx="11997559" cy="4726079"/>
          </a:xfrm>
        </p:spPr>
        <p:txBody>
          <a:bodyPr>
            <a:normAutofit/>
          </a:bodyPr>
          <a:lstStyle/>
          <a:p>
            <a:pPr lvl="1"/>
            <a:r>
              <a:rPr lang="en-US" sz="4800" b="1" dirty="0"/>
              <a:t>The Magna </a:t>
            </a:r>
            <a:r>
              <a:rPr lang="en-US" sz="4800" b="1" dirty="0" err="1"/>
              <a:t>Carta</a:t>
            </a:r>
            <a:r>
              <a:rPr lang="en-US" sz="4800" b="1" dirty="0"/>
              <a:t> contributed to the development of democracy by…</a:t>
            </a:r>
          </a:p>
          <a:p>
            <a:pPr marL="1200150" lvl="1" indent="-742950">
              <a:buAutoNum type="alphaLcPeriod"/>
            </a:pPr>
            <a:endParaRPr lang="en-US" sz="4200" dirty="0" smtClean="0"/>
          </a:p>
          <a:p>
            <a:pPr marL="1200150" lvl="1" indent="-742950">
              <a:buAutoNum type="alphaLcPeriod"/>
            </a:pPr>
            <a:r>
              <a:rPr lang="en-US" sz="4200" dirty="0" smtClean="0"/>
              <a:t>Extending </a:t>
            </a:r>
            <a:r>
              <a:rPr lang="en-US" sz="4200" dirty="0"/>
              <a:t>the right to vote to peasants</a:t>
            </a:r>
          </a:p>
          <a:p>
            <a:pPr marL="1200150" lvl="1" indent="-742950">
              <a:buAutoNum type="alphaLcPeriod"/>
            </a:pPr>
            <a:r>
              <a:rPr lang="en-US" sz="4200" dirty="0"/>
              <a:t>Taking away land from English nobles</a:t>
            </a:r>
          </a:p>
          <a:p>
            <a:pPr marL="1200150" lvl="1" indent="-742950">
              <a:buAutoNum type="alphaLcPeriod"/>
            </a:pPr>
            <a:r>
              <a:rPr lang="en-US" sz="4200" dirty="0"/>
              <a:t>Mandating taxation without representation</a:t>
            </a:r>
          </a:p>
          <a:p>
            <a:pPr marL="1200150" lvl="1" indent="-742950">
              <a:buAutoNum type="alphaLcPeriod"/>
            </a:pPr>
            <a:r>
              <a:rPr lang="en-US" sz="4200" dirty="0"/>
              <a:t>Limiting the power of the monarch</a:t>
            </a:r>
          </a:p>
          <a:p>
            <a:endParaRPr lang="en-US" dirty="0"/>
          </a:p>
        </p:txBody>
      </p:sp>
    </p:spTree>
    <p:extLst>
      <p:ext uri="{BB962C8B-B14F-4D97-AF65-F5344CB8AC3E}">
        <p14:creationId xmlns:p14="http://schemas.microsoft.com/office/powerpoint/2010/main" val="25560127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 L &amp; K</a:t>
            </a:r>
            <a:endParaRPr lang="en-US" dirty="0"/>
          </a:p>
        </p:txBody>
      </p:sp>
      <p:sp>
        <p:nvSpPr>
          <p:cNvPr id="3" name="Content Placeholder 2"/>
          <p:cNvSpPr>
            <a:spLocks noGrp="1"/>
          </p:cNvSpPr>
          <p:nvPr>
            <p:ph idx="1"/>
          </p:nvPr>
        </p:nvSpPr>
        <p:spPr>
          <a:xfrm>
            <a:off x="0" y="1986454"/>
            <a:ext cx="12191999" cy="4871545"/>
          </a:xfrm>
        </p:spPr>
        <p:txBody>
          <a:bodyPr>
            <a:normAutofit lnSpcReduction="10000"/>
          </a:bodyPr>
          <a:lstStyle/>
          <a:p>
            <a:pPr marL="457200" lvl="1" indent="0">
              <a:buNone/>
            </a:pPr>
            <a:r>
              <a:rPr lang="en-US" sz="4000" b="1" dirty="0"/>
              <a:t>Which of these best reflects the importance of the Christian church on medieval Europe?</a:t>
            </a:r>
          </a:p>
          <a:p>
            <a:pPr marL="1200150" lvl="1" indent="-742950">
              <a:buAutoNum type="alphaLcPeriod"/>
            </a:pPr>
            <a:r>
              <a:rPr lang="en-US" sz="3600" dirty="0"/>
              <a:t>Supported the decisions of the hereditary king</a:t>
            </a:r>
          </a:p>
          <a:p>
            <a:pPr marL="1200150" lvl="1" indent="-742950">
              <a:buAutoNum type="alphaLcPeriod"/>
            </a:pPr>
            <a:r>
              <a:rPr lang="en-US" sz="3600" dirty="0"/>
              <a:t>Sent missionaries to convert Muslims with their good works</a:t>
            </a:r>
          </a:p>
          <a:p>
            <a:pPr marL="1200150" lvl="1" indent="-742950">
              <a:buAutoNum type="alphaLcPeriod"/>
            </a:pPr>
            <a:r>
              <a:rPr lang="en-US" sz="3600" dirty="0"/>
              <a:t>Held power / wealth &amp; was the main center of learning</a:t>
            </a:r>
          </a:p>
          <a:p>
            <a:pPr marL="1200150" lvl="1" indent="-742950">
              <a:buAutoNum type="alphaLcPeriod"/>
            </a:pPr>
            <a:r>
              <a:rPr lang="en-US" sz="3600" dirty="0"/>
              <a:t>Taught that Christians should be tolerant of all religions</a:t>
            </a:r>
          </a:p>
          <a:p>
            <a:endParaRPr lang="en-US" dirty="0"/>
          </a:p>
        </p:txBody>
      </p:sp>
    </p:spTree>
    <p:extLst>
      <p:ext uri="{BB962C8B-B14F-4D97-AF65-F5344CB8AC3E}">
        <p14:creationId xmlns:p14="http://schemas.microsoft.com/office/powerpoint/2010/main" val="1905773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 6 K&amp;L</a:t>
            </a:r>
            <a:endParaRPr lang="en-US"/>
          </a:p>
        </p:txBody>
      </p:sp>
      <p:sp>
        <p:nvSpPr>
          <p:cNvPr id="3" name="Content Placeholder 2"/>
          <p:cNvSpPr>
            <a:spLocks noGrp="1"/>
          </p:cNvSpPr>
          <p:nvPr>
            <p:ph idx="1"/>
          </p:nvPr>
        </p:nvSpPr>
        <p:spPr>
          <a:xfrm>
            <a:off x="0" y="2095334"/>
            <a:ext cx="11904453" cy="4762666"/>
          </a:xfrm>
        </p:spPr>
        <p:txBody>
          <a:bodyPr>
            <a:normAutofit/>
          </a:bodyPr>
          <a:lstStyle/>
          <a:p>
            <a:pPr marL="457200" lvl="1" indent="0">
              <a:buNone/>
            </a:pPr>
            <a:r>
              <a:rPr lang="en-US" sz="4400" b="1" dirty="0"/>
              <a:t>Which of the following best explains the impact the Mongol Empire had on Europe and Asia?</a:t>
            </a:r>
          </a:p>
          <a:p>
            <a:pPr marL="1200150" lvl="1" indent="-742950">
              <a:buAutoNum type="alphaUcPeriod"/>
            </a:pPr>
            <a:r>
              <a:rPr lang="en-US" sz="4400" dirty="0"/>
              <a:t>Development of a new religion</a:t>
            </a:r>
          </a:p>
          <a:p>
            <a:pPr marL="1200150" lvl="1" indent="-742950">
              <a:buAutoNum type="alphaUcPeriod"/>
            </a:pPr>
            <a:r>
              <a:rPr lang="en-US" sz="4400" dirty="0"/>
              <a:t>Influence on architecture</a:t>
            </a:r>
          </a:p>
          <a:p>
            <a:pPr marL="1200150" lvl="1" indent="-742950">
              <a:buAutoNum type="alphaUcPeriod"/>
            </a:pPr>
            <a:r>
              <a:rPr lang="en-US" sz="4400" dirty="0"/>
              <a:t>Diffusion of Japanese culture</a:t>
            </a:r>
          </a:p>
          <a:p>
            <a:pPr marL="1200150" lvl="1" indent="-742950">
              <a:buAutoNum type="alphaUcPeriod"/>
            </a:pPr>
            <a:r>
              <a:rPr lang="en-US" sz="4400" dirty="0"/>
              <a:t>Significant increases in trade and travel</a:t>
            </a:r>
          </a:p>
          <a:p>
            <a:endParaRPr lang="en-US" dirty="0"/>
          </a:p>
        </p:txBody>
      </p:sp>
    </p:spTree>
    <p:extLst>
      <p:ext uri="{BB962C8B-B14F-4D97-AF65-F5344CB8AC3E}">
        <p14:creationId xmlns:p14="http://schemas.microsoft.com/office/powerpoint/2010/main" val="1974893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 K &amp; L </a:t>
            </a:r>
            <a:endParaRPr lang="en-US" dirty="0"/>
          </a:p>
        </p:txBody>
      </p:sp>
      <p:sp>
        <p:nvSpPr>
          <p:cNvPr id="3" name="Content Placeholder 2"/>
          <p:cNvSpPr>
            <a:spLocks noGrp="1"/>
          </p:cNvSpPr>
          <p:nvPr>
            <p:ph idx="1"/>
          </p:nvPr>
        </p:nvSpPr>
        <p:spPr>
          <a:xfrm>
            <a:off x="0" y="2043574"/>
            <a:ext cx="11749177" cy="4814425"/>
          </a:xfrm>
        </p:spPr>
        <p:txBody>
          <a:bodyPr>
            <a:normAutofit fontScale="85000" lnSpcReduction="20000"/>
          </a:bodyPr>
          <a:lstStyle/>
          <a:p>
            <a:pPr marL="457200" lvl="1" indent="0">
              <a:buNone/>
            </a:pPr>
            <a:r>
              <a:rPr lang="en-US" sz="5100" b="1" dirty="0"/>
              <a:t>One major impact on the Americas of the Colombian exchange was…</a:t>
            </a:r>
          </a:p>
          <a:p>
            <a:pPr marL="1200150" lvl="1" indent="-742950">
              <a:buAutoNum type="alphaUcPeriod"/>
            </a:pPr>
            <a:r>
              <a:rPr lang="en-US" sz="4400" dirty="0"/>
              <a:t>Europeans established numerous colonial empires in the Americas.</a:t>
            </a:r>
          </a:p>
          <a:p>
            <a:pPr marL="1200150" lvl="1" indent="-742950">
              <a:buAutoNum type="alphaUcPeriod"/>
            </a:pPr>
            <a:r>
              <a:rPr lang="en-US" sz="4400" dirty="0"/>
              <a:t>Migration of Native Americans to Europe promoted competitions for jobs.</a:t>
            </a:r>
          </a:p>
          <a:p>
            <a:pPr marL="1200150" lvl="1" indent="-742950">
              <a:buAutoNum type="alphaUcPeriod"/>
            </a:pPr>
            <a:r>
              <a:rPr lang="en-US" sz="4400" dirty="0"/>
              <a:t>The introduction of new foods resulted in better health for all Native Americans</a:t>
            </a:r>
          </a:p>
          <a:p>
            <a:pPr marL="1200150" lvl="1" indent="-742950">
              <a:buAutoNum type="alphaUcPeriod"/>
            </a:pPr>
            <a:r>
              <a:rPr lang="en-US" sz="4400" dirty="0"/>
              <a:t>The discovery of new foods and new sources of wealth discouraged economic growth. </a:t>
            </a:r>
          </a:p>
          <a:p>
            <a:endParaRPr lang="en-US" dirty="0"/>
          </a:p>
        </p:txBody>
      </p:sp>
    </p:spTree>
    <p:extLst>
      <p:ext uri="{BB962C8B-B14F-4D97-AF65-F5344CB8AC3E}">
        <p14:creationId xmlns:p14="http://schemas.microsoft.com/office/powerpoint/2010/main" val="2614749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 8 – K&amp;L</a:t>
            </a:r>
            <a:endParaRPr lang="en-US"/>
          </a:p>
        </p:txBody>
      </p:sp>
      <p:sp>
        <p:nvSpPr>
          <p:cNvPr id="3" name="Content Placeholder 2"/>
          <p:cNvSpPr>
            <a:spLocks noGrp="1"/>
          </p:cNvSpPr>
          <p:nvPr>
            <p:ph idx="1"/>
          </p:nvPr>
        </p:nvSpPr>
        <p:spPr>
          <a:xfrm>
            <a:off x="0" y="1984074"/>
            <a:ext cx="12191999" cy="4873925"/>
          </a:xfrm>
        </p:spPr>
        <p:txBody>
          <a:bodyPr>
            <a:normAutofit fontScale="70000" lnSpcReduction="20000"/>
          </a:bodyPr>
          <a:lstStyle/>
          <a:p>
            <a:pPr marL="457200" lvl="1" indent="0">
              <a:buNone/>
            </a:pPr>
            <a:r>
              <a:rPr lang="en-US" sz="5400" i="1" dirty="0"/>
              <a:t>No Freeman shall be taken or imprisoned… or outlawed or banished, or in any way destroyed, unless by lawful judgment of his peers, or by the law of the land</a:t>
            </a:r>
          </a:p>
          <a:p>
            <a:pPr marL="457200" lvl="1" indent="0">
              <a:buNone/>
            </a:pPr>
            <a:r>
              <a:rPr lang="en-US" sz="5400" b="1" dirty="0"/>
              <a:t>The excerpt from the Magna </a:t>
            </a:r>
            <a:r>
              <a:rPr lang="en-US" sz="5400" b="1" dirty="0" err="1"/>
              <a:t>Carta</a:t>
            </a:r>
            <a:r>
              <a:rPr lang="en-US" sz="5400" b="1" dirty="0"/>
              <a:t> contributed most directly to the …</a:t>
            </a:r>
          </a:p>
          <a:p>
            <a:pPr marL="1371600" lvl="1" indent="-914400">
              <a:buFont typeface="+mj-lt"/>
              <a:buAutoNum type="alphaLcParenR"/>
            </a:pPr>
            <a:r>
              <a:rPr lang="en-US" sz="5400" dirty="0"/>
              <a:t>Extension of voting rights to all citizens</a:t>
            </a:r>
          </a:p>
          <a:p>
            <a:pPr marL="1371600" lvl="1" indent="-914400">
              <a:buFont typeface="+mj-lt"/>
              <a:buAutoNum type="alphaLcParenR"/>
            </a:pPr>
            <a:r>
              <a:rPr lang="en-US" sz="5400" dirty="0"/>
              <a:t> creation of a two house parliament for representation </a:t>
            </a:r>
          </a:p>
          <a:p>
            <a:pPr marL="1371600" lvl="1" indent="-914400">
              <a:buFont typeface="+mj-lt"/>
              <a:buAutoNum type="alphaLcParenR"/>
            </a:pPr>
            <a:r>
              <a:rPr lang="en-US" sz="5400" dirty="0"/>
              <a:t>Protection of private property</a:t>
            </a:r>
          </a:p>
          <a:p>
            <a:pPr marL="1371600" lvl="1" indent="-914400">
              <a:buFont typeface="+mj-lt"/>
              <a:buAutoNum type="alphaLcParenR"/>
            </a:pPr>
            <a:r>
              <a:rPr lang="en-US" sz="5400" dirty="0"/>
              <a:t>Transition to a limited self government</a:t>
            </a:r>
            <a:r>
              <a:rPr lang="en-US" sz="4400" dirty="0"/>
              <a:t>. </a:t>
            </a:r>
          </a:p>
          <a:p>
            <a:endParaRPr lang="en-US" dirty="0"/>
          </a:p>
        </p:txBody>
      </p:sp>
    </p:spTree>
    <p:extLst>
      <p:ext uri="{BB962C8B-B14F-4D97-AF65-F5344CB8AC3E}">
        <p14:creationId xmlns:p14="http://schemas.microsoft.com/office/powerpoint/2010/main" val="1804066713"/>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Berlin</Template>
  <TotalTime>2168</TotalTime>
  <Words>2139</Words>
  <Application>Microsoft Office PowerPoint</Application>
  <PresentationFormat>Widescreen</PresentationFormat>
  <Paragraphs>280</Paragraphs>
  <Slides>43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43</vt:i4>
      </vt:variant>
    </vt:vector>
  </HeadingPairs>
  <TitlesOfParts>
    <vt:vector size="50" baseType="lpstr">
      <vt:lpstr>Arial</vt:lpstr>
      <vt:lpstr>Baskerville Old Face</vt:lpstr>
      <vt:lpstr>Iskoola Pota</vt:lpstr>
      <vt:lpstr>Tahoma</vt:lpstr>
      <vt:lpstr>Times New Roman</vt:lpstr>
      <vt:lpstr>Trebuchet MS</vt:lpstr>
      <vt:lpstr>Berlin</vt:lpstr>
      <vt:lpstr>Review Based Bellringers</vt:lpstr>
      <vt:lpstr>Question 1 – K &amp; L</vt:lpstr>
      <vt:lpstr>Question 2 - L &amp;K</vt:lpstr>
      <vt:lpstr>Question 3- K</vt:lpstr>
      <vt:lpstr>Question 4 – K &amp; L</vt:lpstr>
      <vt:lpstr>Question 5 L &amp; K</vt:lpstr>
      <vt:lpstr>Question 6 K&amp;L</vt:lpstr>
      <vt:lpstr>Question 7 K &amp; L </vt:lpstr>
      <vt:lpstr>Question 8 – K&amp;L</vt:lpstr>
      <vt:lpstr>Question: 9 K&amp;L</vt:lpstr>
      <vt:lpstr>Question 10- K &amp; L</vt:lpstr>
      <vt:lpstr>Question 11 K &amp; L</vt:lpstr>
      <vt:lpstr>Question 13 K&amp;L</vt:lpstr>
      <vt:lpstr>Question 14 K &amp; L</vt:lpstr>
      <vt:lpstr>Question 15 K &amp; L</vt:lpstr>
      <vt:lpstr>Question 16 K &amp; L</vt:lpstr>
      <vt:lpstr>Question 17 </vt:lpstr>
      <vt:lpstr>Question 18</vt:lpstr>
      <vt:lpstr>Question 18</vt:lpstr>
      <vt:lpstr>Question 19</vt:lpstr>
      <vt:lpstr>Question 20</vt:lpstr>
      <vt:lpstr>Question 21 </vt:lpstr>
      <vt:lpstr>Question 22</vt:lpstr>
      <vt:lpstr>Question 23</vt:lpstr>
      <vt:lpstr>Question 24</vt:lpstr>
      <vt:lpstr>Question 25</vt:lpstr>
      <vt:lpstr>Question 26</vt:lpstr>
      <vt:lpstr>Question 27</vt:lpstr>
      <vt:lpstr>Question 28</vt:lpstr>
      <vt:lpstr>Question 29</vt:lpstr>
      <vt:lpstr>Question 30</vt:lpstr>
      <vt:lpstr>Question 31</vt:lpstr>
      <vt:lpstr>Question 32</vt:lpstr>
      <vt:lpstr>Question 33</vt:lpstr>
      <vt:lpstr>Question 34</vt:lpstr>
      <vt:lpstr>Question 35</vt:lpstr>
      <vt:lpstr>Question 36</vt:lpstr>
      <vt:lpstr>Question 37</vt:lpstr>
      <vt:lpstr>Question 38</vt:lpstr>
      <vt:lpstr>Question 39</vt:lpstr>
      <vt:lpstr>Question 40</vt:lpstr>
      <vt:lpstr>Question 41</vt:lpstr>
      <vt:lpstr>Question 42</vt:lpstr>
    </vt:vector>
  </TitlesOfParts>
  <Company>Cy-Fair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Based Bellringers</dc:title>
  <dc:creator>VERONICA OLIVER</dc:creator>
  <cp:lastModifiedBy>VERONICA OLIVER</cp:lastModifiedBy>
  <cp:revision>35</cp:revision>
  <dcterms:created xsi:type="dcterms:W3CDTF">2015-01-08T13:10:38Z</dcterms:created>
  <dcterms:modified xsi:type="dcterms:W3CDTF">2015-03-20T20:10:10Z</dcterms:modified>
</cp:coreProperties>
</file>