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2" r:id="rId19"/>
    <p:sldId id="273" r:id="rId20"/>
    <p:sldId id="274"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45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A1E97EA-FC11-43C4-96C7-3C64DC0DB529}" type="slidenum">
              <a:rPr lang="en-US" altLang="en-US" smtClean="0"/>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2241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4/13/2015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434305"/>
      </p:ext>
    </p:extLst>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4/13/2015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3526731"/>
      </p:ext>
    </p:extLst>
  </p:cSld>
  <p:clrMapOvr>
    <a:masterClrMapping/>
  </p:clrMapOvr>
  <p:transition spd="med"/>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897915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473075"/>
            <a:ext cx="8153400" cy="600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180601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4/13/2015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6274296"/>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t>4/13/2015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966048"/>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4/13/2015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9904867"/>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4/13/2015</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4677718"/>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4/13/2015</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87301142"/>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7884882-FB12-4BC8-9960-9AD8104D7FAE}" type="datetimeFigureOut">
              <a:rPr lang="en-US" smtClean="0"/>
              <a:t>4/13/2015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8508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7D1BD23-6E54-4D9D-AD88-A2813C73CC25}" type="datetimeFigureOut">
              <a:rPr lang="en-US" smtClean="0"/>
              <a:t>4/13/2015</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224321837"/>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4/13/2015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9740272"/>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1CF1133-3259-4C45-BABA-5B62D9C6F78D}" type="datetimeFigureOut">
              <a:rPr lang="en-US" smtClean="0"/>
              <a:t>4/13/2015</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
              </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20643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19200" y="838200"/>
            <a:ext cx="6781800" cy="1447800"/>
          </a:xfrm>
        </p:spPr>
        <p:txBody>
          <a:bodyPr>
            <a:normAutofit fontScale="90000"/>
          </a:bodyPr>
          <a:lstStyle/>
          <a:p>
            <a:r>
              <a:rPr lang="en-US" altLang="en-US" sz="5600"/>
              <a:t>Rise of Hitler </a:t>
            </a:r>
            <a:br>
              <a:rPr lang="en-US" altLang="en-US" sz="5600"/>
            </a:br>
            <a:r>
              <a:rPr lang="en-US" altLang="en-US" sz="5600"/>
              <a:t>in Germany</a:t>
            </a:r>
          </a:p>
        </p:txBody>
      </p:sp>
      <p:pic>
        <p:nvPicPr>
          <p:cNvPr id="2053" name="Picture 5" descr="hitler_fuhr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362200"/>
            <a:ext cx="2636838" cy="3400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lgn="ctr"/>
            <a:r>
              <a:rPr lang="en-US" altLang="en-US" sz="4000"/>
              <a:t>Treaty of Versailles</a:t>
            </a:r>
            <a:br>
              <a:rPr lang="en-US" altLang="en-US" sz="4000"/>
            </a:br>
            <a:r>
              <a:rPr lang="en-US" altLang="en-US" sz="4000"/>
              <a:t>Questions</a:t>
            </a:r>
          </a:p>
        </p:txBody>
      </p:sp>
      <p:sp>
        <p:nvSpPr>
          <p:cNvPr id="108547" name="Rectangle 3"/>
          <p:cNvSpPr>
            <a:spLocks noGrp="1" noChangeArrowheads="1"/>
          </p:cNvSpPr>
          <p:nvPr>
            <p:ph idx="1"/>
          </p:nvPr>
        </p:nvSpPr>
        <p:spPr>
          <a:xfrm>
            <a:off x="533400" y="1828800"/>
            <a:ext cx="8153400" cy="4724400"/>
          </a:xfrm>
        </p:spPr>
        <p:txBody>
          <a:bodyPr/>
          <a:lstStyle/>
          <a:p>
            <a:pPr marL="590550" indent="-590550">
              <a:lnSpc>
                <a:spcPct val="90000"/>
              </a:lnSpc>
              <a:buFont typeface="Wingdings" panose="05000000000000000000" pitchFamily="2" charset="2"/>
              <a:buAutoNum type="arabicPeriod" startAt="2"/>
            </a:pPr>
            <a:r>
              <a:rPr lang="en-US" altLang="en-US"/>
              <a:t>Describe how the Germans felt about the Treaty?</a:t>
            </a:r>
          </a:p>
          <a:p>
            <a:pPr marL="590550" indent="-590550">
              <a:lnSpc>
                <a:spcPct val="90000"/>
              </a:lnSpc>
              <a:buFont typeface="Wingdings" panose="05000000000000000000" pitchFamily="2" charset="2"/>
              <a:buAutoNum type="arabicPeriod" startAt="2"/>
            </a:pPr>
            <a:r>
              <a:rPr lang="en-US" altLang="en-US"/>
              <a:t>Who do you think the Germans blamed for the Treaty? Explain.</a:t>
            </a:r>
          </a:p>
          <a:p>
            <a:pPr marL="590550" indent="-590550">
              <a:lnSpc>
                <a:spcPct val="90000"/>
              </a:lnSpc>
              <a:buFont typeface="Wingdings" panose="05000000000000000000" pitchFamily="2" charset="2"/>
              <a:buAutoNum type="arabicPeriod" startAt="2"/>
            </a:pPr>
            <a:r>
              <a:rPr lang="en-US" altLang="en-US"/>
              <a:t>How might the effects of the Treaty of Versailles on Germany lead to the rise of Hitler?</a:t>
            </a:r>
          </a:p>
          <a:p>
            <a:pPr marL="590550" indent="-590550">
              <a:lnSpc>
                <a:spcPct val="90000"/>
              </a:lnSpc>
              <a:buFont typeface="Wingdings" panose="05000000000000000000" pitchFamily="2" charset="2"/>
              <a:buAutoNum type="arabicPeriod" startAt="2"/>
            </a:pPr>
            <a:r>
              <a:rPr lang="en-US" altLang="en-US"/>
              <a:t>If you were living in Germany after the signing of the Treaty of Versailles, how might your life be effected? Be specific!</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gn="ctr"/>
            <a:r>
              <a:rPr lang="en-US" altLang="en-US"/>
              <a:t>German Economy After WWI</a:t>
            </a:r>
          </a:p>
        </p:txBody>
      </p:sp>
      <p:pic>
        <p:nvPicPr>
          <p:cNvPr id="109574" name="Picture 6" descr="unemployment"/>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71544" y="1846263"/>
            <a:ext cx="4645362" cy="402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8" name="Rectangle 6"/>
          <p:cNvSpPr>
            <a:spLocks noGrp="1" noChangeArrowheads="1"/>
          </p:cNvSpPr>
          <p:nvPr>
            <p:ph/>
          </p:nvPr>
        </p:nvSpPr>
        <p:spPr/>
        <p:txBody>
          <a:bodyPr/>
          <a:lstStyle/>
          <a:p>
            <a:endParaRPr lang="en-US" altLang="en-US"/>
          </a:p>
        </p:txBody>
      </p:sp>
      <p:sp>
        <p:nvSpPr>
          <p:cNvPr id="110594" name="Rectangle 2"/>
          <p:cNvSpPr>
            <a:spLocks noGrp="1" noChangeArrowheads="1"/>
          </p:cNvSpPr>
          <p:nvPr>
            <p:ph type="title" idx="4294967295"/>
          </p:nvPr>
        </p:nvSpPr>
        <p:spPr>
          <a:xfrm>
            <a:off x="0" y="228600"/>
            <a:ext cx="8153400" cy="609600"/>
          </a:xfrm>
        </p:spPr>
        <p:txBody>
          <a:bodyPr>
            <a:normAutofit/>
          </a:bodyPr>
          <a:lstStyle/>
          <a:p>
            <a:pPr algn="ctr"/>
            <a:r>
              <a:rPr lang="en-US" altLang="en-US" sz="4000"/>
              <a:t>German Economy After WWI</a:t>
            </a:r>
          </a:p>
        </p:txBody>
      </p:sp>
      <p:pic>
        <p:nvPicPr>
          <p:cNvPr id="110597" name="Picture 5" descr="weim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066800"/>
            <a:ext cx="3952875" cy="540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gn="ctr"/>
            <a:r>
              <a:rPr lang="en-US" altLang="en-US" sz="4000"/>
              <a:t>German Economy After WWI</a:t>
            </a:r>
            <a:br>
              <a:rPr lang="en-US" altLang="en-US" sz="4000"/>
            </a:br>
            <a:r>
              <a:rPr lang="en-US" altLang="en-US" sz="4000"/>
              <a:t>Questions</a:t>
            </a:r>
          </a:p>
        </p:txBody>
      </p:sp>
      <p:sp>
        <p:nvSpPr>
          <p:cNvPr id="112643" name="Rectangle 3"/>
          <p:cNvSpPr>
            <a:spLocks noGrp="1" noChangeArrowheads="1"/>
          </p:cNvSpPr>
          <p:nvPr>
            <p:ph idx="1"/>
          </p:nvPr>
        </p:nvSpPr>
        <p:spPr/>
        <p:txBody>
          <a:bodyPr>
            <a:normAutofit lnSpcReduction="10000"/>
          </a:bodyPr>
          <a:lstStyle/>
          <a:p>
            <a:pPr marL="590550" indent="-590550">
              <a:buFont typeface="Wingdings" panose="05000000000000000000" pitchFamily="2" charset="2"/>
              <a:buAutoNum type="arabicPeriod"/>
            </a:pPr>
            <a:r>
              <a:rPr lang="en-US" altLang="en-US" sz="2700"/>
              <a:t>Describe the economic situation in Germany after WW1.  Give examples.</a:t>
            </a:r>
          </a:p>
          <a:p>
            <a:pPr marL="590550" indent="-590550">
              <a:buFont typeface="Wingdings" panose="05000000000000000000" pitchFamily="2" charset="2"/>
              <a:buAutoNum type="arabicPeriod"/>
            </a:pPr>
            <a:r>
              <a:rPr lang="en-US" altLang="en-US" sz="2700"/>
              <a:t>Explain the graph of German unemployment.  What happened to unemployment in Germany from 1928-1933?</a:t>
            </a:r>
          </a:p>
          <a:p>
            <a:pPr marL="590550" indent="-590550">
              <a:buFont typeface="Wingdings" panose="05000000000000000000" pitchFamily="2" charset="2"/>
              <a:buAutoNum type="arabicPeriod"/>
            </a:pPr>
            <a:r>
              <a:rPr lang="en-US" altLang="en-US" sz="2700"/>
              <a:t>Examine the picture of the woman burning money. Why do you suppose she is using money to start a fire?  </a:t>
            </a:r>
          </a:p>
          <a:p>
            <a:pPr marL="590550" indent="-590550">
              <a:buFont typeface="Wingdings" panose="05000000000000000000" pitchFamily="2" charset="2"/>
              <a:buAutoNum type="arabicPeriod"/>
            </a:pPr>
            <a:r>
              <a:rPr lang="en-US" altLang="en-US" sz="2700"/>
              <a:t>What happened to the value of the Mark in the years following WW1?</a:t>
            </a:r>
          </a:p>
          <a:p>
            <a:pPr marL="590550" indent="-590550">
              <a:buFont typeface="Wingdings" panose="05000000000000000000" pitchFamily="2" charset="2"/>
              <a:buNone/>
            </a:pPr>
            <a:endParaRPr lang="en-US" altLang="en-US" sz="270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gn="ctr"/>
            <a:r>
              <a:rPr lang="en-US" altLang="en-US"/>
              <a:t>Propaganda</a:t>
            </a:r>
          </a:p>
        </p:txBody>
      </p:sp>
      <p:pic>
        <p:nvPicPr>
          <p:cNvPr id="113669" name="Picture 5" descr="voteHit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057400"/>
            <a:ext cx="2600325" cy="3810000"/>
          </a:xfrm>
          <a:prstGeom prst="rect">
            <a:avLst/>
          </a:prstGeom>
          <a:noFill/>
          <a:extLst>
            <a:ext uri="{909E8E84-426E-40DD-AFC4-6F175D3DCCD1}">
              <a14:hiddenFill xmlns:a14="http://schemas.microsoft.com/office/drawing/2010/main">
                <a:solidFill>
                  <a:srgbClr val="FFFFFF"/>
                </a:solidFill>
              </a14:hiddenFill>
            </a:ext>
          </a:extLst>
        </p:spPr>
      </p:pic>
      <p:sp>
        <p:nvSpPr>
          <p:cNvPr id="113670" name="Text Box 6"/>
          <p:cNvSpPr txBox="1">
            <a:spLocks noChangeArrowheads="1"/>
          </p:cNvSpPr>
          <p:nvPr/>
        </p:nvSpPr>
        <p:spPr bwMode="auto">
          <a:xfrm>
            <a:off x="5410200" y="20574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“End It Now”</a:t>
            </a:r>
          </a:p>
        </p:txBody>
      </p:sp>
      <p:sp>
        <p:nvSpPr>
          <p:cNvPr id="113671" name="Text Box 7"/>
          <p:cNvSpPr txBox="1">
            <a:spLocks noChangeArrowheads="1"/>
          </p:cNvSpPr>
          <p:nvPr/>
        </p:nvSpPr>
        <p:spPr bwMode="auto">
          <a:xfrm>
            <a:off x="5486400" y="51054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“Vote Hitler”</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gn="ctr"/>
            <a:r>
              <a:rPr lang="en-US" altLang="en-US"/>
              <a:t>Propaganda</a:t>
            </a:r>
          </a:p>
        </p:txBody>
      </p:sp>
      <p:sp>
        <p:nvSpPr>
          <p:cNvPr id="114691" name="Rectangle 3"/>
          <p:cNvSpPr>
            <a:spLocks noGrp="1" noChangeArrowheads="1"/>
          </p:cNvSpPr>
          <p:nvPr>
            <p:ph idx="1"/>
          </p:nvPr>
        </p:nvSpPr>
        <p:spPr/>
        <p:txBody>
          <a:bodyPr/>
          <a:lstStyle/>
          <a:p>
            <a:endParaRPr lang="en-US" altLang="en-US"/>
          </a:p>
        </p:txBody>
      </p:sp>
      <p:pic>
        <p:nvPicPr>
          <p:cNvPr id="114693" name="Picture 5" descr="hitlerDM_468x4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86000"/>
            <a:ext cx="3733800" cy="3367088"/>
          </a:xfrm>
          <a:prstGeom prst="rect">
            <a:avLst/>
          </a:prstGeom>
          <a:noFill/>
          <a:extLst>
            <a:ext uri="{909E8E84-426E-40DD-AFC4-6F175D3DCCD1}">
              <a14:hiddenFill xmlns:a14="http://schemas.microsoft.com/office/drawing/2010/main">
                <a:solidFill>
                  <a:srgbClr val="FFFFFF"/>
                </a:solidFill>
              </a14:hiddenFill>
            </a:ext>
          </a:extLst>
        </p:spPr>
      </p:pic>
      <p:pic>
        <p:nvPicPr>
          <p:cNvPr id="114695" name="Picture 7" descr="hitlerflow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905000"/>
            <a:ext cx="3446463"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gn="ctr"/>
            <a:r>
              <a:rPr lang="en-US" altLang="en-US" sz="4000"/>
              <a:t>Propaganda</a:t>
            </a:r>
            <a:br>
              <a:rPr lang="en-US" altLang="en-US" sz="4000"/>
            </a:br>
            <a:r>
              <a:rPr lang="en-US" altLang="en-US" sz="4000"/>
              <a:t>Questions</a:t>
            </a:r>
          </a:p>
        </p:txBody>
      </p:sp>
      <p:sp>
        <p:nvSpPr>
          <p:cNvPr id="115715" name="Rectangle 3"/>
          <p:cNvSpPr>
            <a:spLocks noGrp="1" noChangeArrowheads="1"/>
          </p:cNvSpPr>
          <p:nvPr>
            <p:ph idx="1"/>
          </p:nvPr>
        </p:nvSpPr>
        <p:spPr/>
        <p:txBody>
          <a:bodyPr/>
          <a:lstStyle/>
          <a:p>
            <a:pPr marL="590550" indent="-590550">
              <a:lnSpc>
                <a:spcPct val="90000"/>
              </a:lnSpc>
              <a:buFont typeface="Wingdings" panose="05000000000000000000" pitchFamily="2" charset="2"/>
              <a:buAutoNum type="arabicPeriod"/>
            </a:pPr>
            <a:r>
              <a:rPr lang="en-US" altLang="en-US"/>
              <a:t>How is the Nazi party portrayed in the propaganda poster?  Why do you think the Nazis wanted to convey this image to the German people?</a:t>
            </a:r>
          </a:p>
          <a:p>
            <a:pPr marL="590550" indent="-590550">
              <a:lnSpc>
                <a:spcPct val="90000"/>
              </a:lnSpc>
              <a:buFont typeface="Wingdings" panose="05000000000000000000" pitchFamily="2" charset="2"/>
              <a:buAutoNum type="arabicPeriod"/>
            </a:pPr>
            <a:r>
              <a:rPr lang="en-US" altLang="en-US"/>
              <a:t>What might the Nazis have been referring to in the phase “end it now”?</a:t>
            </a:r>
          </a:p>
          <a:p>
            <a:pPr marL="590550" indent="-590550">
              <a:lnSpc>
                <a:spcPct val="90000"/>
              </a:lnSpc>
              <a:buFont typeface="Wingdings" panose="05000000000000000000" pitchFamily="2" charset="2"/>
              <a:buAutoNum type="arabicPeriod"/>
            </a:pPr>
            <a:r>
              <a:rPr lang="en-US" altLang="en-US"/>
              <a:t>What do you think the broken chains represent in the poster?</a:t>
            </a:r>
          </a:p>
          <a:p>
            <a:pPr marL="590550" indent="-590550">
              <a:lnSpc>
                <a:spcPct val="90000"/>
              </a:lnSpc>
              <a:buFont typeface="Wingdings" panose="05000000000000000000" pitchFamily="2" charset="2"/>
              <a:buAutoNum type="arabicPeriod"/>
            </a:pPr>
            <a:r>
              <a:rPr lang="en-US" altLang="en-US"/>
              <a:t>Do you think this was a successful election poster? Why or why not?</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gn="ctr"/>
            <a:r>
              <a:rPr lang="en-US" altLang="en-US" sz="4000"/>
              <a:t>Propaganda</a:t>
            </a:r>
            <a:br>
              <a:rPr lang="en-US" altLang="en-US" sz="4000"/>
            </a:br>
            <a:r>
              <a:rPr lang="en-US" altLang="en-US" sz="4000"/>
              <a:t>Questions</a:t>
            </a:r>
          </a:p>
        </p:txBody>
      </p:sp>
      <p:sp>
        <p:nvSpPr>
          <p:cNvPr id="121859" name="Rectangle 3"/>
          <p:cNvSpPr>
            <a:spLocks noGrp="1" noChangeArrowheads="1"/>
          </p:cNvSpPr>
          <p:nvPr>
            <p:ph idx="1"/>
          </p:nvPr>
        </p:nvSpPr>
        <p:spPr/>
        <p:txBody>
          <a:bodyPr/>
          <a:lstStyle/>
          <a:p>
            <a:pPr marL="590550" indent="-590550">
              <a:buFont typeface="Wingdings" panose="05000000000000000000" pitchFamily="2" charset="2"/>
              <a:buAutoNum type="arabicPeriod" startAt="5"/>
            </a:pPr>
            <a:r>
              <a:rPr lang="en-US" altLang="en-US"/>
              <a:t>Examine the pictures of Hitler.  What image is the photographer trying to portray?</a:t>
            </a:r>
          </a:p>
          <a:p>
            <a:pPr marL="590550" indent="-590550">
              <a:buFont typeface="Wingdings" panose="05000000000000000000" pitchFamily="2" charset="2"/>
              <a:buAutoNum type="arabicPeriod" startAt="5"/>
            </a:pPr>
            <a:r>
              <a:rPr lang="en-US" altLang="en-US"/>
              <a:t>Why did the photographer use children for the picture?</a:t>
            </a:r>
          </a:p>
          <a:p>
            <a:pPr marL="590550" indent="-590550">
              <a:buFont typeface="Wingdings" panose="05000000000000000000" pitchFamily="2" charset="2"/>
              <a:buAutoNum type="arabicPeriod" startAt="5"/>
            </a:pPr>
            <a:r>
              <a:rPr lang="en-US" altLang="en-US"/>
              <a:t>How might the use of propaganda lead to the rise of Hitler?</a:t>
            </a:r>
          </a:p>
          <a:p>
            <a:pPr marL="590550" indent="-590550">
              <a:buFont typeface="Wingdings" panose="05000000000000000000" pitchFamily="2" charset="2"/>
              <a:buNone/>
            </a:pPr>
            <a:endParaRPr lang="en-US" altLang="en-US"/>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lgn="ctr"/>
            <a:r>
              <a:rPr lang="en-US" altLang="en-US"/>
              <a:t>Famous Quotes</a:t>
            </a:r>
          </a:p>
        </p:txBody>
      </p:sp>
      <p:sp>
        <p:nvSpPr>
          <p:cNvPr id="116739" name="Rectangle 3"/>
          <p:cNvSpPr>
            <a:spLocks noGrp="1" noChangeArrowheads="1"/>
          </p:cNvSpPr>
          <p:nvPr>
            <p:ph idx="1"/>
          </p:nvPr>
        </p:nvSpPr>
        <p:spPr/>
        <p:txBody>
          <a:bodyPr/>
          <a:lstStyle/>
          <a:p>
            <a:pPr>
              <a:lnSpc>
                <a:spcPct val="80000"/>
              </a:lnSpc>
            </a:pPr>
            <a:r>
              <a:rPr lang="en-US" altLang="en-US" sz="2700"/>
              <a:t>Adolf Hitler to thee alone we are bound. In this hour we would renew our solemn vow; in this world we believe in Adolf Hitler alone. We believe that National Socialism is the sole faith to make our People blessed. We believe that there is Lord God in heaven, who has made us, who leads us, who guides us and who visibly blesses us. And we believe that this Lord God has sent us Adolf Hitler, that Germany might be established for all eternity.</a:t>
            </a:r>
          </a:p>
          <a:p>
            <a:pPr lvl="1">
              <a:lnSpc>
                <a:spcPct val="80000"/>
              </a:lnSpc>
            </a:pPr>
            <a:r>
              <a:rPr lang="en-US" altLang="en-US" sz="2200"/>
              <a:t>-</a:t>
            </a:r>
            <a:r>
              <a:rPr lang="en-US" altLang="en-US" sz="2200" i="1"/>
              <a:t>Schulungsbrief,</a:t>
            </a:r>
            <a:r>
              <a:rPr lang="en-US" altLang="en-US" sz="2200"/>
              <a:t> April 1937. Bibl. 1, 35, p. 222 Nathaniel Micklem, </a:t>
            </a:r>
            <a:r>
              <a:rPr lang="en-US" altLang="en-US" sz="2200" i="1"/>
              <a:t>National Socialism and the Roman Catholic Church,</a:t>
            </a:r>
            <a:r>
              <a:rPr lang="en-US" altLang="en-US" sz="2200"/>
              <a:t> OUP 1939</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lgn="ctr"/>
            <a:r>
              <a:rPr lang="en-US" altLang="en-US"/>
              <a:t>Famous Quotes</a:t>
            </a:r>
          </a:p>
        </p:txBody>
      </p:sp>
      <p:sp>
        <p:nvSpPr>
          <p:cNvPr id="117763" name="Rectangle 3"/>
          <p:cNvSpPr>
            <a:spLocks noGrp="1" noChangeArrowheads="1"/>
          </p:cNvSpPr>
          <p:nvPr>
            <p:ph idx="1"/>
          </p:nvPr>
        </p:nvSpPr>
        <p:spPr/>
        <p:txBody>
          <a:bodyPr/>
          <a:lstStyle/>
          <a:p>
            <a:r>
              <a:rPr lang="en-US" altLang="en-US" sz="2700"/>
              <a:t>He who serves our Fuhrer, Adolf Hitler, serves Germany and he who serves Germany, serves God. </a:t>
            </a:r>
          </a:p>
          <a:p>
            <a:pPr lvl="1"/>
            <a:r>
              <a:rPr lang="en-US" altLang="en-US" sz="2200" b="1"/>
              <a:t>-Baldur von Schirach</a:t>
            </a:r>
            <a:r>
              <a:rPr lang="en-US" altLang="en-US" sz="2200"/>
              <a:t> (speech to Hitler Youth, 25 July 1936) </a:t>
            </a:r>
          </a:p>
          <a:p>
            <a:r>
              <a:rPr lang="en-US" altLang="en-US" sz="2700"/>
              <a:t>It is only one or two exceptional points that Christ and Hitler stand comparison, for Hitler is far too big a man to be compared with one so petty.</a:t>
            </a:r>
          </a:p>
          <a:p>
            <a:pPr lvl="1"/>
            <a:r>
              <a:rPr lang="en-US" altLang="en-US" sz="2200"/>
              <a:t>Julious Streicher, one of the most senior Nazis, in a speech at a discussion organized by the German Acadmy of Education in Munich. July 19-26, 1935.</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33400" y="685800"/>
            <a:ext cx="8153400" cy="746125"/>
          </a:xfrm>
        </p:spPr>
        <p:txBody>
          <a:bodyPr/>
          <a:lstStyle/>
          <a:p>
            <a:pPr algn="ctr"/>
            <a:r>
              <a:rPr lang="en-US" altLang="en-US"/>
              <a:t>Weimar Republic</a:t>
            </a:r>
          </a:p>
        </p:txBody>
      </p:sp>
      <p:sp>
        <p:nvSpPr>
          <p:cNvPr id="99331" name="Rectangle 3"/>
          <p:cNvSpPr>
            <a:spLocks noGrp="1" noChangeArrowheads="1"/>
          </p:cNvSpPr>
          <p:nvPr>
            <p:ph idx="1"/>
          </p:nvPr>
        </p:nvSpPr>
        <p:spPr>
          <a:xfrm>
            <a:off x="304800" y="1905000"/>
            <a:ext cx="8458200" cy="4648200"/>
          </a:xfrm>
        </p:spPr>
        <p:txBody>
          <a:bodyPr/>
          <a:lstStyle/>
          <a:p>
            <a:pPr>
              <a:lnSpc>
                <a:spcPct val="80000"/>
              </a:lnSpc>
              <a:buFont typeface="Wingdings" panose="05000000000000000000" pitchFamily="2" charset="2"/>
              <a:buNone/>
            </a:pPr>
            <a:r>
              <a:rPr lang="en-US" altLang="en-US" sz="2200"/>
              <a:t>In 1919, after centuries of totalitarian rule, the German nation established a republic.  A constitution written at eh city of Weimar created the first attempt at democracy in Germany.  From its beginning, the Weimar Republic was plagued by a series of problems.  The new republic seemed doomed to fail from the beginning.</a:t>
            </a:r>
          </a:p>
          <a:p>
            <a:pPr>
              <a:lnSpc>
                <a:spcPct val="80000"/>
              </a:lnSpc>
              <a:buFont typeface="Wingdings" panose="05000000000000000000" pitchFamily="2" charset="2"/>
              <a:buNone/>
            </a:pPr>
            <a:r>
              <a:rPr lang="en-US" altLang="en-US" sz="2200"/>
              <a:t>In the first place, Germany had no experience in running a democracy.  This government was not efficient and could not fix the problems in Germany.  Therefore, the people did not have confidence in the government.</a:t>
            </a:r>
          </a:p>
          <a:p>
            <a:pPr>
              <a:lnSpc>
                <a:spcPct val="80000"/>
              </a:lnSpc>
              <a:buFont typeface="Wingdings" panose="05000000000000000000" pitchFamily="2" charset="2"/>
              <a:buNone/>
            </a:pPr>
            <a:r>
              <a:rPr lang="en-US" altLang="en-US" sz="2200"/>
              <a:t>In addition, the Weimar Republic signed the Treaty of Versailles at eh end of WWI.  Most Germans believed that the treaty unfairly placed the total guild for the war on Germany.  The treaty also demanded that Germany be harshly punished.  The decline of Germany because identified with the republic.  </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lgn="ctr"/>
            <a:r>
              <a:rPr lang="en-US" altLang="en-US" sz="4000"/>
              <a:t>Famous Quotes</a:t>
            </a:r>
            <a:br>
              <a:rPr lang="en-US" altLang="en-US" sz="4000"/>
            </a:br>
            <a:r>
              <a:rPr lang="en-US" altLang="en-US" sz="4000"/>
              <a:t>Questions</a:t>
            </a:r>
          </a:p>
        </p:txBody>
      </p:sp>
      <p:sp>
        <p:nvSpPr>
          <p:cNvPr id="118787" name="Rectangle 3"/>
          <p:cNvSpPr>
            <a:spLocks noGrp="1" noChangeArrowheads="1"/>
          </p:cNvSpPr>
          <p:nvPr>
            <p:ph idx="1"/>
          </p:nvPr>
        </p:nvSpPr>
        <p:spPr/>
        <p:txBody>
          <a:bodyPr/>
          <a:lstStyle/>
          <a:p>
            <a:pPr marL="590550" indent="-590550">
              <a:buFont typeface="Wingdings" panose="05000000000000000000" pitchFamily="2" charset="2"/>
              <a:buAutoNum type="arabicPeriod"/>
            </a:pPr>
            <a:r>
              <a:rPr lang="en-US" altLang="en-US"/>
              <a:t>Why do you suppose the people compared Hitler to God?</a:t>
            </a:r>
          </a:p>
          <a:p>
            <a:pPr marL="590550" indent="-590550">
              <a:buFont typeface="Wingdings" panose="05000000000000000000" pitchFamily="2" charset="2"/>
              <a:buAutoNum type="arabicPeriod"/>
            </a:pPr>
            <a:r>
              <a:rPr lang="en-US" altLang="en-US"/>
              <a:t>What feeling might this create in the German people about Hitler and the Nazi party?</a:t>
            </a:r>
          </a:p>
          <a:p>
            <a:pPr marL="590550" indent="-590550">
              <a:buFont typeface="Wingdings" panose="05000000000000000000" pitchFamily="2" charset="2"/>
              <a:buAutoNum type="arabicPeriod"/>
            </a:pPr>
            <a:endParaRPr lang="en-US" altLang="en-US"/>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533400" y="473075"/>
            <a:ext cx="8153400" cy="1050925"/>
          </a:xfrm>
        </p:spPr>
        <p:txBody>
          <a:bodyPr/>
          <a:lstStyle/>
          <a:p>
            <a:pPr algn="ctr"/>
            <a:r>
              <a:rPr lang="en-US" altLang="en-US"/>
              <a:t>Weimar Republic</a:t>
            </a:r>
          </a:p>
        </p:txBody>
      </p:sp>
      <p:sp>
        <p:nvSpPr>
          <p:cNvPr id="100355" name="Rectangle 3"/>
          <p:cNvSpPr>
            <a:spLocks noGrp="1" noChangeArrowheads="1"/>
          </p:cNvSpPr>
          <p:nvPr>
            <p:ph idx="1"/>
          </p:nvPr>
        </p:nvSpPr>
        <p:spPr/>
        <p:txBody>
          <a:bodyPr/>
          <a:lstStyle/>
          <a:p>
            <a:pPr>
              <a:lnSpc>
                <a:spcPct val="80000"/>
              </a:lnSpc>
              <a:buFont typeface="Wingdings" panose="05000000000000000000" pitchFamily="2" charset="2"/>
              <a:buNone/>
            </a:pPr>
            <a:r>
              <a:rPr lang="en-US" altLang="en-US" sz="2200"/>
              <a:t>Then in 1923, runaway inflation almost toppled the German economy.  At one point, a bushel of potatoes cost a bushel of money, and the weekly salary of many Germans was worth only a streetcar ride.  It was continually pressured to pay reparations of $30 billion as ordered by the Treaty of Versailles.  </a:t>
            </a:r>
          </a:p>
          <a:p>
            <a:pPr>
              <a:lnSpc>
                <a:spcPct val="80000"/>
              </a:lnSpc>
              <a:buFont typeface="Wingdings" panose="05000000000000000000" pitchFamily="2" charset="2"/>
              <a:buNone/>
            </a:pPr>
            <a:r>
              <a:rPr lang="en-US" altLang="en-US" sz="2200"/>
              <a:t>To make matters worse, in 1929 the Great Depression shook all of Europe an the United States.  Unemployment increased to 3 million in March 1930 and 4.38 million by December of the same year.  The German government was unable to deal with the growing economic distress.  The political, social, and economic problems experience during the Weimar Republic paved the way for fear, chaos, and disorder across Germany.  </a:t>
            </a:r>
          </a:p>
          <a:p>
            <a:pPr>
              <a:lnSpc>
                <a:spcPct val="80000"/>
              </a:lnSpc>
            </a:pPr>
            <a:endParaRPr lang="en-US" altLang="en-US" sz="160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altLang="en-US"/>
              <a:t>Weimar Republic</a:t>
            </a:r>
          </a:p>
        </p:txBody>
      </p:sp>
      <p:pic>
        <p:nvPicPr>
          <p:cNvPr id="101385" name="Picture 9" descr="Weinar Republic"/>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967611" y="1955673"/>
            <a:ext cx="5253228" cy="38039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gn="ctr"/>
            <a:r>
              <a:rPr lang="en-US" altLang="en-US" sz="4000"/>
              <a:t>Weimar Republic</a:t>
            </a:r>
            <a:br>
              <a:rPr lang="en-US" altLang="en-US" sz="4000"/>
            </a:br>
            <a:r>
              <a:rPr lang="en-US" altLang="en-US" sz="4000"/>
              <a:t>Questions</a:t>
            </a:r>
          </a:p>
        </p:txBody>
      </p:sp>
      <p:sp>
        <p:nvSpPr>
          <p:cNvPr id="102403" name="Rectangle 3"/>
          <p:cNvSpPr>
            <a:spLocks noGrp="1" noChangeArrowheads="1"/>
          </p:cNvSpPr>
          <p:nvPr>
            <p:ph idx="1"/>
          </p:nvPr>
        </p:nvSpPr>
        <p:spPr/>
        <p:txBody>
          <a:bodyPr>
            <a:normAutofit fontScale="92500" lnSpcReduction="10000"/>
          </a:bodyPr>
          <a:lstStyle/>
          <a:p>
            <a:pPr marL="590550" indent="-590550">
              <a:buFont typeface="Wingdings" panose="05000000000000000000" pitchFamily="2" charset="2"/>
              <a:buAutoNum type="arabicPeriod"/>
            </a:pPr>
            <a:r>
              <a:rPr lang="en-US" altLang="en-US" sz="2700"/>
              <a:t>What type of government existed in Germany before the Weimar Republic?</a:t>
            </a:r>
          </a:p>
          <a:p>
            <a:pPr marL="590550" indent="-590550">
              <a:buFont typeface="Wingdings" panose="05000000000000000000" pitchFamily="2" charset="2"/>
              <a:buAutoNum type="arabicPeriod"/>
            </a:pPr>
            <a:r>
              <a:rPr lang="en-US" altLang="en-US" sz="2700"/>
              <a:t>What problems existed in Germany during the Weimar Republic?</a:t>
            </a:r>
          </a:p>
          <a:p>
            <a:pPr marL="590550" indent="-590550">
              <a:buFont typeface="Wingdings" panose="05000000000000000000" pitchFamily="2" charset="2"/>
              <a:buAutoNum type="arabicPeriod"/>
            </a:pPr>
            <a:r>
              <a:rPr lang="en-US" altLang="en-US" sz="2700"/>
              <a:t>How did the Germans feel about the Weimar Republic? What did they feel this way?</a:t>
            </a:r>
          </a:p>
          <a:p>
            <a:pPr marL="590550" indent="-590550">
              <a:buFont typeface="Wingdings" panose="05000000000000000000" pitchFamily="2" charset="2"/>
              <a:buAutoNum type="arabicPeriod"/>
            </a:pPr>
            <a:r>
              <a:rPr lang="en-US" altLang="en-US" sz="2700"/>
              <a:t>By examining the timeline, what events occurred during the years of the Weimar Republic?</a:t>
            </a:r>
          </a:p>
          <a:p>
            <a:pPr marL="590550" indent="-590550">
              <a:buFont typeface="Wingdings" panose="05000000000000000000" pitchFamily="2" charset="2"/>
              <a:buAutoNum type="arabicPeriod"/>
            </a:pPr>
            <a:r>
              <a:rPr lang="en-US" altLang="en-US" sz="2700"/>
              <a:t>How might the problems with the government lead to the rise of Hitler as dictator in Germany?</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lgn="ctr"/>
            <a:r>
              <a:rPr lang="en-US" altLang="en-US"/>
              <a:t>Treaty of Versailles</a:t>
            </a:r>
          </a:p>
        </p:txBody>
      </p:sp>
      <p:sp>
        <p:nvSpPr>
          <p:cNvPr id="103427" name="Rectangle 3"/>
          <p:cNvSpPr>
            <a:spLocks noGrp="1" noChangeArrowheads="1"/>
          </p:cNvSpPr>
          <p:nvPr>
            <p:ph idx="1"/>
          </p:nvPr>
        </p:nvSpPr>
        <p:spPr>
          <a:xfrm>
            <a:off x="152400" y="1828800"/>
            <a:ext cx="8763000" cy="4648200"/>
          </a:xfrm>
        </p:spPr>
        <p:txBody>
          <a:bodyPr/>
          <a:lstStyle/>
          <a:p>
            <a:pPr marL="590550" indent="-590550"/>
            <a:r>
              <a:rPr lang="en-US" altLang="en-US"/>
              <a:t>The League of Nations was formed.</a:t>
            </a:r>
          </a:p>
          <a:p>
            <a:pPr marL="590550" indent="-590550"/>
            <a:r>
              <a:rPr lang="en-US" altLang="en-US"/>
              <a:t>Germany accepts sole responsibility for causing WWI.</a:t>
            </a:r>
          </a:p>
          <a:p>
            <a:pPr marL="590550" indent="-590550"/>
            <a:r>
              <a:rPr lang="en-US" altLang="en-US"/>
              <a:t>Germany territorial losses:  In Europe, Germany lost about 25,000 square miles with some six million inhabitants.  She lost all her Pacific Islands and all her spheres of influence and colonies in Asia and Africa.</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gn="ctr"/>
            <a:r>
              <a:rPr lang="en-US" altLang="en-US"/>
              <a:t>Treaty of Versailles</a:t>
            </a:r>
          </a:p>
        </p:txBody>
      </p:sp>
      <p:sp>
        <p:nvSpPr>
          <p:cNvPr id="104451" name="Rectangle 3"/>
          <p:cNvSpPr>
            <a:spLocks noGrp="1" noChangeArrowheads="1"/>
          </p:cNvSpPr>
          <p:nvPr>
            <p:ph idx="1"/>
          </p:nvPr>
        </p:nvSpPr>
        <p:spPr>
          <a:xfrm>
            <a:off x="228600" y="1828800"/>
            <a:ext cx="8686800" cy="4648200"/>
          </a:xfrm>
        </p:spPr>
        <p:txBody>
          <a:bodyPr/>
          <a:lstStyle/>
          <a:p>
            <a:pPr marL="590550" indent="-590550"/>
            <a:r>
              <a:rPr lang="en-US" altLang="en-US"/>
              <a:t> Military clauses affecting Germany:</a:t>
            </a:r>
          </a:p>
          <a:p>
            <a:pPr marL="952500" lvl="1" indent="-495300"/>
            <a:r>
              <a:rPr lang="en-US" altLang="en-US"/>
              <a:t>The Rhineland was demilitarized</a:t>
            </a:r>
          </a:p>
          <a:p>
            <a:pPr marL="952500" lvl="1" indent="-495300"/>
            <a:r>
              <a:rPr lang="en-US" altLang="en-US"/>
              <a:t>Germany army reduced to 100,000 men</a:t>
            </a:r>
          </a:p>
          <a:p>
            <a:pPr marL="952500" lvl="1" indent="-495300"/>
            <a:r>
              <a:rPr lang="en-US" altLang="en-US"/>
              <a:t>Navy restricted to 36 vessels of various defensive types; submarines forbidden</a:t>
            </a:r>
          </a:p>
          <a:p>
            <a:pPr marL="952500" lvl="1" indent="-495300"/>
            <a:r>
              <a:rPr lang="en-US" altLang="en-US"/>
              <a:t>Air force prohibited, all planes destroyed</a:t>
            </a:r>
          </a:p>
          <a:p>
            <a:pPr marL="952500" lvl="1" indent="-495300"/>
            <a:r>
              <a:rPr lang="en-US" altLang="en-US"/>
              <a:t>Large guns prohibited and small guns limited</a:t>
            </a:r>
          </a:p>
          <a:p>
            <a:pPr marL="952500" lvl="1" indent="-495300"/>
            <a:r>
              <a:rPr lang="en-US" altLang="en-US"/>
              <a:t>Restrictions placed on the production of armaments, and their support and import prohibited</a:t>
            </a:r>
          </a:p>
          <a:p>
            <a:pPr marL="952500" lvl="1" indent="-495300"/>
            <a:endParaRPr lang="en-US" altLang="en-US"/>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lgn="ctr"/>
            <a:r>
              <a:rPr lang="en-US" altLang="en-US"/>
              <a:t>Treaty of Versailles</a:t>
            </a:r>
          </a:p>
        </p:txBody>
      </p:sp>
      <p:sp>
        <p:nvSpPr>
          <p:cNvPr id="105475" name="Rectangle 3"/>
          <p:cNvSpPr>
            <a:spLocks noGrp="1" noChangeArrowheads="1"/>
          </p:cNvSpPr>
          <p:nvPr>
            <p:ph idx="1"/>
          </p:nvPr>
        </p:nvSpPr>
        <p:spPr/>
        <p:txBody>
          <a:bodyPr/>
          <a:lstStyle/>
          <a:p>
            <a:r>
              <a:rPr lang="en-US" altLang="en-US"/>
              <a:t>Germany had to pay huge reparations to the Allies, mainly in kind, for property destroyed in occupied lands: ships destroyed, railway stock, automotive equipment, farm machinery, livestock, etc.</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a:bodyPr>
          <a:lstStyle/>
          <a:p>
            <a:pPr algn="ctr"/>
            <a:r>
              <a:rPr lang="en-US" altLang="en-US" sz="4000"/>
              <a:t>Treaty of Versailles</a:t>
            </a:r>
            <a:br>
              <a:rPr lang="en-US" altLang="en-US" sz="4000"/>
            </a:br>
            <a:r>
              <a:rPr lang="en-US" altLang="en-US" sz="4000"/>
              <a:t>Questions</a:t>
            </a:r>
          </a:p>
        </p:txBody>
      </p:sp>
      <p:sp>
        <p:nvSpPr>
          <p:cNvPr id="106499" name="Rectangle 3"/>
          <p:cNvSpPr>
            <a:spLocks noGrp="1" noChangeArrowheads="1"/>
          </p:cNvSpPr>
          <p:nvPr>
            <p:ph type="body" sz="half" idx="1"/>
          </p:nvPr>
        </p:nvSpPr>
        <p:spPr>
          <a:xfrm>
            <a:off x="685800" y="2362200"/>
            <a:ext cx="4572000" cy="3276600"/>
          </a:xfrm>
        </p:spPr>
        <p:txBody>
          <a:bodyPr/>
          <a:lstStyle/>
          <a:p>
            <a:pPr marL="514350" indent="-514350">
              <a:buFont typeface="Wingdings" panose="05000000000000000000" pitchFamily="2" charset="2"/>
              <a:buAutoNum type="arabicPeriod"/>
            </a:pPr>
            <a:r>
              <a:rPr lang="en-US" altLang="en-US" sz="2700"/>
              <a:t>Summarize the four provision of the Treaty of Versailles that directly impacted Germany.  Explain the effect that each provision had on Germany. (Be specific!)</a:t>
            </a:r>
          </a:p>
          <a:p>
            <a:pPr marL="514350" indent="-514350">
              <a:buFont typeface="Wingdings" panose="05000000000000000000" pitchFamily="2" charset="2"/>
              <a:buNone/>
            </a:pPr>
            <a:endParaRPr lang="en-US" altLang="en-US" sz="2700"/>
          </a:p>
        </p:txBody>
      </p:sp>
      <p:pic>
        <p:nvPicPr>
          <p:cNvPr id="106501" name="Picture 5" descr="offdocsversaill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19800" y="2057400"/>
            <a:ext cx="2381250" cy="3648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108</TotalTime>
  <Words>1074</Words>
  <Application>Microsoft Office PowerPoint</Application>
  <PresentationFormat>On-screen Show (4:3)</PresentationFormat>
  <Paragraphs>67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Times New Roman</vt:lpstr>
      <vt:lpstr>Wingdings</vt:lpstr>
      <vt:lpstr>Retrospect</vt:lpstr>
      <vt:lpstr>Rise of Hitler  in Germany</vt:lpstr>
      <vt:lpstr>Weimar Republic</vt:lpstr>
      <vt:lpstr>Weimar Republic</vt:lpstr>
      <vt:lpstr>Weimar Republic</vt:lpstr>
      <vt:lpstr>Weimar Republic Questions</vt:lpstr>
      <vt:lpstr>Treaty of Versailles</vt:lpstr>
      <vt:lpstr>Treaty of Versailles</vt:lpstr>
      <vt:lpstr>Treaty of Versailles</vt:lpstr>
      <vt:lpstr>Treaty of Versailles Questions</vt:lpstr>
      <vt:lpstr>Treaty of Versailles Questions</vt:lpstr>
      <vt:lpstr>German Economy After WWI</vt:lpstr>
      <vt:lpstr>German Economy After WWI</vt:lpstr>
      <vt:lpstr>German Economy After WWI Questions</vt:lpstr>
      <vt:lpstr>Propaganda</vt:lpstr>
      <vt:lpstr>Propaganda</vt:lpstr>
      <vt:lpstr>Propaganda Questions</vt:lpstr>
      <vt:lpstr>Propaganda Questions</vt:lpstr>
      <vt:lpstr>Famous Quotes</vt:lpstr>
      <vt:lpstr>Famous Quotes</vt:lpstr>
      <vt:lpstr>Famous Quotes Questions</vt:lpstr>
    </vt:vector>
  </TitlesOfParts>
  <Company>Central High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Rise of Hitler in Germany</dc:title>
  <dc:creator>mvaldner</dc:creator>
  <cp:lastModifiedBy>VERONICA OLIVER</cp:lastModifiedBy>
  <cp:revision>12</cp:revision>
  <dcterms:created xsi:type="dcterms:W3CDTF">2008-01-25T20:09:11Z</dcterms:created>
  <dcterms:modified xsi:type="dcterms:W3CDTF">2015-04-13T21:05:21Z</dcterms:modified>
</cp:coreProperties>
</file>