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74323-3270-4404-B3E7-D5F112BBECB6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B8A9F-BF74-42DF-828F-645FDD56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8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85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2445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600200"/>
            <a:ext cx="5592233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1" y="3925889"/>
            <a:ext cx="559223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0C59-16BA-41DD-B5EC-1A391F79E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4442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047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474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550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3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668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36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8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3D4C509-2660-472E-80BD-0E45AB92C48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91206BE0-B5F4-4AFC-A1B8-CF7FBB26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8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1200" y="1219200"/>
            <a:ext cx="80010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Bookman Old Style" pitchFamily="-109" charset="0"/>
              </a:rPr>
              <a:t>Mapping the Expansion of the Roman Empire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700464"/>
            <a:ext cx="8382000" cy="1785937"/>
          </a:xfrm>
        </p:spPr>
        <p:txBody>
          <a:bodyPr/>
          <a:lstStyle/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Cypress Ranch High School</a:t>
            </a:r>
          </a:p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World History </a:t>
            </a:r>
          </a:p>
        </p:txBody>
      </p:sp>
    </p:spTree>
    <p:extLst>
      <p:ext uri="{BB962C8B-B14F-4D97-AF65-F5344CB8AC3E}">
        <p14:creationId xmlns:p14="http://schemas.microsoft.com/office/powerpoint/2010/main" val="1624171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0151" y="758826"/>
            <a:ext cx="7064375" cy="4041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dirty="0">
                <a:solidFill>
                  <a:srgbClr val="00004A"/>
                </a:solidFill>
                <a:latin typeface="Bookman Old Style" pitchFamily="-109" charset="0"/>
              </a:rPr>
              <a:t>Rome’s Beginnings:</a:t>
            </a:r>
            <a:br>
              <a:rPr dirty="0">
                <a:solidFill>
                  <a:srgbClr val="00004A"/>
                </a:solidFill>
                <a:latin typeface="Bookman Old Style" pitchFamily="-109" charset="0"/>
              </a:rPr>
            </a:br>
            <a:r>
              <a:rPr dirty="0">
                <a:solidFill>
                  <a:schemeClr val="bg2">
                    <a:lumMod val="75000"/>
                  </a:schemeClr>
                </a:solidFill>
                <a:latin typeface="Bookman Old Style" pitchFamily="-109" charset="0"/>
              </a:rPr>
              <a:t>Romulus and Remus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2209800" y="62484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Use Page 1 of your packet to fill in this info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7393" y="-164378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9447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27085" y="48208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4500" y="4953000"/>
            <a:ext cx="807243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Watching the Video add info about Early History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27085" y="1600200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1744663" y="488950"/>
            <a:ext cx="3009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u="sng" dirty="0"/>
              <a:t>https://www.youtube.com/watch?v=EGa7ZQehcNI</a:t>
            </a:r>
            <a:r>
              <a:rPr lang="en-US" altLang="en-US" dirty="0"/>
              <a:t> 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0442" y="1323201"/>
            <a:ext cx="92564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</a:rPr>
              <a:t>Twins taken from mother, found and raised by a she-wolf.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</a:rPr>
              <a:t>Taken in by a farmer.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</a:rPr>
              <a:t>Designed a city and fought over what to name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</a:rPr>
              <a:t>Romulus killed Remus and named the city Rome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6909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8563" y="868364"/>
            <a:ext cx="552450" cy="5794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>
                <a:ea typeface="ＭＳ Ｐゴシック" pitchFamily="-109" charset="-128"/>
              </a:rPr>
              <a:t>TRUE</a:t>
            </a:r>
            <a:r>
              <a:rPr lang="en-US" dirty="0" smtClean="0">
                <a:ea typeface="ＭＳ Ｐゴシック" pitchFamily="-109" charset="-128"/>
              </a:rPr>
              <a:t/>
            </a:r>
            <a:br>
              <a:rPr lang="en-US" dirty="0" smtClean="0">
                <a:ea typeface="ＭＳ Ｐゴシック" pitchFamily="-109" charset="-128"/>
              </a:rPr>
            </a:br>
            <a:r>
              <a:rPr dirty="0" smtClean="0">
                <a:ea typeface="ＭＳ Ｐゴシック" pitchFamily="-109" charset="-128"/>
              </a:rPr>
              <a:t> FOUNDERS</a:t>
            </a:r>
            <a:endParaRPr dirty="0">
              <a:ea typeface="ＭＳ Ｐゴシック" pitchFamily="-109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0" y="26988"/>
            <a:ext cx="2057400" cy="55356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82880" indent="-182880">
              <a:defRPr/>
            </a:pPr>
            <a:r>
              <a:rPr lang="en-US" altLang="en-US" sz="2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Latins</a:t>
            </a:r>
            <a:r>
              <a:rPr lang="en-US" altLang="en-US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>
              <a:buNone/>
              <a:defRPr/>
            </a:pPr>
            <a:r>
              <a:rPr lang="en-US" alt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Came across Alps around 1000 BC.</a:t>
            </a:r>
          </a:p>
          <a:p>
            <a:pPr marL="0" indent="0">
              <a:buNone/>
              <a:defRPr/>
            </a:pPr>
            <a:r>
              <a:rPr lang="en-US" alt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Built original settlement on </a:t>
            </a:r>
            <a:r>
              <a:rPr lang="en-US" alt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Palantine</a:t>
            </a:r>
            <a:r>
              <a:rPr lang="en-US" alt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Hill; 1</a:t>
            </a:r>
            <a:r>
              <a:rPr lang="en-US" altLang="en-US" sz="2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alt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Romans</a:t>
            </a:r>
            <a:r>
              <a:rPr lang="en-US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14600" y="4989514"/>
            <a:ext cx="7315200" cy="18684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182880" indent="-182880">
              <a:defRPr/>
            </a:pP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Greeks:</a:t>
            </a:r>
          </a:p>
          <a:p>
            <a:pPr lvl="1" indent="-182880">
              <a:defRPr/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Into southern Italy and Sicily between 750-600 BC.</a:t>
            </a:r>
          </a:p>
          <a:p>
            <a:pPr lvl="1" indent="-182880">
              <a:defRPr/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Settled 50 colonies and became prosperous; Taught Romans how to grow grapes and olives; influenced religion.</a:t>
            </a:r>
          </a:p>
        </p:txBody>
      </p:sp>
      <p:pic>
        <p:nvPicPr>
          <p:cNvPr id="16389" name="Picture 49" descr="j0101138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1" y="842963"/>
            <a:ext cx="2620963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6707189" y="98425"/>
            <a:ext cx="3240087" cy="4891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639763" indent="-2730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altLang="en-US" sz="3200" dirty="0">
                <a:latin typeface="Constantia" panose="02030602050306030303" pitchFamily="18" charset="0"/>
              </a:rPr>
              <a:t>Etruscans: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en-US" alt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Native to northern Italy.</a:t>
            </a:r>
          </a:p>
          <a:p>
            <a:pPr marL="0" indent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en-US" alt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Skilled metal workers and engineers; Romans adopted alphabet; Influenced the arch in architecture; influence religion</a:t>
            </a:r>
            <a:r>
              <a:rPr lang="en-US" altLang="en-US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</p:txBody>
      </p:sp>
      <p:sp>
        <p:nvSpPr>
          <p:cNvPr id="8" name="Bent Arrow 7"/>
          <p:cNvSpPr/>
          <p:nvPr/>
        </p:nvSpPr>
        <p:spPr>
          <a:xfrm rot="3689855">
            <a:off x="3250729" y="203200"/>
            <a:ext cx="1219200" cy="990600"/>
          </a:xfrm>
          <a:prstGeom prst="bentArrow">
            <a:avLst/>
          </a:prstGeom>
          <a:blipFill>
            <a:blip r:embed="rId3"/>
            <a:tile tx="0" ty="0" sx="40000" sy="4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rot="19004090">
            <a:off x="5268633" y="1338173"/>
            <a:ext cx="1638393" cy="477339"/>
          </a:xfrm>
          <a:prstGeom prst="leftArrow">
            <a:avLst/>
          </a:prstGeom>
          <a:blipFill>
            <a:blip r:embed="rId3"/>
            <a:tile tx="0" ty="0" sx="40000" sy="4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4522788" y="72707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Alps</a:t>
            </a:r>
          </a:p>
        </p:txBody>
      </p:sp>
      <p:cxnSp>
        <p:nvCxnSpPr>
          <p:cNvPr id="15" name="Curved Connector 14"/>
          <p:cNvCxnSpPr/>
          <p:nvPr/>
        </p:nvCxnSpPr>
        <p:spPr>
          <a:xfrm rot="16200000" flipV="1">
            <a:off x="4808538" y="2239963"/>
            <a:ext cx="838200" cy="320675"/>
          </a:xfrm>
          <a:prstGeom prst="curvedConnector3">
            <a:avLst/>
          </a:prstGeom>
          <a:ln w="508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95" name="TextBox 16"/>
          <p:cNvSpPr txBox="1">
            <a:spLocks noChangeArrowheads="1"/>
          </p:cNvSpPr>
          <p:nvPr/>
        </p:nvSpPr>
        <p:spPr bwMode="auto">
          <a:xfrm>
            <a:off x="5554663" y="2117725"/>
            <a:ext cx="1363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Tiber River</a:t>
            </a:r>
          </a:p>
        </p:txBody>
      </p:sp>
      <p:sp>
        <p:nvSpPr>
          <p:cNvPr id="13" name="Left Arrow 12"/>
          <p:cNvSpPr/>
          <p:nvPr/>
        </p:nvSpPr>
        <p:spPr>
          <a:xfrm rot="4670592">
            <a:off x="5609955" y="4313098"/>
            <a:ext cx="1638393" cy="477339"/>
          </a:xfrm>
          <a:prstGeom prst="leftArrow">
            <a:avLst/>
          </a:prstGeom>
          <a:blipFill>
            <a:blip r:embed="rId3"/>
            <a:tile tx="0" ty="0" sx="40000" sy="4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94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6</TotalTime>
  <Words>157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ＭＳ Ｐゴシック</vt:lpstr>
      <vt:lpstr>Arial</vt:lpstr>
      <vt:lpstr>Bookman Old Style</vt:lpstr>
      <vt:lpstr>Calibri</vt:lpstr>
      <vt:lpstr>Century Schoolbook</vt:lpstr>
      <vt:lpstr>Constantia</vt:lpstr>
      <vt:lpstr>Tahoma</vt:lpstr>
      <vt:lpstr>Wingdings 2</vt:lpstr>
      <vt:lpstr>View</vt:lpstr>
      <vt:lpstr>Mapping the Expansion of the Roman Empire</vt:lpstr>
      <vt:lpstr>Rome’s Beginnings: Romulus and Remus</vt:lpstr>
      <vt:lpstr>PowerPoint Presentation</vt:lpstr>
      <vt:lpstr>TRUE  FOUNDERS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5</cp:revision>
  <dcterms:created xsi:type="dcterms:W3CDTF">2014-09-28T20:42:03Z</dcterms:created>
  <dcterms:modified xsi:type="dcterms:W3CDTF">2014-09-28T22:15:11Z</dcterms:modified>
</cp:coreProperties>
</file>