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9D0B-85A0-4CEA-A8B8-92D9F1C73397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342FC-9BAA-438B-AF27-CDA02F74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6C4745-7102-4B31-BD2D-F717E49C6482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9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3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2C66-FFA5-4B23-AF3F-2E9EFE6A8EC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60D0-9BA3-4351-B43C-E3A399C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vM97-RYetb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I5r-6wW2-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1200" y="1219200"/>
            <a:ext cx="8001000" cy="2286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>
                <a:solidFill>
                  <a:srgbClr val="00004A"/>
                </a:solidFill>
                <a:latin typeface="Bookman Old Style" pitchFamily="-109" charset="0"/>
              </a:rPr>
              <a:t>Mapping the Expansion of the Roman Empire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700464"/>
            <a:ext cx="8382000" cy="1785937"/>
          </a:xfrm>
        </p:spPr>
        <p:txBody>
          <a:bodyPr/>
          <a:lstStyle/>
          <a:p>
            <a:pPr fontAlgn="auto">
              <a:defRPr/>
            </a:pPr>
            <a:r>
              <a:rPr lang="en-US" sz="2800" b="1" dirty="0">
                <a:solidFill>
                  <a:srgbClr val="1A1E0F"/>
                </a:solidFill>
                <a:latin typeface="Bookman Old Style" pitchFamily="18" charset="0"/>
                <a:ea typeface="ＭＳ Ｐゴシック" pitchFamily="-109" charset="-128"/>
              </a:rPr>
              <a:t>Cypress Ranch High School</a:t>
            </a:r>
          </a:p>
          <a:p>
            <a:pPr fontAlgn="auto">
              <a:defRPr/>
            </a:pPr>
            <a:r>
              <a:rPr lang="en-US" sz="2800" b="1" dirty="0">
                <a:solidFill>
                  <a:srgbClr val="1A1E0F"/>
                </a:solidFill>
                <a:latin typeface="Bookman Old Style" pitchFamily="18" charset="0"/>
                <a:ea typeface="ＭＳ Ｐゴシック" pitchFamily="-109" charset="-128"/>
              </a:rPr>
              <a:t>World History </a:t>
            </a:r>
          </a:p>
        </p:txBody>
      </p:sp>
    </p:spTree>
    <p:extLst>
      <p:ext uri="{BB962C8B-B14F-4D97-AF65-F5344CB8AC3E}">
        <p14:creationId xmlns:p14="http://schemas.microsoft.com/office/powerpoint/2010/main" val="2931872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smtClean="0">
                <a:latin typeface="Book Antiqua" pitchFamily="18" charset="0"/>
              </a:rPr>
              <a:t>Geography of Rome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79A6F0-53BA-46D8-AE03-8E6D04480859}" type="slidenum">
              <a:rPr lang="en-US" altLang="en-US">
                <a:solidFill>
                  <a:schemeClr val="tx2"/>
                </a:solidFill>
              </a:rPr>
              <a:pPr/>
              <a:t>2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t="584"/>
          <a:stretch>
            <a:fillRect/>
          </a:stretch>
        </p:blipFill>
        <p:spPr bwMode="auto">
          <a:xfrm>
            <a:off x="5638800" y="1066800"/>
            <a:ext cx="45720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76400" y="2209800"/>
            <a:ext cx="403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A50021"/>
                </a:solidFill>
                <a:latin typeface="Comic Sans MS" panose="030F0702030302020204" pitchFamily="66" charset="0"/>
              </a:rPr>
              <a:t>Why would this geographic location be an advantage?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981200" y="5262564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u="sng">
                <a:hlinkClick r:id="rId4"/>
              </a:rPr>
              <a:t>https://www.youtube.com/watch?v=vM97-RYetbk</a:t>
            </a:r>
            <a:r>
              <a:rPr lang="en-US" altLang="en-US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40094" y="-893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49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1" y="11114"/>
            <a:ext cx="7269163" cy="2351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Rome</a:t>
            </a:r>
            <a:r>
              <a:rPr lang="en-US" dirty="0" smtClean="0"/>
              <a:t> : What factors led to the decline of the Roman Republic and the Rise of the Roman Empire?  </a:t>
            </a:r>
            <a:endParaRPr dirty="0"/>
          </a:p>
        </p:txBody>
      </p:sp>
      <p:pic>
        <p:nvPicPr>
          <p:cNvPr id="17411" name="Picture 3" descr="Picture 4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506662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1415055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1" y="1"/>
            <a:ext cx="7269163" cy="1325563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Early History</a:t>
            </a:r>
            <a:endParaRPr sz="5400" dirty="0"/>
          </a:p>
        </p:txBody>
      </p:sp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81200" y="1981200"/>
            <a:ext cx="8229600" cy="4572000"/>
          </a:xfrm>
        </p:spPr>
        <p:txBody>
          <a:bodyPr>
            <a:normAutofit/>
          </a:bodyPr>
          <a:lstStyle/>
          <a:p>
            <a:pPr marL="182880" indent="-182880">
              <a:buClr>
                <a:schemeClr val="bg2"/>
              </a:buClr>
              <a:defRPr/>
            </a:pPr>
            <a:r>
              <a:rPr lang="en-US" altLang="en-US" sz="3700" dirty="0">
                <a:solidFill>
                  <a:srgbClr val="1A1E0F"/>
                </a:solidFill>
              </a:rPr>
              <a:t> </a:t>
            </a:r>
            <a:r>
              <a:rPr lang="en-US" altLang="en-US" sz="3700" dirty="0">
                <a:solidFill>
                  <a:srgbClr val="FF0000"/>
                </a:solidFill>
              </a:rPr>
              <a:t>Rome grew from a small village to an empire.</a:t>
            </a:r>
          </a:p>
          <a:p>
            <a:pPr marL="182880" indent="-182880">
              <a:buClr>
                <a:schemeClr val="bg2"/>
              </a:buClr>
              <a:defRPr/>
            </a:pPr>
            <a:r>
              <a:rPr lang="en-US" altLang="en-US" sz="3700" dirty="0">
                <a:solidFill>
                  <a:srgbClr val="FF0000"/>
                </a:solidFill>
              </a:rPr>
              <a:t> Rome transitioned from monarchy to aristocracy to a republic, but ended in an imperial form of government</a:t>
            </a:r>
          </a:p>
          <a:p>
            <a:pPr marL="182880" indent="-182880">
              <a:buClr>
                <a:schemeClr val="bg2"/>
              </a:buClr>
              <a:defRPr/>
            </a:pPr>
            <a:r>
              <a:rPr lang="en-US" altLang="en-US" sz="3700" dirty="0">
                <a:solidFill>
                  <a:srgbClr val="FF0000"/>
                </a:solidFill>
              </a:rPr>
              <a:t>Rome preserved much of Greek art, philosophy, religion, and drama.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1325564"/>
            <a:ext cx="769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Roman Republic: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87394" y="15240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0244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0" descr="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"/>
            <a:ext cx="10239375" cy="75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2209801" y="3095625"/>
            <a:ext cx="1095375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EXECUTIVE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8724900" y="2981325"/>
            <a:ext cx="8953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JUDICIAL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5153025" y="3028950"/>
            <a:ext cx="12573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3228976" y="4295775"/>
            <a:ext cx="1095375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DICTATOR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2438401" y="3562350"/>
            <a:ext cx="676275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Consuls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343151" y="5029201"/>
            <a:ext cx="828675" cy="466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Veto Power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5448301" y="5200650"/>
            <a:ext cx="828675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Tribal Assembly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5467351" y="4267200"/>
            <a:ext cx="828675" cy="628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CenturiateAssembly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7" name="Text Box 6"/>
          <p:cNvSpPr txBox="1">
            <a:spLocks noChangeArrowheads="1"/>
          </p:cNvSpPr>
          <p:nvPr/>
        </p:nvSpPr>
        <p:spPr bwMode="auto">
          <a:xfrm>
            <a:off x="5495926" y="3429000"/>
            <a:ext cx="752475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Senate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8" name="Text Box 8"/>
          <p:cNvSpPr txBox="1">
            <a:spLocks noChangeArrowheads="1"/>
          </p:cNvSpPr>
          <p:nvPr/>
        </p:nvSpPr>
        <p:spPr bwMode="auto">
          <a:xfrm>
            <a:off x="8782050" y="3400425"/>
            <a:ext cx="762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1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1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Praetors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469" name="Picture 7" descr="MCj041240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933700"/>
            <a:ext cx="15922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471" name="TextBox 1"/>
          <p:cNvSpPr txBox="1">
            <a:spLocks noChangeArrowheads="1"/>
          </p:cNvSpPr>
          <p:nvPr/>
        </p:nvSpPr>
        <p:spPr bwMode="auto">
          <a:xfrm>
            <a:off x="8001000" y="304801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u="sng">
                <a:hlinkClick r:id="rId4"/>
              </a:rPr>
              <a:t>https://www.youtube.com/watch?v=-I5r-6wW2-o</a:t>
            </a:r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465780" y="6784063"/>
            <a:ext cx="71923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Take Notes on pages 2/3</a:t>
            </a:r>
          </a:p>
        </p:txBody>
      </p:sp>
    </p:spTree>
    <p:extLst>
      <p:ext uri="{BB962C8B-B14F-4D97-AF65-F5344CB8AC3E}">
        <p14:creationId xmlns:p14="http://schemas.microsoft.com/office/powerpoint/2010/main" val="42358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731838"/>
          </a:xfrm>
        </p:spPr>
        <p:txBody>
          <a:bodyPr/>
          <a:lstStyle/>
          <a:p>
            <a:pPr>
              <a:defRPr/>
            </a:pPr>
            <a:r>
              <a:rPr smtClean="0">
                <a:ea typeface="ＭＳ Ｐゴシック" pitchFamily="-109" charset="-128"/>
              </a:rPr>
              <a:t>Structure of the Republic</a:t>
            </a:r>
            <a:endParaRPr>
              <a:ea typeface="ＭＳ Ｐゴシック" pitchFamily="-109" charset="-128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577975" y="685800"/>
            <a:ext cx="9067800" cy="6038850"/>
            <a:chOff x="563" y="8130"/>
            <a:chExt cx="11427" cy="7524"/>
          </a:xfrm>
        </p:grpSpPr>
        <p:pic>
          <p:nvPicPr>
            <p:cNvPr id="20495" name="Picture 4" descr="Rom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8130"/>
              <a:ext cx="11427" cy="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94" y="10860"/>
              <a:ext cx="152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EXECUTIVE</a:t>
              </a: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483" y="10860"/>
              <a:ext cx="152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000" b="1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JUDICIAL</a:t>
              </a:r>
              <a:endParaRPr lang="en-US" sz="1100" b="1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640" y="10920"/>
              <a:ext cx="19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000" b="1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LEGISLATIVE</a:t>
              </a:r>
              <a:endParaRPr lang="en-US" sz="1100" b="1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787" y="11220"/>
              <a:ext cx="152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Senate</a:t>
              </a:r>
              <a:endParaRPr lang="en-US" sz="1100" b="1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795" y="11982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Centuriate</a:t>
              </a:r>
              <a:r>
                <a:rPr lang="en-US" sz="9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 Assembly</a:t>
              </a: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593" y="12870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Tribal Assembly</a:t>
              </a: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324" y="11940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Consuls</a:t>
              </a: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244" y="13070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Veto Power</a:t>
              </a: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324" y="11300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Dictator</a:t>
              </a:r>
              <a:endParaRPr lang="en-US" sz="1100" b="1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483" y="11380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Praetors</a:t>
              </a:r>
              <a:endParaRPr lang="en-US" sz="1100" b="1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580" y="10872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Patricians</a:t>
              </a: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451" y="12100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Plebeians</a:t>
              </a:r>
              <a:endParaRPr lang="en-US" sz="1100" b="1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580" y="13230"/>
              <a:ext cx="16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upright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/>
                  <a:ea typeface="Calibri"/>
                  <a:cs typeface="Times New Roman"/>
                </a:rPr>
                <a:t>Slaves</a:t>
              </a: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0" y="3194051"/>
            <a:ext cx="1570038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assigned to be in charge in the event of a war for six months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2850" y="4119563"/>
            <a:ext cx="157003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2 patricians  elected for 1 year.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1000" y="4816475"/>
            <a:ext cx="157003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Consuls  could overrule the other’s decisions.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9514" y="3378201"/>
            <a:ext cx="784225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300 members-for life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5251" y="3165475"/>
            <a:ext cx="1357313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Landholding upper-class; make up Senate.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4973638" y="3994151"/>
            <a:ext cx="1122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0000"/>
                </a:solidFill>
              </a:rPr>
              <a:t>All citizen soldiers – for life; select consuls and make laws.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9988" y="4119563"/>
            <a:ext cx="11239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Farmers, merchants, artisans, traders.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0491" name="TextBox 25"/>
          <p:cNvSpPr txBox="1">
            <a:spLocks noChangeArrowheads="1"/>
          </p:cNvSpPr>
          <p:nvPr/>
        </p:nvSpPr>
        <p:spPr bwMode="auto">
          <a:xfrm>
            <a:off x="4965700" y="4745039"/>
            <a:ext cx="831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0000"/>
                </a:solidFill>
                <a:latin typeface="Calibri" panose="020F0502020204030204" pitchFamily="34" charset="0"/>
              </a:rPr>
              <a:t>Citizens group by where they live; elect tribunes and make laws.</a:t>
            </a:r>
            <a:endParaRPr lang="en-US" altLang="en-US" sz="9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12100" y="3594100"/>
            <a:ext cx="15684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8 judges chosen by </a:t>
            </a:r>
            <a:r>
              <a:rPr lang="en-US" sz="1050" dirty="0" err="1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Centuriate</a:t>
            </a: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 Assembly for 1 year.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7475" y="4986339"/>
            <a:ext cx="13652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People captured during war; worked on </a:t>
            </a:r>
            <a:r>
              <a:rPr lang="en-US" sz="1050" dirty="0" err="1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latifundias</a:t>
            </a:r>
            <a:r>
              <a:rPr lang="en-US" sz="1050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</a:rPr>
              <a:t> – large estates.</a:t>
            </a:r>
            <a:endParaRPr lang="en-US" sz="105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  <p:sp>
        <p:nvSpPr>
          <p:cNvPr id="20494" name="TextBox 28"/>
          <p:cNvSpPr txBox="1">
            <a:spLocks noChangeArrowheads="1"/>
          </p:cNvSpPr>
          <p:nvPr/>
        </p:nvSpPr>
        <p:spPr bwMode="auto">
          <a:xfrm>
            <a:off x="3048001" y="5638801"/>
            <a:ext cx="6022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Written law code that established the idea that all free citizens had a right to the protection of the law.</a:t>
            </a:r>
          </a:p>
        </p:txBody>
      </p:sp>
    </p:spTree>
    <p:extLst>
      <p:ext uri="{BB962C8B-B14F-4D97-AF65-F5344CB8AC3E}">
        <p14:creationId xmlns:p14="http://schemas.microsoft.com/office/powerpoint/2010/main" val="35301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ＭＳ Ｐゴシック</vt:lpstr>
      <vt:lpstr>Arial</vt:lpstr>
      <vt:lpstr>Book Antiqua</vt:lpstr>
      <vt:lpstr>Bookman Old Style</vt:lpstr>
      <vt:lpstr>Calibri</vt:lpstr>
      <vt:lpstr>Calibri Light</vt:lpstr>
      <vt:lpstr>Comic Sans MS</vt:lpstr>
      <vt:lpstr>Tahoma</vt:lpstr>
      <vt:lpstr>Times New Roman</vt:lpstr>
      <vt:lpstr>Office Theme</vt:lpstr>
      <vt:lpstr>Mapping the Expansion of the Roman Empire</vt:lpstr>
      <vt:lpstr>Geography of Rome</vt:lpstr>
      <vt:lpstr>Rome : What factors led to the decline of the Roman Republic and the Rise of the Roman Empire?  </vt:lpstr>
      <vt:lpstr>Early History</vt:lpstr>
      <vt:lpstr>PowerPoint Presentation</vt:lpstr>
      <vt:lpstr>Structure of the Republic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Expansion of the Roman Empire</dc:title>
  <dc:creator>Veronica Oliver</dc:creator>
  <cp:lastModifiedBy>Veronica Oliver</cp:lastModifiedBy>
  <cp:revision>2</cp:revision>
  <dcterms:created xsi:type="dcterms:W3CDTF">2014-09-28T20:44:52Z</dcterms:created>
  <dcterms:modified xsi:type="dcterms:W3CDTF">2014-09-28T22:12:40Z</dcterms:modified>
</cp:coreProperties>
</file>