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E106-51E2-4B0E-AAD2-31E52F624DF3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37150-F847-45F9-90D7-1B0B25527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700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E106-51E2-4B0E-AAD2-31E52F624DF3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37150-F847-45F9-90D7-1B0B25527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722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E106-51E2-4B0E-AAD2-31E52F624DF3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37150-F847-45F9-90D7-1B0B25527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8565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="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E106-51E2-4B0E-AAD2-31E52F624DF3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37150-F847-45F9-90D7-1B0B255277F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949957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E106-51E2-4B0E-AAD2-31E52F624DF3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37150-F847-45F9-90D7-1B0B25527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4039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 spc="3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E106-51E2-4B0E-AAD2-31E52F624DF3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37150-F847-45F9-90D7-1B0B255277F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760497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E106-51E2-4B0E-AAD2-31E52F624DF3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37150-F847-45F9-90D7-1B0B25527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6919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21606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21606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E106-51E2-4B0E-AAD2-31E52F624DF3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37150-F847-45F9-90D7-1B0B25527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8502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E106-51E2-4B0E-AAD2-31E52F624DF3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37150-F847-45F9-90D7-1B0B25527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6944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E106-51E2-4B0E-AAD2-31E52F624DF3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37150-F847-45F9-90D7-1B0B25527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0207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E106-51E2-4B0E-AAD2-31E52F624DF3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37150-F847-45F9-90D7-1B0B25527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12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E106-51E2-4B0E-AAD2-31E52F624DF3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37150-F847-45F9-90D7-1B0B25527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6856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E106-51E2-4B0E-AAD2-31E52F624DF3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37150-F847-45F9-90D7-1B0B25527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2769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E106-51E2-4B0E-AAD2-31E52F624DF3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37150-F847-45F9-90D7-1B0B25527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5722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E106-51E2-4B0E-AAD2-31E52F624DF3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37150-F847-45F9-90D7-1B0B25527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840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E106-51E2-4B0E-AAD2-31E52F624DF3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37150-F847-45F9-90D7-1B0B25527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973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E106-51E2-4B0E-AAD2-31E52F624DF3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37150-F847-45F9-90D7-1B0B25527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202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E106-51E2-4B0E-AAD2-31E52F624DF3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37150-F847-45F9-90D7-1B0B25527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41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E106-51E2-4B0E-AAD2-31E52F624DF3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37150-F847-45F9-90D7-1B0B25527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182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E106-51E2-4B0E-AAD2-31E52F624DF3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37150-F847-45F9-90D7-1B0B25527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300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E106-51E2-4B0E-AAD2-31E52F624DF3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37150-F847-45F9-90D7-1B0B25527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034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E106-51E2-4B0E-AAD2-31E52F624DF3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37150-F847-45F9-90D7-1B0B25527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623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3E106-51E2-4B0E-AAD2-31E52F624DF3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37150-F847-45F9-90D7-1B0B25527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424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262393"/>
            <a:ext cx="9692640" cy="1428929"/>
          </a:xfrm>
          <a:prstGeom prst="rect">
            <a:avLst/>
          </a:prstGeom>
        </p:spPr>
        <p:txBody>
          <a:bodyPr vert="horz" lIns="91440" tIns="27432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D1B3E106-51E2-4B0E-AAD2-31E52F624DF3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60C37150-F847-45F9-90D7-1B0B25527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521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5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c6kLC6qPhw" TargetMode="Externa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993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981200" y="1219200"/>
            <a:ext cx="8001000" cy="2286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>
                <a:solidFill>
                  <a:srgbClr val="00004A"/>
                </a:solidFill>
                <a:latin typeface="Bookman Old Style" pitchFamily="-109" charset="0"/>
              </a:rPr>
              <a:t>Mapping the Expansion of the Roman Empire</a:t>
            </a: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905000" y="3700464"/>
            <a:ext cx="8382000" cy="1785937"/>
          </a:xfrm>
        </p:spPr>
        <p:txBody>
          <a:bodyPr/>
          <a:lstStyle/>
          <a:p>
            <a:pPr fontAlgn="auto">
              <a:defRPr/>
            </a:pPr>
            <a:r>
              <a:rPr lang="en-US" sz="2800" b="1" dirty="0">
                <a:solidFill>
                  <a:srgbClr val="1A1E0F"/>
                </a:solidFill>
                <a:latin typeface="Bookman Old Style" pitchFamily="18" charset="0"/>
                <a:ea typeface="ＭＳ Ｐゴシック" pitchFamily="-109" charset="-128"/>
              </a:rPr>
              <a:t>Cypress Ranch High School</a:t>
            </a:r>
          </a:p>
          <a:p>
            <a:pPr fontAlgn="auto">
              <a:defRPr/>
            </a:pPr>
            <a:r>
              <a:rPr lang="en-US" sz="2800" b="1" dirty="0">
                <a:solidFill>
                  <a:srgbClr val="1A1E0F"/>
                </a:solidFill>
                <a:latin typeface="Bookman Old Style" pitchFamily="18" charset="0"/>
                <a:ea typeface="ＭＳ Ｐゴシック" pitchFamily="-109" charset="-128"/>
              </a:rPr>
              <a:t>World History </a:t>
            </a:r>
          </a:p>
        </p:txBody>
      </p:sp>
    </p:spTree>
    <p:extLst>
      <p:ext uri="{BB962C8B-B14F-4D97-AF65-F5344CB8AC3E}">
        <p14:creationId xmlns:p14="http://schemas.microsoft.com/office/powerpoint/2010/main" val="30606594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990600"/>
            <a:ext cx="8305800" cy="387508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dirty="0" smtClean="0">
                <a:solidFill>
                  <a:srgbClr val="00004A"/>
                </a:solidFill>
                <a:latin typeface="Perpetua" pitchFamily="-109" charset="0"/>
              </a:rPr>
              <a:t>The Expansion </a:t>
            </a:r>
            <a:r>
              <a:rPr dirty="0">
                <a:solidFill>
                  <a:srgbClr val="00004A"/>
                </a:solidFill>
                <a:latin typeface="Perpetua" pitchFamily="-109" charset="0"/>
              </a:rPr>
              <a:t/>
            </a:r>
            <a:br>
              <a:rPr dirty="0">
                <a:solidFill>
                  <a:srgbClr val="00004A"/>
                </a:solidFill>
                <a:latin typeface="Perpetua" pitchFamily="-109" charset="0"/>
              </a:rPr>
            </a:br>
            <a:r>
              <a:rPr dirty="0">
                <a:solidFill>
                  <a:srgbClr val="00004A"/>
                </a:solidFill>
                <a:latin typeface="Perpetua" pitchFamily="-109" charset="0"/>
              </a:rPr>
              <a:t>of the Roman </a:t>
            </a:r>
            <a:r>
              <a:rPr dirty="0" smtClean="0">
                <a:solidFill>
                  <a:srgbClr val="00004A"/>
                </a:solidFill>
                <a:latin typeface="Perpetua" pitchFamily="-109" charset="0"/>
              </a:rPr>
              <a:t>Republic</a:t>
            </a:r>
            <a:r>
              <a:rPr lang="en-US" dirty="0" smtClean="0">
                <a:solidFill>
                  <a:srgbClr val="00004A"/>
                </a:solidFill>
                <a:latin typeface="Perpetua" pitchFamily="-109" charset="0"/>
              </a:rPr>
              <a:t/>
            </a:r>
            <a:br>
              <a:rPr lang="en-US" dirty="0" smtClean="0">
                <a:solidFill>
                  <a:srgbClr val="00004A"/>
                </a:solidFill>
                <a:latin typeface="Perpetua" pitchFamily="-109" charset="0"/>
              </a:rPr>
            </a:br>
            <a:r>
              <a:rPr dirty="0" smtClean="0">
                <a:solidFill>
                  <a:srgbClr val="00004A"/>
                </a:solidFill>
                <a:latin typeface="Perpetua" pitchFamily="-109" charset="0"/>
              </a:rPr>
              <a:t>:</a:t>
            </a:r>
            <a:r>
              <a:rPr lang="en-US" dirty="0">
                <a:solidFill>
                  <a:srgbClr val="00004A"/>
                </a:solidFill>
              </a:rPr>
              <a:t> Hmmm…..Horses vs. Elephants</a:t>
            </a:r>
            <a:r>
              <a:rPr dirty="0">
                <a:latin typeface="Perpetua" pitchFamily="-109" charset="0"/>
              </a:rPr>
              <a:t/>
            </a:r>
            <a:br>
              <a:rPr dirty="0">
                <a:latin typeface="Perpetua" pitchFamily="-109" charset="0"/>
              </a:rPr>
            </a:br>
            <a:r>
              <a:rPr dirty="0">
                <a:solidFill>
                  <a:schemeClr val="bg2"/>
                </a:solidFill>
                <a:latin typeface="Perpetua" pitchFamily="-109" charset="0"/>
              </a:rPr>
              <a:t>The Battle of </a:t>
            </a:r>
            <a:r>
              <a:rPr dirty="0" smtClean="0">
                <a:solidFill>
                  <a:schemeClr val="bg2"/>
                </a:solidFill>
                <a:latin typeface="Perpetua" pitchFamily="-109" charset="0"/>
              </a:rPr>
              <a:t>Zama in the Punic Wars</a:t>
            </a:r>
            <a:endParaRPr dirty="0">
              <a:solidFill>
                <a:schemeClr val="bg2"/>
              </a:solidFill>
              <a:latin typeface="Perpetua" pitchFamily="-109" charset="0"/>
            </a:endParaRPr>
          </a:p>
        </p:txBody>
      </p:sp>
      <p:sp>
        <p:nvSpPr>
          <p:cNvPr id="21507" name="TextBox 1"/>
          <p:cNvSpPr txBox="1">
            <a:spLocks noChangeArrowheads="1"/>
          </p:cNvSpPr>
          <p:nvPr/>
        </p:nvSpPr>
        <p:spPr bwMode="auto">
          <a:xfrm>
            <a:off x="2971800" y="4953000"/>
            <a:ext cx="548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u="sng">
                <a:hlinkClick r:id="rId2"/>
              </a:rPr>
              <a:t>https://www.youtube.com/watch?v=Sc6kLC6qPhw</a:t>
            </a:r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2797138" y="5410200"/>
            <a:ext cx="614052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Add Notes to Page 2 </a:t>
            </a:r>
          </a:p>
        </p:txBody>
      </p:sp>
    </p:spTree>
    <p:extLst>
      <p:ext uri="{BB962C8B-B14F-4D97-AF65-F5344CB8AC3E}">
        <p14:creationId xmlns:p14="http://schemas.microsoft.com/office/powerpoint/2010/main" val="12649830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4" descr="Hannibal1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0"/>
            <a:ext cx="8001000" cy="6858000"/>
          </a:xfrm>
        </p:spPr>
      </p:pic>
      <p:sp>
        <p:nvSpPr>
          <p:cNvPr id="22531" name="Text Box 7"/>
          <p:cNvSpPr txBox="1">
            <a:spLocks noChangeArrowheads="1"/>
          </p:cNvSpPr>
          <p:nvPr/>
        </p:nvSpPr>
        <p:spPr bwMode="auto">
          <a:xfrm>
            <a:off x="10267890" y="0"/>
            <a:ext cx="400110" cy="3467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/>
              <a:t>CLICK ON PICTURE TO PLAY PUNIC WARS</a:t>
            </a:r>
          </a:p>
        </p:txBody>
      </p:sp>
    </p:spTree>
    <p:extLst>
      <p:ext uri="{BB962C8B-B14F-4D97-AF65-F5344CB8AC3E}">
        <p14:creationId xmlns:p14="http://schemas.microsoft.com/office/powerpoint/2010/main" val="23545522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6982" y="18197"/>
            <a:ext cx="9131674" cy="6839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476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24000" y="-381000"/>
            <a:ext cx="8229600" cy="990600"/>
          </a:xfrm>
        </p:spPr>
        <p:txBody>
          <a:bodyPr/>
          <a:lstStyle/>
          <a:p>
            <a:pPr>
              <a:defRPr/>
            </a:pPr>
            <a:r>
              <a:rPr sz="3600" dirty="0">
                <a:latin typeface="Bookman Old Style" pitchFamily="-109" charset="0"/>
              </a:rPr>
              <a:t>Expansion of the Roman Republic:</a:t>
            </a:r>
          </a:p>
        </p:txBody>
      </p:sp>
      <p:sp>
        <p:nvSpPr>
          <p:cNvPr id="24580" name="Rectangle 4"/>
          <p:cNvSpPr>
            <a:spLocks noGrp="1" noRot="1" noChangeArrowheads="1"/>
          </p:cNvSpPr>
          <p:nvPr>
            <p:ph idx="1"/>
          </p:nvPr>
        </p:nvSpPr>
        <p:spPr>
          <a:xfrm>
            <a:off x="1524000" y="609600"/>
            <a:ext cx="8534400" cy="6553200"/>
          </a:xfrm>
        </p:spPr>
        <p:txBody>
          <a:bodyPr/>
          <a:lstStyle/>
          <a:p>
            <a:pPr marL="182880" indent="-182880">
              <a:buClr>
                <a:schemeClr val="bg2"/>
              </a:buClr>
              <a:defRPr/>
            </a:pPr>
            <a:r>
              <a:rPr lang="en-US" altLang="en-US" sz="3200" dirty="0">
                <a:solidFill>
                  <a:srgbClr val="0070C0"/>
                </a:solidFill>
                <a:latin typeface="Bookman Old Style" panose="02050604050505020204" pitchFamily="18" charset="0"/>
              </a:rPr>
              <a:t>Romans conquered all of Italy by 275 BC</a:t>
            </a:r>
          </a:p>
          <a:p>
            <a:pPr marL="182880" indent="-182880">
              <a:buClr>
                <a:schemeClr val="bg2"/>
              </a:buClr>
              <a:defRPr/>
            </a:pPr>
            <a:r>
              <a:rPr lang="en-US" altLang="en-US" sz="3200" dirty="0">
                <a:solidFill>
                  <a:srgbClr val="0070C0"/>
                </a:solidFill>
                <a:latin typeface="Bookman Old Style" panose="02050604050505020204" pitchFamily="18" charset="0"/>
              </a:rPr>
              <a:t>Expansion throughout Italian peninsula brings the Romans into conflict with Carthage over Sicily</a:t>
            </a:r>
          </a:p>
          <a:p>
            <a:pPr marL="182880" indent="-182880">
              <a:buClr>
                <a:schemeClr val="bg2"/>
              </a:buClr>
              <a:defRPr/>
            </a:pPr>
            <a:r>
              <a:rPr lang="en-US" altLang="en-US" sz="3200" dirty="0">
                <a:solidFill>
                  <a:srgbClr val="0070C0"/>
                </a:solidFill>
                <a:latin typeface="Bookman Old Style" panose="02050604050505020204" pitchFamily="18" charset="0"/>
              </a:rPr>
              <a:t>Punic Wars – 120 Years</a:t>
            </a:r>
          </a:p>
          <a:p>
            <a:pPr lvl="1" indent="-182880">
              <a:buClr>
                <a:schemeClr val="bg2"/>
              </a:buClr>
              <a:defRPr/>
            </a:pPr>
            <a:r>
              <a:rPr lang="en-US" altLang="en-US" sz="3200" dirty="0">
                <a:solidFill>
                  <a:srgbClr val="0070C0"/>
                </a:solidFill>
                <a:latin typeface="Bookman Old Style" panose="02050604050505020204" pitchFamily="18" charset="0"/>
              </a:rPr>
              <a:t>Rome acquires territory after each successive series of battles</a:t>
            </a:r>
          </a:p>
          <a:p>
            <a:pPr lvl="1" indent="-182880">
              <a:buClr>
                <a:schemeClr val="bg2"/>
              </a:buClr>
              <a:defRPr/>
            </a:pPr>
            <a:r>
              <a:rPr lang="en-US" altLang="en-US" sz="3200" dirty="0">
                <a:solidFill>
                  <a:srgbClr val="0070C0"/>
                </a:solidFill>
                <a:latin typeface="Bookman Old Style" panose="02050604050505020204" pitchFamily="18" charset="0"/>
              </a:rPr>
              <a:t>Hannibal defeated at Zama, Carthage loses its territories to Rome</a:t>
            </a:r>
          </a:p>
          <a:p>
            <a:pPr marL="182880" indent="-182880">
              <a:buClr>
                <a:schemeClr val="bg2"/>
              </a:buClr>
              <a:defRPr/>
            </a:pPr>
            <a:r>
              <a:rPr lang="en-US" altLang="en-US" sz="3200" dirty="0">
                <a:solidFill>
                  <a:srgbClr val="0070C0"/>
                </a:solidFill>
                <a:latin typeface="Bookman Old Style" panose="02050604050505020204" pitchFamily="18" charset="0"/>
              </a:rPr>
              <a:t>By 146 BC Rome rules the Mediterranean</a:t>
            </a:r>
          </a:p>
        </p:txBody>
      </p:sp>
    </p:spTree>
    <p:extLst>
      <p:ext uri="{BB962C8B-B14F-4D97-AF65-F5344CB8AC3E}">
        <p14:creationId xmlns:p14="http://schemas.microsoft.com/office/powerpoint/2010/main" val="8420908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24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View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23C5FE65-18CC-4A65-9EBC-B05E331504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</Words>
  <Application>Microsoft Office PowerPoint</Application>
  <PresentationFormat>Widescreen</PresentationFormat>
  <Paragraphs>14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8" baseType="lpstr">
      <vt:lpstr>MS PGothic</vt:lpstr>
      <vt:lpstr>MS PGothic</vt:lpstr>
      <vt:lpstr>Arial</vt:lpstr>
      <vt:lpstr>Bookman Old Style</vt:lpstr>
      <vt:lpstr>Calibri</vt:lpstr>
      <vt:lpstr>Calibri Light</vt:lpstr>
      <vt:lpstr>Century Schoolbook</vt:lpstr>
      <vt:lpstr>Perpetua</vt:lpstr>
      <vt:lpstr>Tahoma</vt:lpstr>
      <vt:lpstr>Wingdings 2</vt:lpstr>
      <vt:lpstr>Office Theme</vt:lpstr>
      <vt:lpstr>View</vt:lpstr>
      <vt:lpstr>PowerPoint Presentation</vt:lpstr>
      <vt:lpstr>Mapping the Expansion of the Roman Empire</vt:lpstr>
      <vt:lpstr>The Expansion  of the Roman Republic : Hmmm…..Horses vs. Elephants The Battle of Zama in the Punic Wars</vt:lpstr>
      <vt:lpstr>PowerPoint Presentation</vt:lpstr>
      <vt:lpstr>PowerPoint Presentation</vt:lpstr>
      <vt:lpstr>Expansion of the Roman Republic: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Veronica Oliver</dc:creator>
  <cp:lastModifiedBy>Veronica Oliver</cp:lastModifiedBy>
  <cp:revision>1</cp:revision>
  <dcterms:created xsi:type="dcterms:W3CDTF">2014-09-28T20:46:37Z</dcterms:created>
  <dcterms:modified xsi:type="dcterms:W3CDTF">2014-09-28T20:46:51Z</dcterms:modified>
</cp:coreProperties>
</file>