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4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124A-9DE7-4D9C-B8BD-31D93E2627B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CE1BE-0F6E-4C93-9B1B-4094EE3AE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84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124A-9DE7-4D9C-B8BD-31D93E2627B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CE1BE-0F6E-4C93-9B1B-4094EE3AE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08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124A-9DE7-4D9C-B8BD-31D93E2627B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CE1BE-0F6E-4C93-9B1B-4094EE3AE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22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167" y="228600"/>
            <a:ext cx="1138766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2168" y="1600200"/>
            <a:ext cx="5592233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600200"/>
            <a:ext cx="5592233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02167" y="6245225"/>
            <a:ext cx="305223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1" y="6245225"/>
            <a:ext cx="305223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B9977-3362-4E6D-9D80-95BAEB6824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688770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124A-9DE7-4D9C-B8BD-31D93E2627B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CE1BE-0F6E-4C93-9B1B-4094EE3AE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4027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124A-9DE7-4D9C-B8BD-31D93E2627B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CE1BE-0F6E-4C93-9B1B-4094EE3AEDA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62277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124A-9DE7-4D9C-B8BD-31D93E2627B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CE1BE-0F6E-4C93-9B1B-4094EE3AEDA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520917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124A-9DE7-4D9C-B8BD-31D93E2627B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CE1BE-0F6E-4C93-9B1B-4094EE3AEDA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412874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124A-9DE7-4D9C-B8BD-31D93E2627B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CE1BE-0F6E-4C93-9B1B-4094EE3AEDA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200933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124A-9DE7-4D9C-B8BD-31D93E2627B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CE1BE-0F6E-4C93-9B1B-4094EE3AEDA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450185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124A-9DE7-4D9C-B8BD-31D93E2627B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CE1BE-0F6E-4C93-9B1B-4094EE3AEDA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17995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124A-9DE7-4D9C-B8BD-31D93E2627B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CE1BE-0F6E-4C93-9B1B-4094EE3AE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0987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124A-9DE7-4D9C-B8BD-31D93E2627B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CE1BE-0F6E-4C93-9B1B-4094EE3AE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633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124A-9DE7-4D9C-B8BD-31D93E2627B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CE1BE-0F6E-4C93-9B1B-4094EE3AE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743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124A-9DE7-4D9C-B8BD-31D93E2627B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CE1BE-0F6E-4C93-9B1B-4094EE3AEDA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938190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124A-9DE7-4D9C-B8BD-31D93E2627B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CE1BE-0F6E-4C93-9B1B-4094EE3AEDA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165247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167" y="228600"/>
            <a:ext cx="1138766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2168" y="1600200"/>
            <a:ext cx="5592233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600200"/>
            <a:ext cx="5592233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02167" y="6245225"/>
            <a:ext cx="305223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1" y="6245225"/>
            <a:ext cx="305223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B9977-3362-4E6D-9D80-95BAEB6824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176567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124A-9DE7-4D9C-B8BD-31D93E2627B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CE1BE-0F6E-4C93-9B1B-4094EE3AE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80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124A-9DE7-4D9C-B8BD-31D93E2627B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CE1BE-0F6E-4C93-9B1B-4094EE3AE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1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124A-9DE7-4D9C-B8BD-31D93E2627B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CE1BE-0F6E-4C93-9B1B-4094EE3AE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1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124A-9DE7-4D9C-B8BD-31D93E2627B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CE1BE-0F6E-4C93-9B1B-4094EE3AE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677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124A-9DE7-4D9C-B8BD-31D93E2627B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CE1BE-0F6E-4C93-9B1B-4094EE3AE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79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124A-9DE7-4D9C-B8BD-31D93E2627B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CE1BE-0F6E-4C93-9B1B-4094EE3AE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298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124A-9DE7-4D9C-B8BD-31D93E2627B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CE1BE-0F6E-4C93-9B1B-4094EE3AE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593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4124A-9DE7-4D9C-B8BD-31D93E2627B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CE1BE-0F6E-4C93-9B1B-4094EE3AE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858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74D4124A-9DE7-4D9C-B8BD-31D93E2627B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43CCE1BE-0F6E-4C93-9B1B-4094EE3AE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21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76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5" descr="glad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488" y="0"/>
            <a:ext cx="7554912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1798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5" descr="gladiators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33401"/>
            <a:ext cx="9144000" cy="5762625"/>
          </a:xfrm>
        </p:spPr>
      </p:pic>
    </p:spTree>
    <p:extLst>
      <p:ext uri="{BB962C8B-B14F-4D97-AF65-F5344CB8AC3E}">
        <p14:creationId xmlns:p14="http://schemas.microsoft.com/office/powerpoint/2010/main" val="29111979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>
                <a:solidFill>
                  <a:srgbClr val="FF0000"/>
                </a:solidFill>
              </a:rPr>
              <a:t>The </a:t>
            </a:r>
            <a:r>
              <a:rPr smtClean="0">
                <a:solidFill>
                  <a:srgbClr val="FF0000"/>
                </a:solidFill>
              </a:rPr>
              <a:t>Coliseum – Gladiators fought there</a:t>
            </a:r>
            <a:r>
              <a:rPr smtClean="0"/>
              <a:t>.</a:t>
            </a:r>
            <a:endParaRPr/>
          </a:p>
        </p:txBody>
      </p:sp>
      <p:pic>
        <p:nvPicPr>
          <p:cNvPr id="41987" name="Picture 4" descr="Picture 40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0274" y="1828800"/>
            <a:ext cx="3263503" cy="4351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88" name="Picture 3" descr="j016372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6198" b="-36198"/>
          <a:stretch>
            <a:fillRect/>
          </a:stretch>
        </p:blipFill>
        <p:spPr bwMode="auto">
          <a:xfrm>
            <a:off x="6248400" y="288925"/>
            <a:ext cx="4059238" cy="4572000"/>
          </a:xfrm>
        </p:spPr>
      </p:pic>
      <p:sp>
        <p:nvSpPr>
          <p:cNvPr id="41989" name="Rectangle 1"/>
          <p:cNvSpPr>
            <a:spLocks noChangeArrowheads="1"/>
          </p:cNvSpPr>
          <p:nvPr/>
        </p:nvSpPr>
        <p:spPr bwMode="auto">
          <a:xfrm>
            <a:off x="5861050" y="3940175"/>
            <a:ext cx="488315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3600">
                <a:solidFill>
                  <a:srgbClr val="FF0000"/>
                </a:solidFill>
                <a:latin typeface="Perpetua" panose="02020502060401020303" pitchFamily="18" charset="0"/>
              </a:rPr>
              <a:t>Internally, the gladiatorial games signify Rome</a:t>
            </a:r>
            <a:r>
              <a:rPr lang="en-US" altLang="en-US" sz="3600">
                <a:solidFill>
                  <a:srgbClr val="FF0000"/>
                </a:solidFill>
              </a:rPr>
              <a:t>’</a:t>
            </a:r>
            <a:r>
              <a:rPr lang="en-US" altLang="en-US" sz="3600">
                <a:solidFill>
                  <a:srgbClr val="FF0000"/>
                </a:solidFill>
                <a:latin typeface="Perpetua" panose="02020502060401020303" pitchFamily="18" charset="0"/>
              </a:rPr>
              <a:t>s decline. Used to distract  and control the people.</a:t>
            </a: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25159227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25625" y="228600"/>
            <a:ext cx="8540750" cy="762000"/>
          </a:xfrm>
        </p:spPr>
        <p:txBody>
          <a:bodyPr/>
          <a:lstStyle/>
          <a:p>
            <a:pPr>
              <a:defRPr/>
            </a:pPr>
            <a:r>
              <a:rPr>
                <a:latin typeface="Perpetua" pitchFamily="-109" charset="0"/>
              </a:rPr>
              <a:t>The Roman Empire</a:t>
            </a:r>
          </a:p>
        </p:txBody>
      </p:sp>
      <p:sp>
        <p:nvSpPr>
          <p:cNvPr id="53250" name="Rectangle 4"/>
          <p:cNvSpPr>
            <a:spLocks noGrp="1" noRot="1" noChangeArrowheads="1"/>
          </p:cNvSpPr>
          <p:nvPr>
            <p:ph idx="1"/>
          </p:nvPr>
        </p:nvSpPr>
        <p:spPr>
          <a:xfrm>
            <a:off x="1825625" y="1295400"/>
            <a:ext cx="8540750" cy="5334000"/>
          </a:xfrm>
        </p:spPr>
        <p:txBody>
          <a:bodyPr>
            <a:normAutofit lnSpcReduction="10000"/>
          </a:bodyPr>
          <a:lstStyle/>
          <a:p>
            <a:pPr marL="342900" indent="-342900">
              <a:defRPr/>
            </a:pPr>
            <a:r>
              <a:rPr lang="en-US" altLang="en-US" sz="3600">
                <a:solidFill>
                  <a:srgbClr val="FF0000"/>
                </a:solidFill>
                <a:latin typeface="Perpetua" panose="02020502060401020303" pitchFamily="18" charset="0"/>
              </a:rPr>
              <a:t>Government also used free games, races, mock battles </a:t>
            </a:r>
            <a:r>
              <a:rPr lang="en-US" altLang="en-US" sz="3600">
                <a:solidFill>
                  <a:schemeClr val="tx1">
                    <a:lumMod val="65000"/>
                    <a:lumOff val="35000"/>
                  </a:schemeClr>
                </a:solidFill>
                <a:latin typeface="Perpetua" panose="02020502060401020303" pitchFamily="18" charset="0"/>
              </a:rPr>
              <a:t>as well as Gladiator contests </a:t>
            </a:r>
            <a:r>
              <a:rPr lang="en-US" altLang="en-US" sz="3600">
                <a:solidFill>
                  <a:srgbClr val="FF0000"/>
                </a:solidFill>
                <a:latin typeface="Perpetua" panose="02020502060401020303" pitchFamily="18" charset="0"/>
              </a:rPr>
              <a:t>to</a:t>
            </a:r>
            <a:r>
              <a:rPr lang="en-US" altLang="en-US" sz="3600">
                <a:solidFill>
                  <a:schemeClr val="tx1">
                    <a:lumMod val="65000"/>
                    <a:lumOff val="35000"/>
                  </a:schemeClr>
                </a:solidFill>
                <a:latin typeface="Perpetua" panose="02020502060401020303" pitchFamily="18" charset="0"/>
              </a:rPr>
              <a:t> distract and </a:t>
            </a:r>
            <a:r>
              <a:rPr lang="en-US" altLang="en-US" sz="3600">
                <a:solidFill>
                  <a:srgbClr val="FF0000"/>
                </a:solidFill>
                <a:latin typeface="Perpetua" panose="02020502060401020303" pitchFamily="18" charset="0"/>
              </a:rPr>
              <a:t>control the masses</a:t>
            </a:r>
            <a:r>
              <a:rPr lang="en-US" altLang="en-US" sz="3600">
                <a:solidFill>
                  <a:schemeClr val="tx1">
                    <a:lumMod val="65000"/>
                    <a:lumOff val="35000"/>
                  </a:schemeClr>
                </a:solidFill>
                <a:latin typeface="Perpetua" panose="02020502060401020303" pitchFamily="18" charset="0"/>
              </a:rPr>
              <a:t>.</a:t>
            </a:r>
            <a:endParaRPr lang="en-US" altLang="en-US" sz="3600">
              <a:solidFill>
                <a:srgbClr val="FF0000"/>
              </a:solidFill>
              <a:latin typeface="Perpetua" panose="02020502060401020303" pitchFamily="18" charset="0"/>
            </a:endParaRPr>
          </a:p>
          <a:p>
            <a:pPr marL="342900" indent="-342900">
              <a:defRPr/>
            </a:pPr>
            <a:r>
              <a:rPr lang="en-US" altLang="en-US" sz="3600">
                <a:solidFill>
                  <a:srgbClr val="FF0000"/>
                </a:solidFill>
                <a:latin typeface="Perpetua" panose="02020502060401020303" pitchFamily="18" charset="0"/>
              </a:rPr>
              <a:t>Civil war breaks out</a:t>
            </a:r>
            <a:r>
              <a:rPr lang="en-US" altLang="en-US" sz="3600">
                <a:solidFill>
                  <a:schemeClr val="tx1">
                    <a:lumMod val="65000"/>
                    <a:lumOff val="35000"/>
                  </a:schemeClr>
                </a:solidFill>
                <a:latin typeface="Perpetua" panose="02020502060401020303" pitchFamily="18" charset="0"/>
              </a:rPr>
              <a:t> after 186 AD-emperors lost control</a:t>
            </a:r>
          </a:p>
          <a:p>
            <a:pPr marL="342900" indent="-342900">
              <a:defRPr/>
            </a:pPr>
            <a:r>
              <a:rPr lang="en-US" altLang="en-US" sz="3600">
                <a:solidFill>
                  <a:schemeClr val="tx1">
                    <a:lumMod val="65000"/>
                    <a:lumOff val="35000"/>
                  </a:schemeClr>
                </a:solidFill>
                <a:latin typeface="Perpetua" panose="02020502060401020303" pitchFamily="18" charset="0"/>
              </a:rPr>
              <a:t>Empire too large to manage </a:t>
            </a:r>
            <a:r>
              <a:rPr lang="en-US" altLang="en-US" sz="3600">
                <a:solidFill>
                  <a:schemeClr val="tx1">
                    <a:lumMod val="65000"/>
                    <a:lumOff val="35000"/>
                  </a:schemeClr>
                </a:solidFill>
              </a:rPr>
              <a:t>–</a:t>
            </a:r>
            <a:r>
              <a:rPr lang="en-US" altLang="en-US" sz="3600">
                <a:solidFill>
                  <a:schemeClr val="tx1">
                    <a:lumMod val="65000"/>
                    <a:lumOff val="35000"/>
                  </a:schemeClr>
                </a:solidFill>
                <a:latin typeface="Perpetua" panose="02020502060401020303" pitchFamily="18" charset="0"/>
              </a:rPr>
              <a:t> </a:t>
            </a:r>
            <a:r>
              <a:rPr lang="en-US" altLang="en-US" sz="3600">
                <a:solidFill>
                  <a:srgbClr val="FF0000"/>
                </a:solidFill>
                <a:latin typeface="Perpetua" panose="02020502060401020303" pitchFamily="18" charset="0"/>
              </a:rPr>
              <a:t>Diocletian divides it in two</a:t>
            </a:r>
          </a:p>
          <a:p>
            <a:pPr marL="342900" indent="-342900">
              <a:defRPr/>
            </a:pPr>
            <a:r>
              <a:rPr lang="en-US" altLang="en-US" sz="3600">
                <a:solidFill>
                  <a:srgbClr val="FF0000"/>
                </a:solidFill>
                <a:latin typeface="Perpetua" panose="02020502060401020303" pitchFamily="18" charset="0"/>
              </a:rPr>
              <a:t>Barbarians attacked</a:t>
            </a:r>
            <a:r>
              <a:rPr lang="en-US" altLang="en-US" sz="3600">
                <a:solidFill>
                  <a:schemeClr val="tx1">
                    <a:lumMod val="65000"/>
                    <a:lumOff val="35000"/>
                  </a:schemeClr>
                </a:solidFill>
                <a:latin typeface="Perpetua" panose="02020502060401020303" pitchFamily="18" charset="0"/>
              </a:rPr>
              <a:t> the Roman Empire from many sides</a:t>
            </a:r>
          </a:p>
        </p:txBody>
      </p:sp>
    </p:spTree>
    <p:extLst>
      <p:ext uri="{BB962C8B-B14F-4D97-AF65-F5344CB8AC3E}">
        <p14:creationId xmlns:p14="http://schemas.microsoft.com/office/powerpoint/2010/main" val="7844180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4" descr="testudos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-73025"/>
            <a:ext cx="7010400" cy="6962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57953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70151" y="758826"/>
            <a:ext cx="7064375" cy="4041775"/>
          </a:xfrm>
        </p:spPr>
        <p:txBody>
          <a:bodyPr/>
          <a:lstStyle/>
          <a:p>
            <a:pPr>
              <a:defRPr/>
            </a:pPr>
            <a:r>
              <a:rPr dirty="0" smtClean="0">
                <a:solidFill>
                  <a:srgbClr val="00004A"/>
                </a:solidFill>
                <a:latin typeface="Perpetua" pitchFamily="-109" charset="0"/>
              </a:rPr>
              <a:t>Imperial Rome &amp; Religion</a:t>
            </a:r>
            <a:endParaRPr dirty="0">
              <a:solidFill>
                <a:srgbClr val="00004A"/>
              </a:solidFill>
              <a:latin typeface="Perpetua" pitchFamily="-10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950885" y="297287"/>
            <a:ext cx="53572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008694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81200" y="1219200"/>
            <a:ext cx="8001000" cy="2286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>
                <a:solidFill>
                  <a:srgbClr val="00004A"/>
                </a:solidFill>
                <a:latin typeface="Bookman Old Style" pitchFamily="-109" charset="0"/>
              </a:rPr>
              <a:t>Mapping the Expansion of the Roman Empire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3700464"/>
            <a:ext cx="8382000" cy="1785937"/>
          </a:xfrm>
        </p:spPr>
        <p:txBody>
          <a:bodyPr/>
          <a:lstStyle/>
          <a:p>
            <a:pPr fontAlgn="auto">
              <a:defRPr/>
            </a:pPr>
            <a:r>
              <a:rPr lang="en-US" sz="2800" b="1" dirty="0">
                <a:solidFill>
                  <a:srgbClr val="1A1E0F"/>
                </a:solidFill>
                <a:latin typeface="Bookman Old Style" pitchFamily="18" charset="0"/>
                <a:ea typeface="ＭＳ Ｐゴシック" pitchFamily="-109" charset="-128"/>
              </a:rPr>
              <a:t>Cypress Ranch High School</a:t>
            </a:r>
          </a:p>
          <a:p>
            <a:pPr fontAlgn="auto">
              <a:defRPr/>
            </a:pPr>
            <a:r>
              <a:rPr lang="en-US" sz="2800" b="1" dirty="0">
                <a:solidFill>
                  <a:srgbClr val="1A1E0F"/>
                </a:solidFill>
                <a:latin typeface="Bookman Old Style" pitchFamily="18" charset="0"/>
                <a:ea typeface="ＭＳ Ｐゴシック" pitchFamily="-109" charset="-128"/>
              </a:rPr>
              <a:t>World History </a:t>
            </a:r>
          </a:p>
        </p:txBody>
      </p:sp>
    </p:spTree>
    <p:extLst>
      <p:ext uri="{BB962C8B-B14F-4D97-AF65-F5344CB8AC3E}">
        <p14:creationId xmlns:p14="http://schemas.microsoft.com/office/powerpoint/2010/main" val="9759952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828800" y="990600"/>
            <a:ext cx="8540750" cy="4800600"/>
          </a:xfrm>
          <a:solidFill>
            <a:srgbClr val="FF0000"/>
          </a:solidFill>
        </p:spPr>
        <p:txBody>
          <a:bodyPr/>
          <a:lstStyle/>
          <a:p>
            <a:pPr marL="182880" indent="-182880" algn="ctr">
              <a:buNone/>
              <a:defRPr/>
            </a:pPr>
            <a:r>
              <a:rPr lang="en-US" altLang="en-US" sz="9600">
                <a:solidFill>
                  <a:srgbClr val="FEFAC9"/>
                </a:solidFill>
                <a:latin typeface="Perpetua" panose="02020502060401020303" pitchFamily="18" charset="0"/>
              </a:rPr>
              <a:t>Power of Rome is at its peak for 200 years</a:t>
            </a:r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2057400" y="1203326"/>
            <a:ext cx="79248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7500" b="1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6780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5410200" y="4648200"/>
            <a:ext cx="4953000" cy="1295400"/>
          </a:xfrm>
        </p:spPr>
        <p:txBody>
          <a:bodyPr>
            <a:normAutofit fontScale="92500"/>
          </a:bodyPr>
          <a:lstStyle/>
          <a:p>
            <a:pPr marL="182880" indent="-182880">
              <a:lnSpc>
                <a:spcPct val="70000"/>
              </a:lnSpc>
              <a:defRPr/>
            </a:pPr>
            <a:r>
              <a:rPr lang="en-US" altLang="en-US" sz="3700" b="1">
                <a:solidFill>
                  <a:schemeClr val="tx1">
                    <a:lumMod val="65000"/>
                    <a:lumOff val="35000"/>
                  </a:schemeClr>
                </a:solidFill>
              </a:rPr>
              <a:t>Yeah, that’s it!  Now what is a “sponge on a stick”?</a:t>
            </a:r>
          </a:p>
        </p:txBody>
      </p:sp>
      <p:pic>
        <p:nvPicPr>
          <p:cNvPr id="33795" name="Picture 2" descr="Roman Toile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68564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796" name="TextBox 1"/>
          <p:cNvSpPr txBox="1">
            <a:spLocks noChangeArrowheads="1"/>
          </p:cNvSpPr>
          <p:nvPr/>
        </p:nvSpPr>
        <p:spPr bwMode="auto">
          <a:xfrm>
            <a:off x="2514600" y="5715001"/>
            <a:ext cx="7391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b="1"/>
              <a:t>It’s a TOILET!!!! The guy on the left closest to the front is a real tourist (not going potty). The others are part of a painting.</a:t>
            </a:r>
          </a:p>
        </p:txBody>
      </p:sp>
    </p:spTree>
    <p:extLst>
      <p:ext uri="{BB962C8B-B14F-4D97-AF65-F5344CB8AC3E}">
        <p14:creationId xmlns:p14="http://schemas.microsoft.com/office/powerpoint/2010/main" val="6585729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3124201"/>
            <a:ext cx="7772400" cy="17367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dirty="0">
                <a:solidFill>
                  <a:srgbClr val="00B050"/>
                </a:solidFill>
                <a:latin typeface="Perpetua" pitchFamily="-109" charset="0"/>
              </a:rPr>
              <a:t>The Roman Empire:</a:t>
            </a:r>
            <a:br>
              <a:rPr dirty="0">
                <a:solidFill>
                  <a:srgbClr val="00B050"/>
                </a:solidFill>
                <a:latin typeface="Perpetua" pitchFamily="-109" charset="0"/>
              </a:rPr>
            </a:br>
            <a:r>
              <a:rPr dirty="0">
                <a:solidFill>
                  <a:srgbClr val="00B050"/>
                </a:solidFill>
                <a:latin typeface="Perpetua" pitchFamily="-109" charset="0"/>
              </a:rPr>
              <a:t>Daily Life</a:t>
            </a:r>
            <a:br>
              <a:rPr dirty="0">
                <a:solidFill>
                  <a:srgbClr val="00B050"/>
                </a:solidFill>
                <a:latin typeface="Perpetua" pitchFamily="-109" charset="0"/>
              </a:rPr>
            </a:br>
            <a:r>
              <a:rPr sz="4000" dirty="0">
                <a:latin typeface="Perpetua" pitchFamily="-109" charset="0"/>
              </a:rPr>
              <a:t/>
            </a:r>
            <a:br>
              <a:rPr sz="4000" dirty="0">
                <a:latin typeface="Perpetua" pitchFamily="-109" charset="0"/>
              </a:rPr>
            </a:br>
            <a:r>
              <a:rPr sz="4000" dirty="0">
                <a:solidFill>
                  <a:srgbClr val="00B050"/>
                </a:solidFill>
                <a:latin typeface="Bookman Old Style" pitchFamily="-109" charset="0"/>
              </a:rPr>
              <a:t>Read</a:t>
            </a:r>
            <a:r>
              <a:rPr lang="en-US" sz="4000" dirty="0">
                <a:solidFill>
                  <a:srgbClr val="00B050"/>
                </a:solidFill>
                <a:latin typeface="Bookman Old Style" pitchFamily="-109" charset="0"/>
              </a:rPr>
              <a:t> in your packet and Complete questions / graphic organizer</a:t>
            </a:r>
            <a:r>
              <a:rPr sz="4000" dirty="0">
                <a:latin typeface="Bookman Old Style" pitchFamily="-109" charset="0"/>
              </a:rPr>
              <a:t/>
            </a:r>
            <a:br>
              <a:rPr sz="4000" dirty="0">
                <a:latin typeface="Bookman Old Style" pitchFamily="-109" charset="0"/>
              </a:rPr>
            </a:br>
            <a:endParaRPr sz="4000" dirty="0">
              <a:latin typeface="Bookman Old Style" pitchFamily="-10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087394" y="914401"/>
            <a:ext cx="535723" cy="258532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5</a:t>
            </a:r>
          </a:p>
          <a:p>
            <a:pPr algn="ctr">
              <a:defRPr/>
            </a:pP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6</a:t>
            </a:r>
          </a:p>
          <a:p>
            <a:pPr algn="ctr">
              <a:defRPr/>
            </a:pP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1430086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3124201"/>
            <a:ext cx="7772400" cy="17367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>
                <a:latin typeface="Perpetua" pitchFamily="-109" charset="0"/>
              </a:rPr>
              <a:t>The Roman Empire:</a:t>
            </a:r>
            <a:br>
              <a:rPr>
                <a:latin typeface="Perpetua" pitchFamily="-109" charset="0"/>
              </a:rPr>
            </a:br>
            <a:r>
              <a:rPr>
                <a:latin typeface="Perpetua" pitchFamily="-109" charset="0"/>
              </a:rPr>
              <a:t>Five Good Emperors</a:t>
            </a:r>
            <a:br>
              <a:rPr>
                <a:latin typeface="Perpetua" pitchFamily="-109" charset="0"/>
              </a:rPr>
            </a:br>
            <a:r>
              <a:rPr>
                <a:latin typeface="Perpetua" pitchFamily="-109" charset="0"/>
              </a:rPr>
              <a:t/>
            </a:r>
            <a:br>
              <a:rPr>
                <a:latin typeface="Perpetua" pitchFamily="-109" charset="0"/>
              </a:rPr>
            </a:br>
            <a:r>
              <a:rPr>
                <a:latin typeface="Perpetua" pitchFamily="-109" charset="0"/>
              </a:rPr>
              <a:t>Rome had some good emperors and some not so good emperors</a:t>
            </a:r>
          </a:p>
        </p:txBody>
      </p:sp>
    </p:spTree>
    <p:extLst>
      <p:ext uri="{BB962C8B-B14F-4D97-AF65-F5344CB8AC3E}">
        <p14:creationId xmlns:p14="http://schemas.microsoft.com/office/powerpoint/2010/main" val="23321362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>
            <p:ph type="title"/>
          </p:nvPr>
        </p:nvSpPr>
        <p:spPr bwMode="auto">
          <a:xfrm>
            <a:off x="1524001" y="152401"/>
            <a:ext cx="7269163" cy="7159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dirty="0" smtClean="0">
                <a:latin typeface="Perpetua" pitchFamily="-109" charset="0"/>
                <a:ea typeface="ＭＳ Ｐゴシック" pitchFamily="-109" charset="-128"/>
              </a:rPr>
              <a:t>The Roman Empire</a:t>
            </a:r>
          </a:p>
        </p:txBody>
      </p:sp>
      <p:sp>
        <p:nvSpPr>
          <p:cNvPr id="47106" name="Rectangle 3"/>
          <p:cNvSpPr>
            <a:spLocks noGrp="1"/>
          </p:cNvSpPr>
          <p:nvPr>
            <p:ph idx="1"/>
          </p:nvPr>
        </p:nvSpPr>
        <p:spPr>
          <a:xfrm>
            <a:off x="1524000" y="762000"/>
            <a:ext cx="8305800" cy="5943600"/>
          </a:xfrm>
        </p:spPr>
        <p:txBody>
          <a:bodyPr>
            <a:noAutofit/>
          </a:bodyPr>
          <a:lstStyle/>
          <a:p>
            <a:pPr marL="342900" indent="-342900">
              <a:defRPr/>
            </a:pPr>
            <a:r>
              <a:rPr lang="en-US" altLang="en-US" sz="4000" dirty="0">
                <a:solidFill>
                  <a:srgbClr val="0070C0"/>
                </a:solidFill>
                <a:latin typeface="Perpetua" panose="02020502060401020303" pitchFamily="18" charset="0"/>
              </a:rPr>
              <a:t>Five Good Emperors ruled from 96 to 180 AD</a:t>
            </a:r>
          </a:p>
          <a:p>
            <a:pPr marL="709613" lvl="1" indent="-342900">
              <a:defRPr/>
            </a:pPr>
            <a:r>
              <a:rPr lang="en-US" altLang="en-US" sz="4000" dirty="0" err="1">
                <a:solidFill>
                  <a:srgbClr val="0070C0"/>
                </a:solidFill>
                <a:latin typeface="Perpetua" panose="02020502060401020303" pitchFamily="18" charset="0"/>
              </a:rPr>
              <a:t>Nerva</a:t>
            </a:r>
            <a:r>
              <a:rPr lang="en-US" altLang="en-US" sz="4000" dirty="0">
                <a:solidFill>
                  <a:srgbClr val="0070C0"/>
                </a:solidFill>
                <a:latin typeface="Perpetua" panose="02020502060401020303" pitchFamily="18" charset="0"/>
              </a:rPr>
              <a:t> – began adoption of heir</a:t>
            </a:r>
          </a:p>
          <a:p>
            <a:pPr marL="709613" lvl="1" indent="-342900">
              <a:defRPr/>
            </a:pPr>
            <a:r>
              <a:rPr lang="en-US" altLang="en-US" sz="4000" dirty="0">
                <a:solidFill>
                  <a:srgbClr val="0070C0"/>
                </a:solidFill>
                <a:latin typeface="Perpetua" panose="02020502060401020303" pitchFamily="18" charset="0"/>
              </a:rPr>
              <a:t>Trajan – empire reached it height in 117 AD</a:t>
            </a:r>
          </a:p>
          <a:p>
            <a:pPr marL="709613" lvl="1" indent="-342900">
              <a:defRPr/>
            </a:pPr>
            <a:r>
              <a:rPr lang="en-US" altLang="en-US" sz="4000" dirty="0">
                <a:solidFill>
                  <a:srgbClr val="0070C0"/>
                </a:solidFill>
                <a:latin typeface="Perpetua" panose="02020502060401020303" pitchFamily="18" charset="0"/>
              </a:rPr>
              <a:t>Hadrian – reorganized bureaucracy </a:t>
            </a:r>
          </a:p>
          <a:p>
            <a:pPr marL="709613" lvl="1" indent="-342900">
              <a:defRPr/>
            </a:pPr>
            <a:r>
              <a:rPr lang="en-US" altLang="en-US" sz="4000" dirty="0" err="1">
                <a:solidFill>
                  <a:srgbClr val="0070C0"/>
                </a:solidFill>
                <a:latin typeface="Perpetua" panose="02020502060401020303" pitchFamily="18" charset="0"/>
              </a:rPr>
              <a:t>Antoninus</a:t>
            </a:r>
            <a:r>
              <a:rPr lang="en-US" altLang="en-US" sz="4000" dirty="0">
                <a:solidFill>
                  <a:srgbClr val="0070C0"/>
                </a:solidFill>
                <a:latin typeface="Perpetua" panose="02020502060401020303" pitchFamily="18" charset="0"/>
              </a:rPr>
              <a:t> Pius – peace and prosperity</a:t>
            </a:r>
          </a:p>
          <a:p>
            <a:pPr marL="709613" lvl="1" indent="-342900">
              <a:defRPr/>
            </a:pPr>
            <a:r>
              <a:rPr lang="en-US" altLang="en-US" sz="4000" dirty="0">
                <a:solidFill>
                  <a:srgbClr val="0070C0"/>
                </a:solidFill>
                <a:latin typeface="Perpetua" panose="02020502060401020303" pitchFamily="18" charset="0"/>
              </a:rPr>
              <a:t>Marcus Aurelius – height of economic prosperity; defeated invaders and wrote philosophy.</a:t>
            </a:r>
          </a:p>
        </p:txBody>
      </p:sp>
    </p:spTree>
    <p:extLst>
      <p:ext uri="{BB962C8B-B14F-4D97-AF65-F5344CB8AC3E}">
        <p14:creationId xmlns:p14="http://schemas.microsoft.com/office/powerpoint/2010/main" val="37744266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4" descr="Traj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1" y="-87313"/>
            <a:ext cx="7953375" cy="694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49758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70151" y="758826"/>
            <a:ext cx="7064375" cy="4041775"/>
          </a:xfrm>
        </p:spPr>
        <p:txBody>
          <a:bodyPr/>
          <a:lstStyle/>
          <a:p>
            <a:pPr>
              <a:defRPr/>
            </a:pPr>
            <a:r>
              <a:rPr dirty="0">
                <a:latin typeface="Perpetua" pitchFamily="-109" charset="0"/>
              </a:rPr>
              <a:t>The Roman Empire:</a:t>
            </a:r>
            <a:br>
              <a:rPr dirty="0">
                <a:latin typeface="Perpetua" pitchFamily="-109" charset="0"/>
              </a:rPr>
            </a:br>
            <a:r>
              <a:rPr dirty="0">
                <a:latin typeface="Perpetua" pitchFamily="-109" charset="0"/>
              </a:rPr>
              <a:t>Gladiatorial Games</a:t>
            </a:r>
          </a:p>
        </p:txBody>
      </p:sp>
    </p:spTree>
    <p:extLst>
      <p:ext uri="{BB962C8B-B14F-4D97-AF65-F5344CB8AC3E}">
        <p14:creationId xmlns:p14="http://schemas.microsoft.com/office/powerpoint/2010/main" val="32996232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Widescreen</PresentationFormat>
  <Paragraphs>28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MS PGothic</vt:lpstr>
      <vt:lpstr>MS PGothic</vt:lpstr>
      <vt:lpstr>Arial</vt:lpstr>
      <vt:lpstr>Bookman Old Style</vt:lpstr>
      <vt:lpstr>Calibri</vt:lpstr>
      <vt:lpstr>Calibri Light</vt:lpstr>
      <vt:lpstr>Century Schoolbook</vt:lpstr>
      <vt:lpstr>Perpetua</vt:lpstr>
      <vt:lpstr>Tahoma</vt:lpstr>
      <vt:lpstr>Wingdings 2</vt:lpstr>
      <vt:lpstr>Office Theme</vt:lpstr>
      <vt:lpstr>View</vt:lpstr>
      <vt:lpstr>PowerPoint Presentation</vt:lpstr>
      <vt:lpstr>Mapping the Expansion of the Roman Empire</vt:lpstr>
      <vt:lpstr>PowerPoint Presentation</vt:lpstr>
      <vt:lpstr>PowerPoint Presentation</vt:lpstr>
      <vt:lpstr>The Roman Empire: Daily Life  Read in your packet and Complete questions / graphic organizer </vt:lpstr>
      <vt:lpstr>The Roman Empire: Five Good Emperors  Rome had some good emperors and some not so good emperors</vt:lpstr>
      <vt:lpstr>The Roman Empire</vt:lpstr>
      <vt:lpstr>PowerPoint Presentation</vt:lpstr>
      <vt:lpstr>The Roman Empire: Gladiatorial Games</vt:lpstr>
      <vt:lpstr>PowerPoint Presentation</vt:lpstr>
      <vt:lpstr>PowerPoint Presentation</vt:lpstr>
      <vt:lpstr>The Coliseum – Gladiators fought there.</vt:lpstr>
      <vt:lpstr>The Roman Empire</vt:lpstr>
      <vt:lpstr>PowerPoint Presentation</vt:lpstr>
      <vt:lpstr>Imperial Rome &amp; Religion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Veronica Oliver</dc:creator>
  <cp:lastModifiedBy>Veronica Oliver</cp:lastModifiedBy>
  <cp:revision>1</cp:revision>
  <dcterms:created xsi:type="dcterms:W3CDTF">2014-09-28T20:49:53Z</dcterms:created>
  <dcterms:modified xsi:type="dcterms:W3CDTF">2014-09-28T20:50:05Z</dcterms:modified>
</cp:coreProperties>
</file>