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38BC-ECC2-47FD-9319-0DDA2BFDDBB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848D-126E-44E9-9447-B1205E7A9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66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38BC-ECC2-47FD-9319-0DDA2BFDDBB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848D-126E-44E9-9447-B1205E7A9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79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38BC-ECC2-47FD-9319-0DDA2BFDDBB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848D-126E-44E9-9447-B1205E7A9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72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38BC-ECC2-47FD-9319-0DDA2BFDDBB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848D-126E-44E9-9447-B1205E7A903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616890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38BC-ECC2-47FD-9319-0DDA2BFDDBB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848D-126E-44E9-9447-B1205E7A9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10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38BC-ECC2-47FD-9319-0DDA2BFDDBB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848D-126E-44E9-9447-B1205E7A90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98766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38BC-ECC2-47FD-9319-0DDA2BFDDBB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848D-126E-44E9-9447-B1205E7A9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82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38BC-ECC2-47FD-9319-0DDA2BFDDBB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848D-126E-44E9-9447-B1205E7A9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11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38BC-ECC2-47FD-9319-0DDA2BFDDBB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848D-126E-44E9-9447-B1205E7A9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521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38BC-ECC2-47FD-9319-0DDA2BFDDBB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848D-126E-44E9-9447-B1205E7A9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008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38BC-ECC2-47FD-9319-0DDA2BFDDBB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848D-126E-44E9-9447-B1205E7A9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7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38BC-ECC2-47FD-9319-0DDA2BFDDBB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848D-126E-44E9-9447-B1205E7A9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550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38BC-ECC2-47FD-9319-0DDA2BFDDBB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848D-126E-44E9-9447-B1205E7A9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523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38BC-ECC2-47FD-9319-0DDA2BFDDBB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848D-126E-44E9-9447-B1205E7A9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013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38BC-ECC2-47FD-9319-0DDA2BFDDBB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848D-126E-44E9-9447-B1205E7A9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3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38BC-ECC2-47FD-9319-0DDA2BFDDBB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848D-126E-44E9-9447-B1205E7A9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0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38BC-ECC2-47FD-9319-0DDA2BFDDBB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848D-126E-44E9-9447-B1205E7A9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7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38BC-ECC2-47FD-9319-0DDA2BFDDBB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848D-126E-44E9-9447-B1205E7A9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5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38BC-ECC2-47FD-9319-0DDA2BFDDBB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848D-126E-44E9-9447-B1205E7A9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61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38BC-ECC2-47FD-9319-0DDA2BFDDBB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848D-126E-44E9-9447-B1205E7A9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8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38BC-ECC2-47FD-9319-0DDA2BFDDBB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848D-126E-44E9-9447-B1205E7A9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29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38BC-ECC2-47FD-9319-0DDA2BFDDBB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848D-126E-44E9-9447-B1205E7A9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38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38BC-ECC2-47FD-9319-0DDA2BFDDBB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8848D-126E-44E9-9447-B1205E7A9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63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944938BC-ECC2-47FD-9319-0DDA2BFDDBB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8BA8848D-126E-44E9-9447-B1205E7A9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85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70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81200" y="1219200"/>
            <a:ext cx="8001000" cy="2286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>
                <a:solidFill>
                  <a:srgbClr val="00004A"/>
                </a:solidFill>
                <a:latin typeface="Bookman Old Style" pitchFamily="-109" charset="0"/>
              </a:rPr>
              <a:t>Mapping the Expansion of the Roman Empire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3700464"/>
            <a:ext cx="8382000" cy="1785937"/>
          </a:xfrm>
        </p:spPr>
        <p:txBody>
          <a:bodyPr/>
          <a:lstStyle/>
          <a:p>
            <a:pPr fontAlgn="auto">
              <a:defRPr/>
            </a:pPr>
            <a:r>
              <a:rPr lang="en-US" sz="2800" b="1" dirty="0">
                <a:solidFill>
                  <a:srgbClr val="1A1E0F"/>
                </a:solidFill>
                <a:latin typeface="Bookman Old Style" pitchFamily="18" charset="0"/>
                <a:ea typeface="ＭＳ Ｐゴシック" pitchFamily="-109" charset="-128"/>
              </a:rPr>
              <a:t>Cypress Ranch High School</a:t>
            </a:r>
          </a:p>
          <a:p>
            <a:pPr fontAlgn="auto">
              <a:defRPr/>
            </a:pPr>
            <a:r>
              <a:rPr lang="en-US" sz="2800" b="1" dirty="0">
                <a:solidFill>
                  <a:srgbClr val="1A1E0F"/>
                </a:solidFill>
                <a:latin typeface="Bookman Old Style" pitchFamily="18" charset="0"/>
                <a:ea typeface="ＭＳ Ｐゴシック" pitchFamily="-109" charset="-128"/>
              </a:rPr>
              <a:t>World History </a:t>
            </a:r>
          </a:p>
        </p:txBody>
      </p:sp>
    </p:spTree>
    <p:extLst>
      <p:ext uri="{BB962C8B-B14F-4D97-AF65-F5344CB8AC3E}">
        <p14:creationId xmlns:p14="http://schemas.microsoft.com/office/powerpoint/2010/main" val="1325829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70151" y="758826"/>
            <a:ext cx="7064375" cy="4041775"/>
          </a:xfrm>
        </p:spPr>
        <p:txBody>
          <a:bodyPr/>
          <a:lstStyle/>
          <a:p>
            <a:pPr>
              <a:defRPr/>
            </a:pPr>
            <a:r>
              <a:rPr dirty="0" smtClean="0">
                <a:solidFill>
                  <a:srgbClr val="00004A"/>
                </a:solidFill>
                <a:latin typeface="Perpetua" pitchFamily="-109" charset="0"/>
              </a:rPr>
              <a:t>Imperial Rome &amp; Religion</a:t>
            </a:r>
            <a:endParaRPr dirty="0">
              <a:solidFill>
                <a:srgbClr val="00004A"/>
              </a:solidFill>
              <a:latin typeface="Perpetua" pitchFamily="-10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50885" y="297287"/>
            <a:ext cx="53572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610770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4" descr="C-Bapt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710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7709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0404" y="758952"/>
            <a:ext cx="7063740" cy="52608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did Christianity Rise and then Spread to become the official Religion of the Roman Empire?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09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495425" y="-381000"/>
            <a:ext cx="7270750" cy="1325563"/>
          </a:xfrm>
        </p:spPr>
        <p:txBody>
          <a:bodyPr/>
          <a:lstStyle/>
          <a:p>
            <a:pPr>
              <a:defRPr/>
            </a:pPr>
            <a:r>
              <a:rPr dirty="0">
                <a:latin typeface="Perpetua" pitchFamily="-109" charset="0"/>
              </a:rPr>
              <a:t>Christianity &amp; the Roman Empire</a:t>
            </a:r>
          </a:p>
        </p:txBody>
      </p:sp>
      <p:sp>
        <p:nvSpPr>
          <p:cNvPr id="931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676400" y="944564"/>
            <a:ext cx="8229600" cy="5913437"/>
          </a:xfrm>
        </p:spPr>
        <p:txBody>
          <a:bodyPr>
            <a:normAutofit lnSpcReduction="10000"/>
          </a:bodyPr>
          <a:lstStyle/>
          <a:p>
            <a:pPr marL="182880" indent="-182880"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Factors that allowed for spread of Christianity because made travel &amp; exchange of ideas safe (Jesus sent missionaries--Apostle Paul)</a:t>
            </a:r>
          </a:p>
          <a:p>
            <a:pPr lvl="1" indent="-182880">
              <a:defRPr/>
            </a:pPr>
            <a:r>
              <a:rPr lang="en-US" altLang="en-US" sz="3600" dirty="0" err="1">
                <a:solidFill>
                  <a:srgbClr val="0070C0"/>
                </a:solidFill>
              </a:rPr>
              <a:t>Pax</a:t>
            </a:r>
            <a:r>
              <a:rPr lang="en-US" altLang="en-US" sz="3600" dirty="0">
                <a:solidFill>
                  <a:srgbClr val="0070C0"/>
                </a:solidFill>
              </a:rPr>
              <a:t> </a:t>
            </a:r>
            <a:r>
              <a:rPr lang="en-US" altLang="en-US" sz="3600" dirty="0" err="1">
                <a:solidFill>
                  <a:srgbClr val="0070C0"/>
                </a:solidFill>
              </a:rPr>
              <a:t>Romana</a:t>
            </a:r>
            <a:endParaRPr lang="en-US" altLang="en-US" sz="3600" dirty="0">
              <a:solidFill>
                <a:srgbClr val="0070C0"/>
              </a:solidFill>
            </a:endParaRPr>
          </a:p>
          <a:p>
            <a:pPr lvl="1" indent="-182880">
              <a:defRPr/>
            </a:pPr>
            <a:r>
              <a:rPr lang="en-US" altLang="en-US" sz="3600" dirty="0">
                <a:solidFill>
                  <a:srgbClr val="0070C0"/>
                </a:solidFill>
              </a:rPr>
              <a:t>Roman road systems</a:t>
            </a:r>
          </a:p>
          <a:p>
            <a:pPr lvl="1" indent="-182880">
              <a:defRPr/>
            </a:pPr>
            <a:r>
              <a:rPr lang="en-US" altLang="en-US" sz="3600" dirty="0">
                <a:solidFill>
                  <a:srgbClr val="0070C0"/>
                </a:solidFill>
              </a:rPr>
              <a:t>Common language (Greek &amp; Latin)</a:t>
            </a:r>
          </a:p>
          <a:p>
            <a:pPr lvl="1" indent="-182880">
              <a:defRPr/>
            </a:pPr>
            <a:r>
              <a:rPr lang="en-US" altLang="en-US" sz="3600" dirty="0">
                <a:solidFill>
                  <a:srgbClr val="0070C0"/>
                </a:solidFill>
              </a:rPr>
              <a:t>Religion welcomed all converts (universality made it more than just a local religion)</a:t>
            </a:r>
          </a:p>
          <a:p>
            <a:pPr marL="182880" indent="-182880">
              <a:defRPr/>
            </a:pPr>
            <a:endParaRPr lang="en-US" alt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6630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76401" y="228601"/>
            <a:ext cx="7269163" cy="6397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dirty="0" smtClean="0">
                <a:latin typeface="Perpetua" pitchFamily="-109" charset="0"/>
              </a:rPr>
              <a:t>Imperial Rome &amp; Religion</a:t>
            </a:r>
            <a:endParaRPr dirty="0">
              <a:latin typeface="Perpetua" pitchFamily="-109" charset="0"/>
            </a:endParaRPr>
          </a:p>
        </p:txBody>
      </p:sp>
      <p:sp>
        <p:nvSpPr>
          <p:cNvPr id="901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676400" y="868364"/>
            <a:ext cx="8534400" cy="5989637"/>
          </a:xfrm>
        </p:spPr>
        <p:txBody>
          <a:bodyPr>
            <a:normAutofit lnSpcReduction="10000"/>
          </a:bodyPr>
          <a:lstStyle/>
          <a:p>
            <a:pPr marL="182880" indent="-182880">
              <a:lnSpc>
                <a:spcPct val="80000"/>
              </a:lnSpc>
              <a:buClr>
                <a:schemeClr val="bg2"/>
              </a:buClr>
              <a:defRPr/>
            </a:pPr>
            <a:r>
              <a:rPr lang="en-US" altLang="en-US" sz="3200" dirty="0">
                <a:solidFill>
                  <a:srgbClr val="0070C0"/>
                </a:solidFill>
              </a:rPr>
              <a:t>Christianity begins to spread throughout the Roman empire</a:t>
            </a:r>
          </a:p>
          <a:p>
            <a:pPr lvl="1" indent="-182880">
              <a:lnSpc>
                <a:spcPct val="80000"/>
              </a:lnSpc>
              <a:buClr>
                <a:schemeClr val="bg2"/>
              </a:buClr>
              <a:defRPr/>
            </a:pPr>
            <a:r>
              <a:rPr lang="en-US" altLang="en-US" sz="2800" dirty="0">
                <a:solidFill>
                  <a:srgbClr val="0070C0"/>
                </a:solidFill>
              </a:rPr>
              <a:t>WHY IS CHRISTIANITY APPEALING TO ROMANS?</a:t>
            </a:r>
          </a:p>
          <a:p>
            <a:pPr marL="182880" indent="-182880">
              <a:lnSpc>
                <a:spcPct val="80000"/>
              </a:lnSpc>
              <a:buClr>
                <a:schemeClr val="bg2"/>
              </a:buClr>
              <a:defRPr/>
            </a:pPr>
            <a:r>
              <a:rPr lang="en-US" altLang="en-US" sz="3200" dirty="0">
                <a:solidFill>
                  <a:srgbClr val="0070C0"/>
                </a:solidFill>
              </a:rPr>
              <a:t>Christians refusal to worship Roman gods seen as a threat to Roman authority</a:t>
            </a:r>
          </a:p>
          <a:p>
            <a:pPr marL="182880" indent="-182880">
              <a:lnSpc>
                <a:spcPct val="80000"/>
              </a:lnSpc>
              <a:buClr>
                <a:schemeClr val="bg2"/>
              </a:buClr>
              <a:defRPr/>
            </a:pPr>
            <a:r>
              <a:rPr lang="en-US" altLang="en-US" sz="3200" b="1" dirty="0">
                <a:solidFill>
                  <a:srgbClr val="0070C0"/>
                </a:solidFill>
              </a:rPr>
              <a:t>RESULT</a:t>
            </a:r>
            <a:r>
              <a:rPr lang="en-US" altLang="en-US" sz="3200" b="1" dirty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en-US" altLang="en-US" sz="3200" dirty="0">
                <a:solidFill>
                  <a:srgbClr val="0070C0"/>
                </a:solidFill>
                <a:sym typeface="Wingdings" panose="05000000000000000000" pitchFamily="2" charset="2"/>
              </a:rPr>
              <a:t>Christians were </a:t>
            </a:r>
            <a:r>
              <a:rPr lang="en-US" altLang="en-US" sz="3200" dirty="0">
                <a:solidFill>
                  <a:srgbClr val="0070C0"/>
                </a:solidFill>
              </a:rPr>
              <a:t>exiled, imprisoned &amp; executed</a:t>
            </a:r>
          </a:p>
          <a:p>
            <a:pPr marL="182880" indent="-182880">
              <a:lnSpc>
                <a:spcPct val="80000"/>
              </a:lnSpc>
              <a:buClr>
                <a:schemeClr val="bg2"/>
              </a:buClr>
              <a:defRPr/>
            </a:pPr>
            <a:r>
              <a:rPr lang="en-US" altLang="en-US" sz="3200" dirty="0">
                <a:solidFill>
                  <a:srgbClr val="0070C0"/>
                </a:solidFill>
              </a:rPr>
              <a:t>Despite the persecutions, Christianity continues to grow (1 million by late 3</a:t>
            </a:r>
            <a:r>
              <a:rPr lang="en-US" altLang="en-US" sz="3200" baseline="30000" dirty="0">
                <a:solidFill>
                  <a:srgbClr val="0070C0"/>
                </a:solidFill>
              </a:rPr>
              <a:t>rd</a:t>
            </a:r>
            <a:r>
              <a:rPr lang="en-US" altLang="en-US" sz="3200" dirty="0">
                <a:solidFill>
                  <a:srgbClr val="0070C0"/>
                </a:solidFill>
              </a:rPr>
              <a:t> century)</a:t>
            </a:r>
          </a:p>
          <a:p>
            <a:pPr marL="182880" indent="-182880">
              <a:lnSpc>
                <a:spcPct val="80000"/>
              </a:lnSpc>
              <a:buClr>
                <a:schemeClr val="bg2"/>
              </a:buClr>
              <a:defRPr/>
            </a:pPr>
            <a:r>
              <a:rPr lang="en-US" altLang="en-US" sz="3200" dirty="0">
                <a:solidFill>
                  <a:srgbClr val="0070C0"/>
                </a:solidFill>
              </a:rPr>
              <a:t>313 A.D. Emperor Constantine </a:t>
            </a:r>
            <a:r>
              <a:rPr lang="en-US" altLang="en-US" sz="3200" b="1" u="sng" dirty="0">
                <a:solidFill>
                  <a:srgbClr val="0070C0"/>
                </a:solidFill>
              </a:rPr>
              <a:t>legalizes </a:t>
            </a:r>
            <a:r>
              <a:rPr lang="en-US" altLang="en-US" sz="3200" dirty="0">
                <a:solidFill>
                  <a:srgbClr val="0070C0"/>
                </a:solidFill>
              </a:rPr>
              <a:t>Christianity throughout the empire </a:t>
            </a:r>
            <a:r>
              <a:rPr lang="en-US" altLang="en-US" sz="3200" dirty="0">
                <a:solidFill>
                  <a:srgbClr val="0070C0"/>
                </a:solidFill>
                <a:sym typeface="Wingdings" panose="05000000000000000000" pitchFamily="2" charset="2"/>
              </a:rPr>
              <a:t> Edict of Milan</a:t>
            </a:r>
            <a:r>
              <a:rPr lang="en-US" altLang="en-US" sz="3200" dirty="0">
                <a:solidFill>
                  <a:srgbClr val="0070C0"/>
                </a:solidFill>
              </a:rPr>
              <a:t>  </a:t>
            </a:r>
          </a:p>
          <a:p>
            <a:pPr marL="182880" indent="-182880">
              <a:lnSpc>
                <a:spcPct val="80000"/>
              </a:lnSpc>
              <a:defRPr/>
            </a:pPr>
            <a:endParaRPr lang="en-US" alt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8100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0" y="-457200"/>
            <a:ext cx="4572000" cy="1325563"/>
          </a:xfrm>
        </p:spPr>
        <p:txBody>
          <a:bodyPr/>
          <a:lstStyle/>
          <a:p>
            <a:pPr>
              <a:defRPr/>
            </a:pPr>
            <a:r>
              <a:rPr dirty="0"/>
              <a:t>Jewish Diaspora</a:t>
            </a:r>
          </a:p>
        </p:txBody>
      </p:sp>
      <p:sp>
        <p:nvSpPr>
          <p:cNvPr id="921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524000" y="1066800"/>
            <a:ext cx="8382000" cy="5715000"/>
          </a:xfrm>
        </p:spPr>
        <p:txBody>
          <a:bodyPr>
            <a:normAutofit lnSpcReduction="10000"/>
          </a:bodyPr>
          <a:lstStyle/>
          <a:p>
            <a:pPr marL="182880" indent="-182880">
              <a:lnSpc>
                <a:spcPct val="80000"/>
              </a:lnSpc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Jewish Zealots rebel against Rome which results in the Roman destruction of the Temple in 70 A.D. (western wall is all that remained)</a:t>
            </a:r>
          </a:p>
          <a:p>
            <a:pPr marL="182880" indent="-182880">
              <a:lnSpc>
                <a:spcPct val="80000"/>
              </a:lnSpc>
              <a:defRPr/>
            </a:pPr>
            <a:endParaRPr lang="en-US" altLang="en-US" sz="4000" dirty="0">
              <a:solidFill>
                <a:srgbClr val="0070C0"/>
              </a:solidFill>
            </a:endParaRPr>
          </a:p>
          <a:p>
            <a:pPr marL="182880" indent="-182880">
              <a:lnSpc>
                <a:spcPct val="80000"/>
              </a:lnSpc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Although the Jewish religion survives, the political state ceases to exist when most Jews are driven from their homeland</a:t>
            </a:r>
            <a:r>
              <a:rPr lang="en-US" altLang="en-US" sz="4000" dirty="0">
                <a:solidFill>
                  <a:srgbClr val="0070C0"/>
                </a:solidFill>
                <a:sym typeface="Wingdings" panose="05000000000000000000" pitchFamily="2" charset="2"/>
              </a:rPr>
              <a:t> DIASPORA</a:t>
            </a:r>
            <a:endParaRPr lang="en-US" altLang="en-US" sz="4000" dirty="0">
              <a:solidFill>
                <a:srgbClr val="0070C0"/>
              </a:solidFill>
            </a:endParaRPr>
          </a:p>
          <a:p>
            <a:pPr marL="182880" indent="-182880">
              <a:defRPr/>
            </a:pPr>
            <a:endParaRPr lang="en-US" alt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2744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D70D5E"/>
      </a:accent2>
      <a:accent3>
        <a:srgbClr val="98037E"/>
      </a:accent3>
      <a:accent4>
        <a:srgbClr val="68027D"/>
      </a:accent4>
      <a:accent5>
        <a:srgbClr val="095ACA"/>
      </a:accent5>
      <a:accent6>
        <a:srgbClr val="063597"/>
      </a:accent6>
      <a:hlink>
        <a:srgbClr val="17BBFD"/>
      </a:hlink>
      <a:folHlink>
        <a:srgbClr val="FF79C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MS PGothic</vt:lpstr>
      <vt:lpstr>Arial</vt:lpstr>
      <vt:lpstr>Bookman Old Style</vt:lpstr>
      <vt:lpstr>Calibri</vt:lpstr>
      <vt:lpstr>Calibri Light</vt:lpstr>
      <vt:lpstr>Century Schoolbook</vt:lpstr>
      <vt:lpstr>Perpetua</vt:lpstr>
      <vt:lpstr>Wingdings</vt:lpstr>
      <vt:lpstr>Wingdings 2</vt:lpstr>
      <vt:lpstr>Office Theme</vt:lpstr>
      <vt:lpstr>View</vt:lpstr>
      <vt:lpstr>PowerPoint Presentation</vt:lpstr>
      <vt:lpstr>Mapping the Expansion of the Roman Empire</vt:lpstr>
      <vt:lpstr>Imperial Rome &amp; Religion</vt:lpstr>
      <vt:lpstr>PowerPoint Presentation</vt:lpstr>
      <vt:lpstr>How did Christianity Rise and then Spread to become the official Religion of the Roman Empire?</vt:lpstr>
      <vt:lpstr>Christianity &amp; the Roman Empire</vt:lpstr>
      <vt:lpstr>Imperial Rome &amp; Religion</vt:lpstr>
      <vt:lpstr>Jewish Diaspora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Veronica Oliver</dc:creator>
  <cp:lastModifiedBy>Veronica Oliver</cp:lastModifiedBy>
  <cp:revision>1</cp:revision>
  <dcterms:created xsi:type="dcterms:W3CDTF">2014-09-28T20:52:18Z</dcterms:created>
  <dcterms:modified xsi:type="dcterms:W3CDTF">2014-09-28T20:52:28Z</dcterms:modified>
</cp:coreProperties>
</file>