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72" r:id="rId9"/>
    <p:sldId id="267" r:id="rId10"/>
    <p:sldId id="260" r:id="rId11"/>
    <p:sldId id="261" r:id="rId12"/>
    <p:sldId id="273" r:id="rId13"/>
    <p:sldId id="263" r:id="rId14"/>
    <p:sldId id="269" r:id="rId15"/>
    <p:sldId id="274" r:id="rId16"/>
    <p:sldId id="275" r:id="rId17"/>
    <p:sldId id="276" r:id="rId18"/>
    <p:sldId id="277" r:id="rId19"/>
    <p:sldId id="288" r:id="rId20"/>
    <p:sldId id="278" r:id="rId21"/>
    <p:sldId id="271" r:id="rId22"/>
    <p:sldId id="279" r:id="rId23"/>
    <p:sldId id="280" r:id="rId24"/>
    <p:sldId id="281" r:id="rId25"/>
    <p:sldId id="282" r:id="rId26"/>
    <p:sldId id="283" r:id="rId27"/>
    <p:sldId id="284" r:id="rId28"/>
    <p:sldId id="287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4" autoAdjust="0"/>
    <p:restoredTop sz="93716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A78C3A-FE58-496C-B3F4-1CF818787D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864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A78C3A-FE58-496C-B3F4-1CF818787DCA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935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6D4EB5F-40CF-4135-B47A-2B34DE9DF63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047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8C10429-0DDF-4CCC-9558-CDFC3606AA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59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8C10429-0DDF-4CCC-9558-CDFC3606AAF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869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8C10429-0DDF-4CCC-9558-CDFC3606AA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47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8C10429-0DDF-4CCC-9558-CDFC3606AAF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820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8C10429-0DDF-4CCC-9558-CDFC3606AA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471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9BED8-AD60-4AD7-827C-0C204FA0B9E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217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48F0A-9DDB-407D-85A9-84DA27F0E9A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238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94751-559C-4519-9FBE-580BAE75B7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51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0ED3ED2-98DB-4F65-ACF0-0BECEED2DC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7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5770775-2B6E-4F12-B798-BB1215C752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06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46E3EA3-9731-4403-A233-B297E1DA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46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5876-8B6D-4947-B65D-DF20013508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311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6F9BB-ECF7-4F7A-8E9E-A53B9ECE95F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918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E8910-CF4D-43FF-8E2F-DE198CF7C07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379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987D96-36AB-4CDD-9813-E3A8920A472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285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C10429-0DDF-4CCC-9558-CDFC3606AAF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57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cwmRQUTfKk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 anchor="ctr"/>
          <a:lstStyle/>
          <a:p>
            <a:r>
              <a:rPr lang="en-US" altLang="en-US" sz="4400"/>
              <a:t>The Greek City-States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1219200"/>
            <a:ext cx="7620000" cy="4876800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90000"/>
              </a:lnSpc>
            </a:pPr>
            <a:r>
              <a:rPr lang="en-US" altLang="en-US" sz="3200" dirty="0"/>
              <a:t>In this lesson, students will identify characteristics of the Greek city-states.</a:t>
            </a:r>
          </a:p>
          <a:p>
            <a:pPr algn="l">
              <a:lnSpc>
                <a:spcPct val="90000"/>
              </a:lnSpc>
            </a:pPr>
            <a:endParaRPr lang="en-US" altLang="en-US" sz="3200" dirty="0"/>
          </a:p>
          <a:p>
            <a:pPr algn="ctr">
              <a:lnSpc>
                <a:spcPct val="90000"/>
              </a:lnSpc>
            </a:pPr>
            <a:r>
              <a:rPr lang="en-US" altLang="en-US" sz="3200" dirty="0"/>
              <a:t>  Students will be able to identify and/ or define the following terms:</a:t>
            </a:r>
          </a:p>
          <a:p>
            <a:pPr algn="ctr">
              <a:lnSpc>
                <a:spcPct val="90000"/>
              </a:lnSpc>
            </a:pPr>
            <a:r>
              <a:rPr lang="en-US" altLang="en-US" sz="3200" dirty="0"/>
              <a:t> Polis</a:t>
            </a:r>
          </a:p>
          <a:p>
            <a:pPr algn="ctr">
              <a:lnSpc>
                <a:spcPct val="90000"/>
              </a:lnSpc>
            </a:pPr>
            <a:r>
              <a:rPr lang="en-US" altLang="en-US" sz="3200" dirty="0"/>
              <a:t>Golden Age</a:t>
            </a:r>
          </a:p>
          <a:p>
            <a:pPr algn="ctr">
              <a:lnSpc>
                <a:spcPct val="90000"/>
              </a:lnSpc>
            </a:pPr>
            <a:r>
              <a:rPr lang="en-US" altLang="en-US" sz="3200" dirty="0"/>
              <a:t>Democracy</a:t>
            </a:r>
          </a:p>
          <a:p>
            <a:pPr algn="ctr">
              <a:lnSpc>
                <a:spcPct val="90000"/>
              </a:lnSpc>
            </a:pPr>
            <a:r>
              <a:rPr lang="en-US" altLang="en-US" sz="3200" dirty="0" smtClean="0"/>
              <a:t>Helots</a:t>
            </a:r>
          </a:p>
          <a:p>
            <a:pPr algn="ctr">
              <a:lnSpc>
                <a:spcPct val="90000"/>
              </a:lnSpc>
            </a:pPr>
            <a:r>
              <a:rPr lang="en-US" altLang="en-US" sz="3200" dirty="0" smtClean="0"/>
              <a:t>Persian Wars</a:t>
            </a:r>
            <a:endParaRPr lang="en-US" altLang="en-US" sz="32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6553200" cy="1143000"/>
          </a:xfrm>
        </p:spPr>
        <p:txBody>
          <a:bodyPr>
            <a:normAutofit/>
          </a:bodyPr>
          <a:lstStyle/>
          <a:p>
            <a:r>
              <a:rPr lang="en-US" altLang="en-US" sz="6600" dirty="0"/>
              <a:t>Athens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Athens was an important polis in ancient Greece.</a:t>
            </a:r>
          </a:p>
          <a:p>
            <a:endParaRPr lang="en-US" altLang="en-US" sz="3200" b="1" dirty="0"/>
          </a:p>
          <a:p>
            <a:r>
              <a:rPr lang="en-US" altLang="en-US" sz="3200" b="1" dirty="0"/>
              <a:t>The people of Athens developed democracy.</a:t>
            </a:r>
          </a:p>
          <a:p>
            <a:endParaRPr lang="en-US" altLang="en-US" sz="3200" b="1" dirty="0"/>
          </a:p>
          <a:p>
            <a:r>
              <a:rPr lang="en-US" altLang="en-US" sz="3200" b="1" dirty="0"/>
              <a:t>Democracy is a system of government where citizens vote or participate in government.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5054419" y="5964428"/>
            <a:ext cx="4089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Social / Political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8197" name="Picture 5" descr="athenian-democra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0641"/>
            <a:ext cx="7761577" cy="39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24791" y="4343400"/>
            <a:ext cx="802456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3600" dirty="0" smtClean="0"/>
          </a:p>
          <a:p>
            <a:pPr algn="ctr"/>
            <a:r>
              <a:rPr lang="en-US" altLang="en-US" sz="3600" dirty="0" smtClean="0"/>
              <a:t>In </a:t>
            </a:r>
            <a:r>
              <a:rPr lang="en-US" altLang="en-US" sz="3600" dirty="0"/>
              <a:t>Athenian democracy, only free men </a:t>
            </a:r>
          </a:p>
          <a:p>
            <a:pPr algn="ctr"/>
            <a:r>
              <a:rPr lang="en-US" altLang="en-US" sz="3600" dirty="0"/>
              <a:t>born in Athens could vote.  Women, </a:t>
            </a:r>
          </a:p>
          <a:p>
            <a:pPr algn="ctr"/>
            <a:r>
              <a:rPr lang="en-US" altLang="en-US" sz="3600" dirty="0"/>
              <a:t>slaves, and foreigners could not vote.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97853" y="212785"/>
            <a:ext cx="429636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Socia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</a:t>
            </a:r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/ political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6589199" cy="1280890"/>
          </a:xfrm>
        </p:spPr>
        <p:txBody>
          <a:bodyPr>
            <a:normAutofit/>
          </a:bodyPr>
          <a:lstStyle/>
          <a:p>
            <a:r>
              <a:rPr lang="en-US" altLang="en-US" sz="6000" dirty="0"/>
              <a:t> Reforms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80890"/>
            <a:ext cx="8534399" cy="5577110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Common people opposed </a:t>
            </a:r>
            <a:r>
              <a:rPr lang="en-US" altLang="en-US" sz="3600" dirty="0" smtClean="0"/>
              <a:t>wealthy and Tyrants running </a:t>
            </a:r>
            <a:r>
              <a:rPr lang="en-US" altLang="en-US" sz="3600" dirty="0"/>
              <a:t>the </a:t>
            </a:r>
            <a:r>
              <a:rPr lang="en-US" altLang="en-US" sz="3600" dirty="0" smtClean="0"/>
              <a:t>gov. </a:t>
            </a:r>
            <a:endParaRPr lang="en-US" altLang="en-US" sz="3600" dirty="0"/>
          </a:p>
          <a:p>
            <a:r>
              <a:rPr lang="en-US" altLang="en-US" sz="3600" dirty="0"/>
              <a:t>Demanded a written code of laws</a:t>
            </a:r>
          </a:p>
          <a:p>
            <a:r>
              <a:rPr lang="en-US" altLang="en-US" sz="3600" dirty="0"/>
              <a:t>Draco, a Greek lawmaker, drafted the first code </a:t>
            </a:r>
            <a:r>
              <a:rPr lang="en-US" altLang="en-US" sz="3600" dirty="0" smtClean="0"/>
              <a:t>: mainly </a:t>
            </a:r>
            <a:r>
              <a:rPr lang="en-US" altLang="en-US" sz="3600" dirty="0"/>
              <a:t>about contracts and property ownership</a:t>
            </a:r>
          </a:p>
        </p:txBody>
      </p:sp>
      <p:sp>
        <p:nvSpPr>
          <p:cNvPr id="2" name="Rectangle 1"/>
          <p:cNvSpPr/>
          <p:nvPr/>
        </p:nvSpPr>
        <p:spPr>
          <a:xfrm>
            <a:off x="5943600" y="30637"/>
            <a:ext cx="31815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Political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720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6059" y="99972"/>
            <a:ext cx="6589199" cy="738228"/>
          </a:xfrm>
        </p:spPr>
        <p:txBody>
          <a:bodyPr/>
          <a:lstStyle/>
          <a:p>
            <a:r>
              <a:rPr lang="en-US" altLang="en-US" dirty="0"/>
              <a:t>The Golden Age of Athens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62951" y="1367587"/>
            <a:ext cx="8452449" cy="2317151"/>
          </a:xfrm>
        </p:spPr>
        <p:txBody>
          <a:bodyPr>
            <a:normAutofit/>
          </a:bodyPr>
          <a:lstStyle/>
          <a:p>
            <a:r>
              <a:rPr lang="en-US" altLang="en-US" sz="3200" b="1" dirty="0" smtClean="0"/>
              <a:t>A </a:t>
            </a:r>
            <a:r>
              <a:rPr lang="en-US" altLang="en-US" sz="3200" b="1" dirty="0"/>
              <a:t>golden age is a time of peace, prosperity, and great achievements.</a:t>
            </a:r>
          </a:p>
          <a:p>
            <a:r>
              <a:rPr lang="en-US" altLang="en-US" sz="3200" b="1" dirty="0" smtClean="0"/>
              <a:t>The </a:t>
            </a:r>
            <a:r>
              <a:rPr lang="en-US" altLang="en-US" sz="3200" b="1" dirty="0"/>
              <a:t>Athenians produced great works of literature, philosophy, and art.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6" name="Picture 5" descr="citystate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199" y="3684738"/>
            <a:ext cx="5262231" cy="3183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Line 11"/>
          <p:cNvSpPr>
            <a:spLocks noChangeShapeType="1"/>
          </p:cNvSpPr>
          <p:nvPr/>
        </p:nvSpPr>
        <p:spPr bwMode="auto">
          <a:xfrm flipV="1">
            <a:off x="1676400" y="5344063"/>
            <a:ext cx="5410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19467" y="4253065"/>
            <a:ext cx="278210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S.P.A 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951" y="5856706"/>
            <a:ext cx="37406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Cultural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Questions for Reflection: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686800" cy="5562600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What was a polis and why did the Greeks develop the polis?</a:t>
            </a:r>
          </a:p>
          <a:p>
            <a:r>
              <a:rPr lang="en-US" altLang="en-US" sz="3200" b="1" dirty="0"/>
              <a:t>Define a golden age and name a Greek polis that experienced a golden age.</a:t>
            </a:r>
          </a:p>
          <a:p>
            <a:r>
              <a:rPr lang="en-US" altLang="en-US" sz="3200" b="1" dirty="0"/>
              <a:t>List three differences between the ancient Greek polis of Athens and Sparta.</a:t>
            </a:r>
          </a:p>
          <a:p>
            <a:r>
              <a:rPr lang="en-US" altLang="en-US" sz="3200" b="1" dirty="0"/>
              <a:t>Who were the helots and how were they treated?</a:t>
            </a:r>
          </a:p>
          <a:p>
            <a:r>
              <a:rPr lang="en-US" altLang="en-US" sz="3200" b="1" dirty="0"/>
              <a:t>Describe Athenian democracy.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-5752"/>
            <a:ext cx="7696200" cy="6177952"/>
          </a:xfrm>
        </p:spPr>
        <p:txBody>
          <a:bodyPr>
            <a:noAutofit/>
          </a:bodyPr>
          <a:lstStyle/>
          <a:p>
            <a:r>
              <a:rPr lang="en-US" altLang="en-US" sz="4000" b="1" dirty="0" smtClean="0"/>
              <a:t>Review: Danger </a:t>
            </a:r>
            <a:r>
              <a:rPr lang="en-US" altLang="en-US" sz="4000" b="1" dirty="0"/>
              <a:t>of helot revolt= Sparta becoming a military state</a:t>
            </a:r>
          </a:p>
          <a:p>
            <a:r>
              <a:rPr lang="en-US" altLang="en-US" sz="4000" b="1" dirty="0" smtClean="0"/>
              <a:t>Review: Danger </a:t>
            </a:r>
            <a:r>
              <a:rPr lang="en-US" altLang="en-US" sz="4000" b="1" dirty="0"/>
              <a:t>of civil war= Athens creates a democracy</a:t>
            </a:r>
          </a:p>
          <a:p>
            <a:r>
              <a:rPr lang="en-US" altLang="en-US" sz="4000" b="1" dirty="0"/>
              <a:t>Greatest danger of all- invasion of Persian armies</a:t>
            </a:r>
          </a:p>
          <a:p>
            <a:r>
              <a:rPr lang="en-US" altLang="en-US" sz="4000" b="1" dirty="0"/>
              <a:t>Persian wars- wars between Greece and Persian empire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976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3079" name="Picture 7" descr="mosa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685800" y="5181600"/>
            <a:ext cx="7727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The Persians had built a vast empire.</a:t>
            </a:r>
          </a:p>
        </p:txBody>
      </p:sp>
    </p:spTree>
    <p:extLst>
      <p:ext uri="{BB962C8B-B14F-4D97-AF65-F5344CB8AC3E}">
        <p14:creationId xmlns:p14="http://schemas.microsoft.com/office/powerpoint/2010/main" val="132437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Persians and the Greeks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447800"/>
            <a:ext cx="7239000" cy="5257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b="1" dirty="0"/>
              <a:t>In 519 B.C., the Persians conquered a group of people called the Ionian Greeks who lived in Asia Minor.</a:t>
            </a:r>
          </a:p>
          <a:p>
            <a:pPr>
              <a:lnSpc>
                <a:spcPct val="90000"/>
              </a:lnSpc>
            </a:pPr>
            <a:endParaRPr lang="en-US" altLang="en-US" sz="3200" b="1" dirty="0"/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The Ionian Greeks asked the mainland Greeks for help.</a:t>
            </a:r>
          </a:p>
          <a:p>
            <a:pPr>
              <a:lnSpc>
                <a:spcPct val="90000"/>
              </a:lnSpc>
            </a:pPr>
            <a:endParaRPr lang="en-US" altLang="en-US" sz="3200" b="1" dirty="0"/>
          </a:p>
          <a:p>
            <a:pPr>
              <a:lnSpc>
                <a:spcPct val="90000"/>
              </a:lnSpc>
            </a:pPr>
            <a:r>
              <a:rPr lang="en-US" altLang="en-US" sz="3200" b="1" dirty="0"/>
              <a:t>The Greeks did help and the Persian king was furious.</a:t>
            </a:r>
          </a:p>
        </p:txBody>
      </p:sp>
    </p:spTree>
    <p:extLst>
      <p:ext uri="{BB962C8B-B14F-4D97-AF65-F5344CB8AC3E}">
        <p14:creationId xmlns:p14="http://schemas.microsoft.com/office/powerpoint/2010/main" val="774092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6149" name="Picture 5" descr="war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66800" y="5334000"/>
            <a:ext cx="709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The Persians invaded the Greeks.</a:t>
            </a:r>
          </a:p>
        </p:txBody>
      </p:sp>
    </p:spTree>
    <p:extLst>
      <p:ext uri="{BB962C8B-B14F-4D97-AF65-F5344CB8AC3E}">
        <p14:creationId xmlns:p14="http://schemas.microsoft.com/office/powerpoint/2010/main" val="2780492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http://www.youtube.com/watch?v=cPUo7b-QVjo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1430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Option 1 : Video </a:t>
            </a:r>
            <a:r>
              <a:rPr lang="en-US" smtClean="0"/>
              <a:t>–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Option 2- Slide by slide recap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5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4101" name="Picture 5" descr="house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6962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5100" y="5257800"/>
            <a:ext cx="8769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It is important to remember that mountains</a:t>
            </a:r>
          </a:p>
          <a:p>
            <a:pPr algn="ctr"/>
            <a:r>
              <a:rPr lang="en-US" altLang="en-US" sz="3600"/>
              <a:t>separated the Greek city-states.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00832" y="21566"/>
            <a:ext cx="3839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Geography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dirty="0"/>
              <a:t>The Persian Wars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altLang="en-US" sz="2800" b="1" dirty="0"/>
              <a:t>The Persian army outnumbered the Athenian army.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However, the smaller Greek ships could move easily in the water.  The Greek ships destroyed the Persian ships.</a:t>
            </a:r>
          </a:p>
          <a:p>
            <a:endParaRPr lang="en-US" altLang="en-US" sz="2800" b="1" dirty="0"/>
          </a:p>
          <a:p>
            <a:r>
              <a:rPr lang="en-US" altLang="en-US" sz="2800" b="1" dirty="0"/>
              <a:t>Many Greek city-states also united to defeat the Persians.</a:t>
            </a:r>
          </a:p>
        </p:txBody>
      </p:sp>
    </p:spTree>
    <p:extLst>
      <p:ext uri="{BB962C8B-B14F-4D97-AF65-F5344CB8AC3E}">
        <p14:creationId xmlns:p14="http://schemas.microsoft.com/office/powerpoint/2010/main" val="3609788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0"/>
            <a:ext cx="662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3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8197" name="Picture 5" descr="salamis_ba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4582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533400" y="5029200"/>
            <a:ext cx="82613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/>
              <a:t>Look at the map!  Can you see why the</a:t>
            </a:r>
          </a:p>
          <a:p>
            <a:r>
              <a:rPr lang="en-US" altLang="en-US" sz="3600"/>
              <a:t>smaller Greek ships had an advantage?</a:t>
            </a:r>
          </a:p>
        </p:txBody>
      </p:sp>
    </p:spTree>
    <p:extLst>
      <p:ext uri="{BB962C8B-B14F-4D97-AF65-F5344CB8AC3E}">
        <p14:creationId xmlns:p14="http://schemas.microsoft.com/office/powerpoint/2010/main" val="1292494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The Alliance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After the Persian Wars, the Greek city-states united.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Each city-state agreed to give money or ships to be used to defend all of them.  Athens led the alliance.  The alliance was called the </a:t>
            </a:r>
            <a:r>
              <a:rPr lang="en-US" altLang="en-US" sz="3200" dirty="0" err="1"/>
              <a:t>Delian</a:t>
            </a:r>
            <a:r>
              <a:rPr lang="en-US" altLang="en-US" sz="3200" dirty="0"/>
              <a:t> League.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>
              <a:lnSpc>
                <a:spcPct val="90000"/>
              </a:lnSpc>
            </a:pPr>
            <a:r>
              <a:rPr lang="en-US" altLang="en-US" sz="3200" dirty="0"/>
              <a:t>However, Athens used the alliance money to rebuild Athens.</a:t>
            </a:r>
          </a:p>
        </p:txBody>
      </p:sp>
    </p:spTree>
    <p:extLst>
      <p:ext uri="{BB962C8B-B14F-4D97-AF65-F5344CB8AC3E}">
        <p14:creationId xmlns:p14="http://schemas.microsoft.com/office/powerpoint/2010/main" val="2766648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10245" name="Picture 5" descr="KISH_03_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05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095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Peloponnesian War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8153399" cy="5181600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Athens betrayed the trust of the alliance.</a:t>
            </a:r>
          </a:p>
          <a:p>
            <a:endParaRPr lang="en-US" altLang="en-US" sz="3200" b="1" dirty="0"/>
          </a:p>
          <a:p>
            <a:r>
              <a:rPr lang="en-US" altLang="en-US" sz="3200" b="1" dirty="0"/>
              <a:t>The other Greek city-states declared war on Athens.</a:t>
            </a:r>
          </a:p>
          <a:p>
            <a:endParaRPr lang="en-US" altLang="en-US" sz="3200" b="1" dirty="0"/>
          </a:p>
          <a:p>
            <a:r>
              <a:rPr lang="en-US" altLang="en-US" sz="3200" b="1" dirty="0"/>
              <a:t>This war was called the Peloponnesian War.</a:t>
            </a:r>
          </a:p>
        </p:txBody>
      </p:sp>
    </p:spTree>
    <p:extLst>
      <p:ext uri="{BB962C8B-B14F-4D97-AF65-F5344CB8AC3E}">
        <p14:creationId xmlns:p14="http://schemas.microsoft.com/office/powerpoint/2010/main" val="3933723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12293" name="Picture 5" descr="Map%20Peloponnesian%20W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8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226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Summation of Wars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918" y="1371600"/>
            <a:ext cx="7162682" cy="5129334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The Persian Wars strengthened the Greek city-states.</a:t>
            </a:r>
          </a:p>
          <a:p>
            <a:endParaRPr lang="en-US" altLang="en-US" sz="3200" b="1" dirty="0"/>
          </a:p>
          <a:p>
            <a:r>
              <a:rPr lang="en-US" altLang="en-US" sz="3200" b="1" dirty="0"/>
              <a:t>However, the Peloponnesian War weakened the Greek city-states.</a:t>
            </a:r>
          </a:p>
          <a:p>
            <a:endParaRPr lang="en-US" altLang="en-US" sz="3200" b="1" dirty="0"/>
          </a:p>
          <a:p>
            <a:r>
              <a:rPr lang="en-US" altLang="en-US" sz="3200" b="1" dirty="0"/>
              <a:t>Sparta led the alliance against Athens.</a:t>
            </a:r>
          </a:p>
        </p:txBody>
      </p:sp>
    </p:spTree>
    <p:extLst>
      <p:ext uri="{BB962C8B-B14F-4D97-AF65-F5344CB8AC3E}">
        <p14:creationId xmlns:p14="http://schemas.microsoft.com/office/powerpoint/2010/main" val="4563867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 for Reflection: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198" y="1371600"/>
            <a:ext cx="7515402" cy="5334000"/>
          </a:xfrm>
        </p:spPr>
        <p:txBody>
          <a:bodyPr>
            <a:noAutofit/>
          </a:bodyPr>
          <a:lstStyle/>
          <a:p>
            <a:r>
              <a:rPr lang="en-US" altLang="en-US" sz="3200" b="1" dirty="0"/>
              <a:t>Why did the Persians invade Greece?</a:t>
            </a:r>
          </a:p>
          <a:p>
            <a:r>
              <a:rPr lang="en-US" altLang="en-US" sz="3200" b="1" dirty="0"/>
              <a:t>Why did the Persian Wars strengthen the Greeks?</a:t>
            </a:r>
          </a:p>
          <a:p>
            <a:r>
              <a:rPr lang="en-US" altLang="en-US" sz="3200" b="1" dirty="0"/>
              <a:t>Define the </a:t>
            </a:r>
            <a:r>
              <a:rPr lang="en-US" altLang="en-US" sz="3200" b="1" dirty="0" err="1"/>
              <a:t>Delian</a:t>
            </a:r>
            <a:r>
              <a:rPr lang="en-US" altLang="en-US" sz="3200" b="1" dirty="0"/>
              <a:t> League.</a:t>
            </a:r>
          </a:p>
          <a:p>
            <a:r>
              <a:rPr lang="en-US" altLang="en-US" sz="3200" b="1" dirty="0"/>
              <a:t>Why did the Peloponnesian War begin?</a:t>
            </a:r>
          </a:p>
          <a:p>
            <a:r>
              <a:rPr lang="en-US" altLang="en-US" sz="3200" b="1" dirty="0"/>
              <a:t>Why did the Peloponnesian War weaken the Greeks?</a:t>
            </a:r>
          </a:p>
        </p:txBody>
      </p:sp>
    </p:spTree>
    <p:extLst>
      <p:ext uri="{BB962C8B-B14F-4D97-AF65-F5344CB8AC3E}">
        <p14:creationId xmlns:p14="http://schemas.microsoft.com/office/powerpoint/2010/main" val="4269334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9646"/>
            <a:ext cx="5715000" cy="914400"/>
          </a:xfrm>
        </p:spPr>
        <p:txBody>
          <a:bodyPr>
            <a:normAutofit/>
          </a:bodyPr>
          <a:lstStyle/>
          <a:p>
            <a:r>
              <a:rPr lang="en-US" altLang="en-US" sz="5400" dirty="0"/>
              <a:t>The Polis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685800"/>
            <a:ext cx="9144000" cy="5440363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en-US" sz="3200" dirty="0" smtClean="0"/>
              <a:t>  </a:t>
            </a:r>
          </a:p>
          <a:p>
            <a:pPr algn="ctr">
              <a:lnSpc>
                <a:spcPct val="90000"/>
              </a:lnSpc>
            </a:pPr>
            <a:r>
              <a:rPr lang="en-US" altLang="en-US" sz="3200" dirty="0" smtClean="0"/>
              <a:t>Shared </a:t>
            </a:r>
            <a:r>
              <a:rPr lang="en-US" altLang="en-US" sz="3200" dirty="0"/>
              <a:t>a common language </a:t>
            </a:r>
            <a:r>
              <a:rPr lang="en-US" altLang="en-US" sz="3200" dirty="0" smtClean="0"/>
              <a:t>&amp; </a:t>
            </a:r>
            <a:r>
              <a:rPr lang="en-US" altLang="en-US" sz="3200" dirty="0"/>
              <a:t>religion, </a:t>
            </a:r>
            <a:endParaRPr lang="en-US" altLang="en-US" sz="3200" dirty="0" smtClean="0"/>
          </a:p>
          <a:p>
            <a:pPr algn="ctr">
              <a:lnSpc>
                <a:spcPct val="90000"/>
              </a:lnSpc>
            </a:pPr>
            <a:r>
              <a:rPr lang="en-US" altLang="en-US" sz="3200" dirty="0" smtClean="0"/>
              <a:t>never had </a:t>
            </a:r>
            <a:r>
              <a:rPr lang="en-US" altLang="en-US" sz="3200" dirty="0"/>
              <a:t>a unified system of government.</a:t>
            </a:r>
          </a:p>
          <a:p>
            <a:pPr algn="ctr">
              <a:lnSpc>
                <a:spcPct val="90000"/>
              </a:lnSpc>
            </a:pPr>
            <a:endParaRPr lang="en-US" altLang="en-US" sz="320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9143"/>
            <a:ext cx="6172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2806582"/>
            <a:ext cx="2590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endParaRPr lang="en-US" altLang="en-US" sz="3200" i="1" dirty="0" smtClean="0"/>
          </a:p>
          <a:p>
            <a:pPr algn="ctr">
              <a:lnSpc>
                <a:spcPct val="90000"/>
              </a:lnSpc>
            </a:pPr>
            <a:r>
              <a:rPr lang="en-US" altLang="en-US" sz="3200" i="1" dirty="0" smtClean="0"/>
              <a:t>The Greeks lived in  independent city-states.  </a:t>
            </a:r>
            <a:endParaRPr lang="en-US" altLang="en-US" sz="3200" i="1" dirty="0"/>
          </a:p>
        </p:txBody>
      </p:sp>
      <p:sp>
        <p:nvSpPr>
          <p:cNvPr id="6" name="Rectangle 5"/>
          <p:cNvSpPr/>
          <p:nvPr/>
        </p:nvSpPr>
        <p:spPr>
          <a:xfrm>
            <a:off x="6239283" y="-18576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Political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6154" name="Picture 10" descr="http://image.slidesharecdn.com/5-2warringcity-states1-121217214218-phpapp01/95/52-warring-city-states-2-638.jpg?cb=13558038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26125"/>
            <a:ext cx="9201150" cy="69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58519" y="26125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political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11271" name="Picture 7" descr="83154907TeHhSC_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38200" y="5181600"/>
            <a:ext cx="7550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/>
              <a:t>Sparta was another important Greek</a:t>
            </a:r>
          </a:p>
          <a:p>
            <a:pPr algn="ctr"/>
            <a:r>
              <a:rPr lang="en-US" altLang="en-US" sz="3600"/>
              <a:t>polis.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791200" y="6135809"/>
            <a:ext cx="33795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Social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Sparta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Sparta was a militaristic polis.</a:t>
            </a:r>
          </a:p>
          <a:p>
            <a:endParaRPr lang="en-US" altLang="en-US" sz="4000" dirty="0"/>
          </a:p>
          <a:p>
            <a:r>
              <a:rPr lang="en-US" altLang="en-US" sz="4000" dirty="0"/>
              <a:t>In Sparta, all men had to serve in the military.</a:t>
            </a:r>
          </a:p>
          <a:p>
            <a:endParaRPr lang="en-US" altLang="en-US" sz="4000" dirty="0"/>
          </a:p>
          <a:p>
            <a:r>
              <a:rPr lang="en-US" altLang="en-US" sz="4000" dirty="0"/>
              <a:t>Weak or disabled babies were left to die.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6997258" y="-2828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social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pic>
        <p:nvPicPr>
          <p:cNvPr id="13317" name="Picture 5" descr="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962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4724400"/>
            <a:ext cx="78549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3600" dirty="0"/>
              <a:t>A Spartan’s life revolved around the </a:t>
            </a:r>
          </a:p>
          <a:p>
            <a:pPr algn="ctr"/>
            <a:r>
              <a:rPr lang="en-US" altLang="en-US" sz="3600" dirty="0" smtClean="0"/>
              <a:t>military.  A Spartan man was a soldier</a:t>
            </a:r>
          </a:p>
          <a:p>
            <a:pPr algn="ctr"/>
            <a:r>
              <a:rPr lang="en-US" altLang="en-US" sz="3600" dirty="0" smtClean="0"/>
              <a:t>for </a:t>
            </a:r>
            <a:r>
              <a:rPr lang="en-US" altLang="en-US" sz="3600" dirty="0"/>
              <a:t>most of his life.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0"/>
            <a:ext cx="31486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Culture / Political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1" y="5751"/>
            <a:ext cx="6589199" cy="1280890"/>
          </a:xfrm>
        </p:spPr>
        <p:txBody>
          <a:bodyPr>
            <a:normAutofit/>
          </a:bodyPr>
          <a:lstStyle/>
          <a:p>
            <a:r>
              <a:rPr lang="en-US" altLang="en-US" sz="6000" dirty="0"/>
              <a:t>Phalanx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403" y="1131498"/>
            <a:ext cx="7620000" cy="5562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/>
              <a:t>Citizens were expected to defend the polis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Foot soldiers </a:t>
            </a:r>
            <a:r>
              <a:rPr lang="en-US" altLang="en-US" sz="3600" dirty="0" smtClean="0"/>
              <a:t>stood </a:t>
            </a:r>
            <a:r>
              <a:rPr lang="en-US" altLang="en-US" sz="3600" dirty="0"/>
              <a:t>side by side, holding a spear in one hand, and a shield in another</a:t>
            </a:r>
          </a:p>
          <a:p>
            <a:pPr>
              <a:lnSpc>
                <a:spcPct val="90000"/>
              </a:lnSpc>
            </a:pPr>
            <a:r>
              <a:rPr lang="en-US" altLang="en-US" sz="3600" dirty="0"/>
              <a:t>Fearsome formation called </a:t>
            </a:r>
            <a:r>
              <a:rPr lang="en-US" altLang="en-US" sz="3600" b="1" dirty="0"/>
              <a:t>phalanx, </a:t>
            </a:r>
            <a:r>
              <a:rPr lang="en-US" altLang="en-US" sz="3600" dirty="0"/>
              <a:t>was most powerful fighting force in ancient world</a:t>
            </a:r>
          </a:p>
        </p:txBody>
      </p:sp>
      <p:pic>
        <p:nvPicPr>
          <p:cNvPr id="4" name="Picture 5" descr="Greek_Phalan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5419179"/>
            <a:ext cx="3740990" cy="1310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phala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312" y="5419178"/>
            <a:ext cx="3779088" cy="143882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19800" y="245459"/>
            <a:ext cx="309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www.youtube.com/watch?v=McwmRQUTfKk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971800" y="5934670"/>
            <a:ext cx="2800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political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60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Helots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Autofit/>
          </a:bodyPr>
          <a:lstStyle/>
          <a:p>
            <a:r>
              <a:rPr lang="en-US" altLang="en-US" sz="3600" b="1" dirty="0"/>
              <a:t>The Spartans had helots or slaves.</a:t>
            </a:r>
          </a:p>
          <a:p>
            <a:r>
              <a:rPr lang="en-US" altLang="en-US" sz="3600" b="1" dirty="0" smtClean="0"/>
              <a:t>The </a:t>
            </a:r>
            <a:r>
              <a:rPr lang="en-US" altLang="en-US" sz="3600" b="1" dirty="0"/>
              <a:t>helots farmed for the Spartans.</a:t>
            </a:r>
          </a:p>
          <a:p>
            <a:endParaRPr lang="en-US" altLang="en-US" sz="3600" b="1" dirty="0" smtClean="0"/>
          </a:p>
          <a:p>
            <a:r>
              <a:rPr lang="en-US" altLang="en-US" sz="3600" b="1" dirty="0" smtClean="0"/>
              <a:t>While </a:t>
            </a:r>
            <a:r>
              <a:rPr lang="en-US" altLang="en-US" sz="3600" b="1" dirty="0"/>
              <a:t>the helots farmed, the Spartans focused on military affairs.</a:t>
            </a:r>
          </a:p>
          <a:p>
            <a:r>
              <a:rPr lang="en-US" altLang="en-US" sz="3600" b="1" dirty="0" smtClean="0"/>
              <a:t>Life </a:t>
            </a:r>
            <a:r>
              <a:rPr lang="en-US" altLang="en-US" sz="3600" b="1" dirty="0"/>
              <a:t>in Sparta differed greatly from life in Athens.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v.oliver</a:t>
            </a: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6781800" y="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social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154</TotalTime>
  <Words>764</Words>
  <Application>Microsoft Office PowerPoint</Application>
  <PresentationFormat>On-screen Show (4:3)</PresentationFormat>
  <Paragraphs>152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Century Gothic</vt:lpstr>
      <vt:lpstr>Wingdings 3</vt:lpstr>
      <vt:lpstr>Wisp</vt:lpstr>
      <vt:lpstr>The Greek City-States</vt:lpstr>
      <vt:lpstr>PowerPoint Presentation</vt:lpstr>
      <vt:lpstr>The Polis</vt:lpstr>
      <vt:lpstr>PowerPoint Presentation</vt:lpstr>
      <vt:lpstr>PowerPoint Presentation</vt:lpstr>
      <vt:lpstr>Sparta</vt:lpstr>
      <vt:lpstr>PowerPoint Presentation</vt:lpstr>
      <vt:lpstr>Phalanx</vt:lpstr>
      <vt:lpstr>Helots</vt:lpstr>
      <vt:lpstr>Athens</vt:lpstr>
      <vt:lpstr>PowerPoint Presentation</vt:lpstr>
      <vt:lpstr> Reforms</vt:lpstr>
      <vt:lpstr>The Golden Age of Athens</vt:lpstr>
      <vt:lpstr>Questions for Reflection:</vt:lpstr>
      <vt:lpstr>PowerPoint Presentation</vt:lpstr>
      <vt:lpstr>PowerPoint Presentation</vt:lpstr>
      <vt:lpstr>The Persians and the Greeks</vt:lpstr>
      <vt:lpstr>PowerPoint Presentation</vt:lpstr>
      <vt:lpstr>PowerPoint Presentation</vt:lpstr>
      <vt:lpstr>The Persian Wars</vt:lpstr>
      <vt:lpstr>PowerPoint Presentation</vt:lpstr>
      <vt:lpstr>PowerPoint Presentation</vt:lpstr>
      <vt:lpstr>The Alliance</vt:lpstr>
      <vt:lpstr>PowerPoint Presentation</vt:lpstr>
      <vt:lpstr>The Peloponnesian War</vt:lpstr>
      <vt:lpstr>PowerPoint Presentation</vt:lpstr>
      <vt:lpstr>Summation of Wars</vt:lpstr>
      <vt:lpstr>Questions for Reflection:</vt:lpstr>
    </vt:vector>
  </TitlesOfParts>
  <Company>White Plains City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Greek City-States</dc:title>
  <dc:creator>White Plains City School District</dc:creator>
  <cp:lastModifiedBy>VERONICA OLIVER</cp:lastModifiedBy>
  <cp:revision>15</cp:revision>
  <dcterms:created xsi:type="dcterms:W3CDTF">2006-05-31T12:03:04Z</dcterms:created>
  <dcterms:modified xsi:type="dcterms:W3CDTF">2014-09-16T15:16:11Z</dcterms:modified>
</cp:coreProperties>
</file>