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70" r:id="rId7"/>
    <p:sldId id="262" r:id="rId8"/>
    <p:sldId id="263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506527-FB19-4548-A674-4F7051043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62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A70C04-096B-4861-B92E-32414A1DBEC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384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4"/>
          <p:cNvCxnSpPr/>
          <p:nvPr/>
        </p:nvCxnSpPr>
        <p:spPr>
          <a:xfrm>
            <a:off x="1484313" y="3733800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V. Oliver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1B4BAD-304C-4C9E-8E48-3029A3FA8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56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D468-CE95-41B8-84A6-3DE144842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3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6FEF-EE78-499C-B22C-2E1175C74D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08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B4D96-315C-4E1E-8775-338D66228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8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85900" y="4021138"/>
            <a:ext cx="6172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FECA-4804-40CB-9157-A89F1CE8D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37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6588D-766A-4177-9D0F-4B209B13C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0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98F5-6A9C-470A-9805-2C3D8462F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0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DFA7-6308-455F-85AC-22F7112A8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0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89E5-17D2-45B3-B596-E997A513DC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83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7747-C964-4DAA-9CA6-30B4BA488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1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V. Oliver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AADE-ECEF-4DF3-AE1D-ECF7E5033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08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563" y="182563"/>
            <a:ext cx="8778875" cy="64928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7250" y="609600"/>
            <a:ext cx="740727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57400"/>
            <a:ext cx="74041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0" y="6224588"/>
            <a:ext cx="174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2275" y="6224588"/>
            <a:ext cx="3538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V. Oliver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700" y="6224588"/>
            <a:ext cx="1279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1979013-11B5-4EE6-95ED-345415995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orbel" panose="020B0503020204020204" pitchFamily="34" charset="0"/>
        </a:defRPr>
      </a:lvl9pPr>
    </p:titleStyle>
    <p:bodyStyle>
      <a:lvl1pPr marL="171450" indent="-136525" algn="l" defTabSz="685800" rtl="0" fontAlgn="base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Corbel" panose="020B0503020204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2pPr>
      <a:lvl3pPr marL="547688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0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19163" indent="-136525" algn="l" defTabSz="685800" rtl="0" fontAlgn="base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smtClean="0"/>
              <a:t>The Persian Empire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295400"/>
            <a:ext cx="7620000" cy="5105400"/>
          </a:xfrm>
        </p:spPr>
        <p:txBody>
          <a:bodyPr/>
          <a:lstStyle/>
          <a:p>
            <a:pPr algn="l"/>
            <a:r>
              <a:rPr lang="en-US" altLang="en-US" sz="3200" smtClean="0"/>
              <a:t> In this lesson, students will identify characteristics of the Persian Empire.</a:t>
            </a:r>
          </a:p>
          <a:p>
            <a:pPr algn="l"/>
            <a:endParaRPr lang="en-US" altLang="en-US" sz="3200" smtClean="0"/>
          </a:p>
          <a:p>
            <a:pPr algn="l"/>
            <a:r>
              <a:rPr lang="en-US" altLang="en-US" sz="3200" smtClean="0"/>
              <a:t>  Students will be able to define and/of identify the following terms:</a:t>
            </a:r>
          </a:p>
          <a:p>
            <a:r>
              <a:rPr lang="en-US" altLang="en-US" sz="3200" smtClean="0"/>
              <a:t>Empire / Persians</a:t>
            </a:r>
          </a:p>
          <a:p>
            <a:r>
              <a:rPr lang="en-US" altLang="en-US" sz="3200" smtClean="0"/>
              <a:t>Provinces/ Satrap</a:t>
            </a:r>
          </a:p>
          <a:p>
            <a:r>
              <a:rPr lang="en-US" altLang="en-US" sz="3200" smtClean="0"/>
              <a:t>Royal Road</a:t>
            </a:r>
          </a:p>
          <a:p>
            <a:r>
              <a:rPr lang="en-US" altLang="en-US" sz="3200" smtClean="0"/>
              <a:t>Zoroastrianism/ Zoroaster</a:t>
            </a:r>
          </a:p>
          <a:p>
            <a:endParaRPr lang="en-US" altLang="en-US" sz="3200" smtClean="0"/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9713"/>
            <a:ext cx="8610600" cy="1355725"/>
          </a:xfrm>
        </p:spPr>
        <p:txBody>
          <a:bodyPr/>
          <a:lstStyle/>
          <a:p>
            <a:pPr algn="ctr"/>
            <a:r>
              <a:rPr lang="en-US" altLang="en-US" sz="6000" b="1" smtClean="0"/>
              <a:t>Zoroastrianism : Culture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 rtlCol="0">
            <a:normAutofit fontScale="85000" lnSpcReduction="20000"/>
          </a:bodyPr>
          <a:lstStyle/>
          <a:p>
            <a:pPr indent="-137160" fontAlgn="auto">
              <a:spcAft>
                <a:spcPts val="0"/>
              </a:spcAft>
              <a:defRPr/>
            </a:pPr>
            <a:r>
              <a:rPr lang="en-US" altLang="en-US" sz="4300" dirty="0" smtClean="0">
                <a:solidFill>
                  <a:srgbClr val="0070C0"/>
                </a:solidFill>
              </a:rPr>
              <a:t> (7,8,9) The Persians were polytheistic until Zoroaster started a new religion in about 600 B.C.</a:t>
            </a:r>
          </a:p>
          <a:p>
            <a:pPr indent="-137160" fontAlgn="auto">
              <a:spcAft>
                <a:spcPts val="0"/>
              </a:spcAft>
              <a:buFontTx/>
              <a:buNone/>
              <a:defRPr/>
            </a:pPr>
            <a:endParaRPr lang="en-US" altLang="en-US" sz="4300" dirty="0" smtClean="0">
              <a:solidFill>
                <a:srgbClr val="0070C0"/>
              </a:solidFill>
            </a:endParaRPr>
          </a:p>
          <a:p>
            <a:pPr indent="-137160" fontAlgn="auto">
              <a:spcAft>
                <a:spcPts val="0"/>
              </a:spcAft>
              <a:defRPr/>
            </a:pPr>
            <a:r>
              <a:rPr lang="en-US" altLang="en-US" sz="4300" dirty="0" smtClean="0">
                <a:solidFill>
                  <a:srgbClr val="0070C0"/>
                </a:solidFill>
              </a:rPr>
              <a:t>(10) Zoroaster taught that there were two forces in the world: a force of good - Light and a force of evil - Dark.</a:t>
            </a:r>
          </a:p>
          <a:p>
            <a:pPr indent="-137160" fontAlgn="auto">
              <a:spcAft>
                <a:spcPts val="0"/>
              </a:spcAft>
              <a:defRPr/>
            </a:pPr>
            <a:endParaRPr lang="en-US" altLang="en-US" sz="4300" dirty="0" smtClean="0">
              <a:solidFill>
                <a:srgbClr val="0070C0"/>
              </a:solidFill>
            </a:endParaRPr>
          </a:p>
          <a:p>
            <a:pPr indent="-137160" fontAlgn="auto">
              <a:spcAft>
                <a:spcPts val="0"/>
              </a:spcAft>
              <a:defRPr/>
            </a:pPr>
            <a:r>
              <a:rPr lang="en-US" altLang="en-US" sz="4300" dirty="0" smtClean="0">
                <a:solidFill>
                  <a:srgbClr val="0070C0"/>
                </a:solidFill>
              </a:rPr>
              <a:t> (11,12) People were free to choose which force to follow but they would be rewarded or punished in the afterlife</a:t>
            </a:r>
            <a:r>
              <a:rPr lang="en-US" altLang="en-US" sz="28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pic>
        <p:nvPicPr>
          <p:cNvPr id="16387" name="Picture 5" descr="Yazd%2020001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365125" y="5224463"/>
            <a:ext cx="836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Zoroastrians believe that fire is a symbol</a:t>
            </a:r>
          </a:p>
          <a:p>
            <a:pPr algn="ctr" eaLnBrk="1" hangingPunct="1"/>
            <a:r>
              <a:rPr lang="en-US" altLang="en-US" sz="3600"/>
              <a:t>of their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pic>
        <p:nvPicPr>
          <p:cNvPr id="17411" name="Picture 7" descr="Parsis-Zarathusthra11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4876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746125" y="5065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242888" y="4572000"/>
            <a:ext cx="727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Zoroaster taught that the world is</a:t>
            </a:r>
          </a:p>
          <a:p>
            <a:pPr algn="ctr" eaLnBrk="1" hangingPunct="1"/>
            <a:r>
              <a:rPr lang="en-US" altLang="en-US" sz="3600"/>
              <a:t>a battle between the God of good,</a:t>
            </a:r>
          </a:p>
          <a:p>
            <a:pPr algn="ctr" eaLnBrk="1" hangingPunct="1"/>
            <a:r>
              <a:rPr lang="en-US" altLang="en-US" sz="3600"/>
              <a:t>Ahura Mazda, and the force of evil.</a:t>
            </a:r>
          </a:p>
        </p:txBody>
      </p:sp>
      <p:sp>
        <p:nvSpPr>
          <p:cNvPr id="17414" name="TextBox 1"/>
          <p:cNvSpPr txBox="1">
            <a:spLocks noChangeArrowheads="1"/>
          </p:cNvSpPr>
          <p:nvPr/>
        </p:nvSpPr>
        <p:spPr bwMode="auto">
          <a:xfrm>
            <a:off x="5410200" y="533400"/>
            <a:ext cx="3048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Cult of Milthra</a:t>
            </a:r>
          </a:p>
          <a:p>
            <a:pPr eaLnBrk="1" hangingPunct="1"/>
            <a:endParaRPr lang="en-US" altLang="en-US" sz="360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Respected other cultures</a:t>
            </a:r>
          </a:p>
          <a:p>
            <a:pPr eaLnBrk="1" hangingPunct="1"/>
            <a:endParaRPr lang="en-US" altLang="en-US" sz="3600">
              <a:solidFill>
                <a:srgbClr val="0070C0"/>
              </a:solidFill>
            </a:endParaRPr>
          </a:p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Specific dress for warriors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25"/>
            <a:ext cx="7407275" cy="1357313"/>
          </a:xfrm>
        </p:spPr>
        <p:txBody>
          <a:bodyPr/>
          <a:lstStyle/>
          <a:p>
            <a:r>
              <a:rPr lang="en-US" altLang="en-US" smtClean="0"/>
              <a:t>Questions for Reflection/ Processing: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839200" cy="4572000"/>
          </a:xfrm>
        </p:spPr>
        <p:txBody>
          <a:bodyPr/>
          <a:lstStyle/>
          <a:p>
            <a:r>
              <a:rPr lang="en-US" altLang="en-US" sz="3600" smtClean="0">
                <a:solidFill>
                  <a:srgbClr val="0070C0"/>
                </a:solidFill>
              </a:rPr>
              <a:t>Define empire.</a:t>
            </a:r>
          </a:p>
          <a:p>
            <a:r>
              <a:rPr lang="en-US" altLang="en-US" sz="3600" smtClean="0">
                <a:solidFill>
                  <a:srgbClr val="0070C0"/>
                </a:solidFill>
              </a:rPr>
              <a:t>Where did the Persians live?</a:t>
            </a:r>
          </a:p>
          <a:p>
            <a:r>
              <a:rPr lang="en-US" altLang="en-US" sz="3600" smtClean="0">
                <a:solidFill>
                  <a:srgbClr val="0070C0"/>
                </a:solidFill>
              </a:rPr>
              <a:t>What lands were conquered by the Persians?</a:t>
            </a:r>
          </a:p>
          <a:p>
            <a:r>
              <a:rPr lang="en-US" altLang="en-US" sz="3600" smtClean="0">
                <a:solidFill>
                  <a:srgbClr val="0070C0"/>
                </a:solidFill>
              </a:rPr>
              <a:t>Why did the Persians build roads?</a:t>
            </a:r>
          </a:p>
          <a:p>
            <a:r>
              <a:rPr lang="en-US" altLang="en-US" sz="3600" smtClean="0">
                <a:solidFill>
                  <a:srgbClr val="0070C0"/>
                </a:solidFill>
              </a:rPr>
              <a:t>Why did the Persians divide their empire into provinces?</a:t>
            </a:r>
          </a:p>
          <a:p>
            <a:r>
              <a:rPr lang="en-US" altLang="en-US" sz="3600" smtClean="0">
                <a:solidFill>
                  <a:srgbClr val="0070C0"/>
                </a:solidFill>
              </a:rPr>
              <a:t>What do Zoroastrians believe</a:t>
            </a:r>
            <a:r>
              <a:rPr lang="en-US" altLang="en-US" sz="320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pic>
        <p:nvPicPr>
          <p:cNvPr id="7171" name="Picture 10" descr="PersianEmpire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1219200" y="5791200"/>
            <a:ext cx="683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The Persians built a vast empire.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What is an Empire?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sz="3200" smtClean="0">
                <a:solidFill>
                  <a:srgbClr val="0070C0"/>
                </a:solidFill>
              </a:rPr>
              <a:t>An empire is a state that rules over several different cultures.</a:t>
            </a:r>
          </a:p>
          <a:p>
            <a:endParaRPr lang="en-US" altLang="en-US" sz="3200" smtClean="0">
              <a:solidFill>
                <a:srgbClr val="0070C0"/>
              </a:solidFill>
            </a:endParaRPr>
          </a:p>
          <a:p>
            <a:r>
              <a:rPr lang="en-US" altLang="en-US" sz="3200" smtClean="0">
                <a:solidFill>
                  <a:srgbClr val="0070C0"/>
                </a:solidFill>
              </a:rPr>
              <a:t>The Persians were early empire builders.</a:t>
            </a:r>
          </a:p>
          <a:p>
            <a:endParaRPr lang="en-US" altLang="en-US" sz="3200" smtClean="0">
              <a:solidFill>
                <a:srgbClr val="0070C0"/>
              </a:solidFill>
            </a:endParaRPr>
          </a:p>
          <a:p>
            <a:r>
              <a:rPr lang="en-US" altLang="en-US" sz="3200" smtClean="0">
                <a:solidFill>
                  <a:srgbClr val="0070C0"/>
                </a:solidFill>
              </a:rPr>
              <a:t>They conquered neighboring cultures.</a:t>
            </a:r>
          </a:p>
          <a:p>
            <a:endParaRPr lang="en-US" altLang="en-US" sz="3200" smtClean="0">
              <a:solidFill>
                <a:srgbClr val="0070C0"/>
              </a:solidFill>
            </a:endParaRPr>
          </a:p>
          <a:p>
            <a:r>
              <a:rPr lang="en-US" altLang="en-US" sz="3200" smtClean="0">
                <a:solidFill>
                  <a:srgbClr val="0070C0"/>
                </a:solidFill>
              </a:rPr>
              <a:t>The Persians lived in present-day Iran.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pic>
        <p:nvPicPr>
          <p:cNvPr id="9219" name="Picture 5" descr="MiddleE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62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8515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Iran is a country in Southwest Asia.</a:t>
            </a:r>
          </a:p>
          <a:p>
            <a:pPr algn="ctr" eaLnBrk="1" hangingPunct="1"/>
            <a:r>
              <a:rPr lang="en-US" altLang="en-US" sz="3600"/>
              <a:t>Southwest Asia is called the Middle East.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/>
          </p:nvPr>
        </p:nvSpPr>
        <p:spPr>
          <a:xfrm>
            <a:off x="133350" y="223838"/>
            <a:ext cx="5886450" cy="842962"/>
          </a:xfrm>
        </p:spPr>
        <p:txBody>
          <a:bodyPr/>
          <a:lstStyle/>
          <a:p>
            <a:pPr algn="ctr"/>
            <a:r>
              <a:rPr lang="en-US" altLang="en-US" sz="6000" smtClean="0"/>
              <a:t>Social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66688" y="1098550"/>
            <a:ext cx="5853112" cy="4464050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solidFill>
                  <a:srgbClr val="0070C0"/>
                </a:solidFill>
              </a:rPr>
              <a:t>Honored local customs and </a:t>
            </a:r>
            <a:r>
              <a:rPr lang="en-US" sz="4800" dirty="0" smtClean="0">
                <a:solidFill>
                  <a:srgbClr val="0070C0"/>
                </a:solidFill>
              </a:rPr>
              <a:t>religions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70C0"/>
                </a:solidFill>
              </a:rPr>
              <a:t>Honored </a:t>
            </a:r>
            <a:r>
              <a:rPr lang="en-US" sz="3200" dirty="0">
                <a:solidFill>
                  <a:srgbClr val="0070C0"/>
                </a:solidFill>
              </a:rPr>
              <a:t>all in their </a:t>
            </a:r>
            <a:r>
              <a:rPr lang="en-US" sz="3200" dirty="0" smtClean="0">
                <a:solidFill>
                  <a:srgbClr val="0070C0"/>
                </a:solidFill>
              </a:rPr>
              <a:t>empire but Satraps </a:t>
            </a:r>
            <a:r>
              <a:rPr lang="en-US" sz="3200" dirty="0">
                <a:solidFill>
                  <a:srgbClr val="0070C0"/>
                </a:solidFill>
              </a:rPr>
              <a:t>rule provinces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solidFill>
                  <a:srgbClr val="0070C0"/>
                </a:solidFill>
              </a:rPr>
              <a:t>Speak various languages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800" dirty="0">
                <a:solidFill>
                  <a:srgbClr val="0070C0"/>
                </a:solidFill>
              </a:rPr>
              <a:t>Strong Military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36588" y="5399088"/>
            <a:ext cx="7699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Conquered people like leadership of </a:t>
            </a:r>
          </a:p>
          <a:p>
            <a:pPr algn="ctr" eaLnBrk="1" hangingPunct="1"/>
            <a:r>
              <a:rPr lang="en-US" altLang="en-US" sz="3600"/>
              <a:t>Cyrus 	&amp; 	Darius.</a:t>
            </a:r>
          </a:p>
        </p:txBody>
      </p:sp>
      <p:pic>
        <p:nvPicPr>
          <p:cNvPr id="10246" name="Picture 5" descr="lydia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4" b="1254"/>
          <a:stretch>
            <a:fillRect/>
          </a:stretch>
        </p:blipFill>
        <p:spPr>
          <a:xfrm>
            <a:off x="6019800" y="196850"/>
            <a:ext cx="2870200" cy="5202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/>
          </p:nvPr>
        </p:nvSpPr>
        <p:spPr>
          <a:xfrm>
            <a:off x="830263" y="290513"/>
            <a:ext cx="7407275" cy="917575"/>
          </a:xfrm>
        </p:spPr>
        <p:txBody>
          <a:bodyPr/>
          <a:lstStyle/>
          <a:p>
            <a:pPr algn="ctr"/>
            <a:r>
              <a:rPr lang="en-US" altLang="en-US" sz="4800" smtClean="0"/>
              <a:t>Political : Leaders</a:t>
            </a:r>
          </a:p>
        </p:txBody>
      </p:sp>
      <p:sp>
        <p:nvSpPr>
          <p:cNvPr id="1126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accent1"/>
                </a:solidFill>
              </a:rPr>
              <a:t>V. Oliver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152400" y="1208088"/>
            <a:ext cx="8991600" cy="5121275"/>
          </a:xfrm>
        </p:spPr>
        <p:txBody>
          <a:bodyPr>
            <a:spAutoFit/>
          </a:bodyPr>
          <a:lstStyle/>
          <a:p>
            <a:endParaRPr lang="en-US" altLang="en-US" sz="2800" smtClean="0"/>
          </a:p>
          <a:p>
            <a:pPr lvl="1"/>
            <a:r>
              <a:rPr lang="en-US" altLang="en-US" sz="3600" b="1" smtClean="0">
                <a:solidFill>
                  <a:srgbClr val="0070C0"/>
                </a:solidFill>
              </a:rPr>
              <a:t>Cyrus  ( 2,3 ) </a:t>
            </a:r>
            <a:r>
              <a:rPr lang="en-US" altLang="en-US" sz="3600" smtClean="0">
                <a:solidFill>
                  <a:srgbClr val="0070C0"/>
                </a:solidFill>
              </a:rPr>
              <a:t>– fair to those he took over; honored local customs; wisdom and kindness</a:t>
            </a:r>
          </a:p>
          <a:p>
            <a:pPr lvl="1"/>
            <a:r>
              <a:rPr lang="en-US" altLang="en-US" sz="3600" b="1" smtClean="0">
                <a:solidFill>
                  <a:srgbClr val="0070C0"/>
                </a:solidFill>
              </a:rPr>
              <a:t>Cambyses</a:t>
            </a:r>
            <a:r>
              <a:rPr lang="en-US" altLang="en-US" sz="3600" smtClean="0">
                <a:solidFill>
                  <a:srgbClr val="0070C0"/>
                </a:solidFill>
              </a:rPr>
              <a:t> – conquered Egypt &amp; destroyed a lot; people did not like very much</a:t>
            </a:r>
          </a:p>
          <a:p>
            <a:pPr lvl="1"/>
            <a:r>
              <a:rPr lang="en-US" altLang="en-US" sz="3600" b="1" smtClean="0">
                <a:solidFill>
                  <a:srgbClr val="0070C0"/>
                </a:solidFill>
              </a:rPr>
              <a:t>Darius ( 5,6) </a:t>
            </a:r>
            <a:r>
              <a:rPr lang="en-US" altLang="en-US" sz="3600" smtClean="0">
                <a:solidFill>
                  <a:srgbClr val="0070C0"/>
                </a:solidFill>
              </a:rPr>
              <a:t>– Ten Thousand Immortals; efficient and well organized administration; took over areas east up to India; divided empire into 20 provinces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198438"/>
            <a:ext cx="8686800" cy="868362"/>
          </a:xfrm>
        </p:spPr>
        <p:txBody>
          <a:bodyPr/>
          <a:lstStyle/>
          <a:p>
            <a:r>
              <a:rPr lang="en-US" altLang="en-US" sz="4800" b="1" smtClean="0"/>
              <a:t>Ruling a Vast Empire : Political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17488" y="1219200"/>
            <a:ext cx="8686800" cy="5205413"/>
          </a:xfrm>
        </p:spPr>
        <p:txBody>
          <a:bodyPr/>
          <a:lstStyle/>
          <a:p>
            <a:r>
              <a:rPr lang="en-US" altLang="en-US" sz="4000" smtClean="0">
                <a:solidFill>
                  <a:srgbClr val="0070C0"/>
                </a:solidFill>
              </a:rPr>
              <a:t>(4) At the height of the Persian Empire, the Persians ruled a territory that stretched from the Nile River to the Indus River.</a:t>
            </a:r>
          </a:p>
          <a:p>
            <a:r>
              <a:rPr lang="en-US" altLang="en-US" sz="4000" smtClean="0">
                <a:solidFill>
                  <a:srgbClr val="0070C0"/>
                </a:solidFill>
              </a:rPr>
              <a:t>(5) To rule such a vast empire, the Persians divided their empire into provinces.</a:t>
            </a:r>
          </a:p>
          <a:p>
            <a:r>
              <a:rPr lang="en-US" altLang="en-US" sz="4000" b="1" smtClean="0">
                <a:solidFill>
                  <a:srgbClr val="0070C0"/>
                </a:solidFill>
              </a:rPr>
              <a:t>Satrap</a:t>
            </a:r>
            <a:r>
              <a:rPr lang="en-US" altLang="en-US" sz="4000" smtClean="0">
                <a:solidFill>
                  <a:srgbClr val="0070C0"/>
                </a:solidFill>
                <a:sym typeface="Wingdings" panose="05000000000000000000" pitchFamily="2" charset="2"/>
              </a:rPr>
              <a:t>(6)</a:t>
            </a:r>
            <a:r>
              <a:rPr lang="en-US" altLang="en-US" sz="4000" smtClean="0">
                <a:solidFill>
                  <a:srgbClr val="0070C0"/>
                </a:solidFill>
              </a:rPr>
              <a:t> Each province was ruled by a local official loyal to the Persians. 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pic>
        <p:nvPicPr>
          <p:cNvPr id="13315" name="Picture 5" descr="persia0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0638" y="5334000"/>
            <a:ext cx="90836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The Persians built roads to connect their</a:t>
            </a:r>
          </a:p>
          <a:p>
            <a:pPr algn="ctr" eaLnBrk="1" hangingPunct="1"/>
            <a:r>
              <a:rPr lang="en-US" altLang="en-US" sz="3600"/>
              <a:t>vast empire.  Trade Routes / Relay Stations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8125" y="4567238"/>
            <a:ext cx="35687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V. Oliver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752600" y="4279900"/>
            <a:ext cx="7110413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Tribute/ Taxes were a payment </a:t>
            </a:r>
          </a:p>
          <a:p>
            <a:pPr algn="ctr" eaLnBrk="1" hangingPunct="1"/>
            <a:r>
              <a:rPr lang="en-US" altLang="en-US" sz="3600"/>
              <a:t>from one ruler to another ruler.  </a:t>
            </a:r>
          </a:p>
          <a:p>
            <a:pPr algn="ctr" eaLnBrk="1" hangingPunct="1"/>
            <a:r>
              <a:rPr lang="en-US" altLang="en-US" sz="3600"/>
              <a:t>Paying Tribute/ Tax  a way</a:t>
            </a:r>
          </a:p>
          <a:p>
            <a:pPr algn="ctr" eaLnBrk="1" hangingPunct="1"/>
            <a:r>
              <a:rPr lang="en-US" altLang="en-US" sz="3600"/>
              <a:t>to acknowledge the superior ruler.</a:t>
            </a:r>
          </a:p>
        </p:txBody>
      </p:sp>
      <p:pic>
        <p:nvPicPr>
          <p:cNvPr id="14340" name="Picture 6" descr="ancg-lydi-sg4683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44513"/>
            <a:ext cx="6096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01600" y="228600"/>
            <a:ext cx="215900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/>
              <a:t>Persian</a:t>
            </a:r>
          </a:p>
          <a:p>
            <a:pPr algn="ctr" eaLnBrk="1" hangingPunct="1"/>
            <a:r>
              <a:rPr lang="en-US" altLang="en-US" sz="3600"/>
              <a:t>Coins</a:t>
            </a:r>
          </a:p>
          <a:p>
            <a:pPr algn="ctr" eaLnBrk="1" hangingPunct="1"/>
            <a:endParaRPr lang="en-US" altLang="en-US" sz="3600"/>
          </a:p>
          <a:p>
            <a:pPr algn="ctr" eaLnBrk="1" hangingPunct="1"/>
            <a:r>
              <a:rPr lang="en-US" altLang="en-US" sz="3600"/>
              <a:t>Standard</a:t>
            </a:r>
          </a:p>
          <a:p>
            <a:pPr algn="ctr" eaLnBrk="1" hangingPunct="1"/>
            <a:r>
              <a:rPr lang="en-US" altLang="en-US" sz="3600"/>
              <a:t> Money</a:t>
            </a:r>
          </a:p>
          <a:p>
            <a:pPr algn="ctr" eaLnBrk="1" hangingPunct="1"/>
            <a:endParaRPr lang="en-US" altLang="en-US" sz="3600"/>
          </a:p>
          <a:p>
            <a:pPr algn="ctr" eaLnBrk="1" hangingPunct="1"/>
            <a:r>
              <a:rPr lang="en-US" altLang="en-US" sz="3600"/>
              <a:t>Promotes</a:t>
            </a:r>
          </a:p>
          <a:p>
            <a:pPr algn="ctr" eaLnBrk="1" hangingPunct="1"/>
            <a:r>
              <a:rPr lang="en-US" altLang="en-US" sz="3600"/>
              <a:t>Trade</a:t>
            </a:r>
          </a:p>
        </p:txBody>
      </p:sp>
      <p:sp>
        <p:nvSpPr>
          <p:cNvPr id="5" name="Rectangle 4"/>
          <p:cNvSpPr/>
          <p:nvPr/>
        </p:nvSpPr>
        <p:spPr>
          <a:xfrm>
            <a:off x="3912166" y="3357300"/>
            <a:ext cx="34932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Economic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77</TotalTime>
  <Words>509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Corbel</vt:lpstr>
      <vt:lpstr>Wingdings</vt:lpstr>
      <vt:lpstr>Basis</vt:lpstr>
      <vt:lpstr>The Persian Empire</vt:lpstr>
      <vt:lpstr>PowerPoint Presentation</vt:lpstr>
      <vt:lpstr>What is an Empire? </vt:lpstr>
      <vt:lpstr>PowerPoint Presentation</vt:lpstr>
      <vt:lpstr>Social</vt:lpstr>
      <vt:lpstr>Political : Leaders</vt:lpstr>
      <vt:lpstr>Ruling a Vast Empire : Political</vt:lpstr>
      <vt:lpstr>PowerPoint Presentation</vt:lpstr>
      <vt:lpstr>PowerPoint Presentation</vt:lpstr>
      <vt:lpstr>Zoroastrianism : Culture</vt:lpstr>
      <vt:lpstr>PowerPoint Presentation</vt:lpstr>
      <vt:lpstr>PowerPoint Presentation</vt:lpstr>
      <vt:lpstr>Questions for Reflection/ Processing:</vt:lpstr>
    </vt:vector>
  </TitlesOfParts>
  <Company>White Plains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Persian Empire</dc:title>
  <dc:creator>White Plains City School District</dc:creator>
  <cp:lastModifiedBy>VERONICA OLIVER</cp:lastModifiedBy>
  <cp:revision>13</cp:revision>
  <dcterms:created xsi:type="dcterms:W3CDTF">2006-05-25T14:23:54Z</dcterms:created>
  <dcterms:modified xsi:type="dcterms:W3CDTF">2014-09-15T16:19:05Z</dcterms:modified>
</cp:coreProperties>
</file>