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sldIdLst>
    <p:sldId id="278" r:id="rId2"/>
    <p:sldId id="279" r:id="rId3"/>
    <p:sldId id="280" r:id="rId4"/>
    <p:sldId id="281" r:id="rId5"/>
    <p:sldId id="269" r:id="rId6"/>
    <p:sldId id="274" r:id="rId7"/>
    <p:sldId id="283" r:id="rId8"/>
    <p:sldId id="282" r:id="rId9"/>
    <p:sldId id="284" r:id="rId10"/>
    <p:sldId id="285" r:id="rId11"/>
    <p:sldId id="270" r:id="rId12"/>
    <p:sldId id="275" r:id="rId13"/>
    <p:sldId id="288" r:id="rId14"/>
    <p:sldId id="272" r:id="rId15"/>
    <p:sldId id="286" r:id="rId16"/>
    <p:sldId id="277" r:id="rId17"/>
    <p:sldId id="290" r:id="rId18"/>
    <p:sldId id="271" r:id="rId19"/>
    <p:sldId id="289" r:id="rId20"/>
    <p:sldId id="273" r:id="rId21"/>
    <p:sldId id="258" r:id="rId22"/>
    <p:sldId id="268" r:id="rId23"/>
    <p:sldId id="291" r:id="rId24"/>
    <p:sldId id="256" r:id="rId25"/>
    <p:sldId id="266"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pPr>
              <a:defRPr/>
            </a:pPr>
            <a:fld id="{6F8D3F6E-0CC5-4C07-9BBF-9426E9E86089}" type="datetimeFigureOut">
              <a:rPr lang="en-US" smtClean="0"/>
              <a:pPr>
                <a:defRPr/>
              </a:pPr>
              <a:t>10/20/2014</a:t>
            </a:fld>
            <a:endParaRPr lang="en-US"/>
          </a:p>
        </p:txBody>
      </p:sp>
      <p:sp>
        <p:nvSpPr>
          <p:cNvPr id="5" name="Footer Placeholder 4"/>
          <p:cNvSpPr>
            <a:spLocks noGrp="1"/>
          </p:cNvSpPr>
          <p:nvPr>
            <p:ph type="ftr" sz="quarter" idx="11"/>
          </p:nvPr>
        </p:nvSpPr>
        <p:spPr>
          <a:xfrm>
            <a:off x="2743973" y="5870576"/>
            <a:ext cx="3932137" cy="377825"/>
          </a:xfrm>
        </p:spPr>
        <p:txBody>
          <a:bodyPr/>
          <a:lstStyle/>
          <a:p>
            <a:pPr>
              <a:defRPr/>
            </a:pPr>
            <a:endParaRPr lang="en-US"/>
          </a:p>
        </p:txBody>
      </p:sp>
      <p:sp>
        <p:nvSpPr>
          <p:cNvPr id="6" name="Slide Number Placeholder 5"/>
          <p:cNvSpPr>
            <a:spLocks noGrp="1"/>
          </p:cNvSpPr>
          <p:nvPr>
            <p:ph type="sldNum" sz="quarter" idx="12"/>
          </p:nvPr>
        </p:nvSpPr>
        <p:spPr>
          <a:xfrm>
            <a:off x="8040685" y="5870576"/>
            <a:ext cx="417516" cy="377825"/>
          </a:xfrm>
        </p:spPr>
        <p:txBody>
          <a:bodyPr/>
          <a:lstStyle/>
          <a:p>
            <a:pPr>
              <a:defRPr/>
            </a:pPr>
            <a:fld id="{F39572CE-BE0C-4673-B65E-4ADF0F078770}" type="slidenum">
              <a:rPr lang="en-US" smtClean="0"/>
              <a:pPr>
                <a:defRPr/>
              </a:pPr>
              <a:t>‹#›</a:t>
            </a:fld>
            <a:endParaRPr lang="en-US"/>
          </a:p>
        </p:txBody>
      </p:sp>
    </p:spTree>
    <p:extLst>
      <p:ext uri="{BB962C8B-B14F-4D97-AF65-F5344CB8AC3E}">
        <p14:creationId xmlns:p14="http://schemas.microsoft.com/office/powerpoint/2010/main" val="150077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2B1F907-BF91-4570-9C26-055522C173AA}" type="datetimeFigureOut">
              <a:rPr lang="en-US" smtClean="0"/>
              <a:pPr>
                <a:defRPr/>
              </a:pPr>
              <a:t>10/20/2014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3E6E517-66FF-4E30-9418-EA3AB6FE6F51}" type="slidenum">
              <a:rPr lang="en-US" smtClean="0"/>
              <a:pPr>
                <a:defRPr/>
              </a:pPr>
              <a:t>‹#›</a:t>
            </a:fld>
            <a:endParaRPr lang="en-US"/>
          </a:p>
        </p:txBody>
      </p:sp>
    </p:spTree>
    <p:extLst>
      <p:ext uri="{BB962C8B-B14F-4D97-AF65-F5344CB8AC3E}">
        <p14:creationId xmlns:p14="http://schemas.microsoft.com/office/powerpoint/2010/main" val="2422544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2B1F907-BF91-4570-9C26-055522C173AA}" type="datetimeFigureOut">
              <a:rPr lang="en-US" smtClean="0"/>
              <a:pPr>
                <a:defRPr/>
              </a:pPr>
              <a:t>10/20/2014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E6E517-66FF-4E30-9418-EA3AB6FE6F51}" type="slidenum">
              <a:rPr lang="en-US" smtClean="0"/>
              <a:pPr>
                <a:defRPr/>
              </a:pPr>
              <a:t>‹#›</a:t>
            </a:fld>
            <a:endParaRPr lang="en-US"/>
          </a:p>
        </p:txBody>
      </p:sp>
    </p:spTree>
    <p:extLst>
      <p:ext uri="{BB962C8B-B14F-4D97-AF65-F5344CB8AC3E}">
        <p14:creationId xmlns:p14="http://schemas.microsoft.com/office/powerpoint/2010/main" val="3786872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2B1F907-BF91-4570-9C26-055522C173AA}" type="datetimeFigureOut">
              <a:rPr lang="en-US" smtClean="0"/>
              <a:pPr>
                <a:defRPr/>
              </a:pPr>
              <a:t>10/20/2014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E6E517-66FF-4E30-9418-EA3AB6FE6F51}" type="slidenum">
              <a:rPr lang="en-US" smtClean="0"/>
              <a:pPr>
                <a:defRPr/>
              </a:pPr>
              <a:t>‹#›</a:t>
            </a:fld>
            <a:endParaRPr lang="en-US"/>
          </a:p>
        </p:txBody>
      </p:sp>
    </p:spTree>
    <p:extLst>
      <p:ext uri="{BB962C8B-B14F-4D97-AF65-F5344CB8AC3E}">
        <p14:creationId xmlns:p14="http://schemas.microsoft.com/office/powerpoint/2010/main" val="2082658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2B1F907-BF91-4570-9C26-055522C173AA}" type="datetimeFigureOut">
              <a:rPr lang="en-US" smtClean="0"/>
              <a:pPr>
                <a:defRPr/>
              </a:pPr>
              <a:t>10/20/2014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E6E517-66FF-4E30-9418-EA3AB6FE6F51}" type="slidenum">
              <a:rPr lang="en-US" smtClean="0"/>
              <a:pPr>
                <a:defRPr/>
              </a:pPr>
              <a:t>‹#›</a:t>
            </a:fld>
            <a:endParaRPr lang="en-US"/>
          </a:p>
        </p:txBody>
      </p:sp>
    </p:spTree>
    <p:extLst>
      <p:ext uri="{BB962C8B-B14F-4D97-AF65-F5344CB8AC3E}">
        <p14:creationId xmlns:p14="http://schemas.microsoft.com/office/powerpoint/2010/main" val="2234704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2B1F907-BF91-4570-9C26-055522C173AA}" type="datetimeFigureOut">
              <a:rPr lang="en-US" smtClean="0"/>
              <a:pPr>
                <a:defRPr/>
              </a:pPr>
              <a:t>10/20/2014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E6E517-66FF-4E30-9418-EA3AB6FE6F51}" type="slidenum">
              <a:rPr lang="en-US" smtClean="0"/>
              <a:pPr>
                <a:defRPr/>
              </a:pPr>
              <a:t>‹#›</a:t>
            </a:fld>
            <a:endParaRPr lang="en-US"/>
          </a:p>
        </p:txBody>
      </p:sp>
    </p:spTree>
    <p:extLst>
      <p:ext uri="{BB962C8B-B14F-4D97-AF65-F5344CB8AC3E}">
        <p14:creationId xmlns:p14="http://schemas.microsoft.com/office/powerpoint/2010/main" val="1280024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2B1F907-BF91-4570-9C26-055522C173AA}" type="datetimeFigureOut">
              <a:rPr lang="en-US" smtClean="0"/>
              <a:pPr>
                <a:defRPr/>
              </a:pPr>
              <a:t>10/20/2014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E6E517-66FF-4E30-9418-EA3AB6FE6F51}" type="slidenum">
              <a:rPr lang="en-US" smtClean="0"/>
              <a:pPr>
                <a:defRPr/>
              </a:pPr>
              <a:t>‹#›</a:t>
            </a:fld>
            <a:endParaRPr lang="en-US"/>
          </a:p>
        </p:txBody>
      </p:sp>
    </p:spTree>
    <p:extLst>
      <p:ext uri="{BB962C8B-B14F-4D97-AF65-F5344CB8AC3E}">
        <p14:creationId xmlns:p14="http://schemas.microsoft.com/office/powerpoint/2010/main" val="2312328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24A79DC-0B55-4A64-A356-C644E30AE5E8}" type="datetimeFigureOut">
              <a:rPr lang="en-US" smtClean="0"/>
              <a:pPr>
                <a:defRPr/>
              </a:pPr>
              <a:t>10/20/2014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335EF8-C1E5-4407-A104-7AC9FD04C952}" type="slidenum">
              <a:rPr lang="en-US" smtClean="0"/>
              <a:pPr>
                <a:defRPr/>
              </a:pPr>
              <a:t>‹#›</a:t>
            </a:fld>
            <a:endParaRPr lang="en-US"/>
          </a:p>
        </p:txBody>
      </p:sp>
    </p:spTree>
    <p:extLst>
      <p:ext uri="{BB962C8B-B14F-4D97-AF65-F5344CB8AC3E}">
        <p14:creationId xmlns:p14="http://schemas.microsoft.com/office/powerpoint/2010/main" val="2571515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6881C0C3-7AE8-4729-9856-DE8E136B0BC4}" type="datetimeFigureOut">
              <a:rPr lang="en-US" smtClean="0"/>
              <a:pPr>
                <a:defRPr/>
              </a:pPr>
              <a:t>10/20/2014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E66158-5C5B-47D7-AC2B-F8FABC53B804}" type="slidenum">
              <a:rPr lang="en-US" smtClean="0"/>
              <a:pPr>
                <a:defRPr/>
              </a:pPr>
              <a:t>‹#›</a:t>
            </a:fld>
            <a:endParaRPr lang="en-US"/>
          </a:p>
        </p:txBody>
      </p:sp>
    </p:spTree>
    <p:extLst>
      <p:ext uri="{BB962C8B-B14F-4D97-AF65-F5344CB8AC3E}">
        <p14:creationId xmlns:p14="http://schemas.microsoft.com/office/powerpoint/2010/main" val="272013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1ACD741-115C-443F-B95C-110E98954150}" type="datetimeFigureOut">
              <a:rPr lang="en-US" smtClean="0"/>
              <a:pPr>
                <a:defRPr/>
              </a:pPr>
              <a:t>10/20/2014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C1C2B2-FB50-460A-AEB6-EDB3B234767B}" type="slidenum">
              <a:rPr lang="en-US" smtClean="0"/>
              <a:pPr>
                <a:defRPr/>
              </a:pPr>
              <a:t>‹#›</a:t>
            </a:fld>
            <a:endParaRPr lang="en-US"/>
          </a:p>
        </p:txBody>
      </p:sp>
    </p:spTree>
    <p:extLst>
      <p:ext uri="{BB962C8B-B14F-4D97-AF65-F5344CB8AC3E}">
        <p14:creationId xmlns:p14="http://schemas.microsoft.com/office/powerpoint/2010/main" val="2310491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7559B70-2B0C-49DF-BFD6-2D65C9404BA9}" type="datetimeFigureOut">
              <a:rPr lang="en-US" smtClean="0"/>
              <a:pPr>
                <a:defRPr/>
              </a:pPr>
              <a:t>10/20/2014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7B43245-02E0-47A0-9835-419EBD89E84D}" type="slidenum">
              <a:rPr lang="en-US" smtClean="0"/>
              <a:pPr>
                <a:defRPr/>
              </a:pPr>
              <a:t>‹#›</a:t>
            </a:fld>
            <a:endParaRPr lang="en-US"/>
          </a:p>
        </p:txBody>
      </p:sp>
    </p:spTree>
    <p:extLst>
      <p:ext uri="{BB962C8B-B14F-4D97-AF65-F5344CB8AC3E}">
        <p14:creationId xmlns:p14="http://schemas.microsoft.com/office/powerpoint/2010/main" val="3053377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054A2072-E7B0-4E15-A924-732610F87CD6}" type="datetimeFigureOut">
              <a:rPr lang="en-US" smtClean="0"/>
              <a:pPr>
                <a:defRPr/>
              </a:pPr>
              <a:t>10/20/2014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6E6BE00-C526-474C-A40C-20090FA2219B}" type="slidenum">
              <a:rPr lang="en-US" smtClean="0"/>
              <a:pPr>
                <a:defRPr/>
              </a:pPr>
              <a:t>‹#›</a:t>
            </a:fld>
            <a:endParaRPr lang="en-US"/>
          </a:p>
        </p:txBody>
      </p:sp>
    </p:spTree>
    <p:extLst>
      <p:ext uri="{BB962C8B-B14F-4D97-AF65-F5344CB8AC3E}">
        <p14:creationId xmlns:p14="http://schemas.microsoft.com/office/powerpoint/2010/main" val="205432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B4A470ED-7036-4A46-9AFE-BC5AA0E37538}" type="datetimeFigureOut">
              <a:rPr lang="en-US" smtClean="0"/>
              <a:pPr>
                <a:defRPr/>
              </a:pPr>
              <a:t>10/20/2014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5F214DB-1253-4C37-BF96-2E59DBA5708E}" type="slidenum">
              <a:rPr lang="en-US" smtClean="0"/>
              <a:pPr>
                <a:defRPr/>
              </a:pPr>
              <a:t>‹#›</a:t>
            </a:fld>
            <a:endParaRPr lang="en-US"/>
          </a:p>
        </p:txBody>
      </p:sp>
    </p:spTree>
    <p:extLst>
      <p:ext uri="{BB962C8B-B14F-4D97-AF65-F5344CB8AC3E}">
        <p14:creationId xmlns:p14="http://schemas.microsoft.com/office/powerpoint/2010/main" val="328800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B086C286-D760-4745-A10B-B7F2D36E372B}" type="datetimeFigureOut">
              <a:rPr lang="en-US" smtClean="0"/>
              <a:pPr>
                <a:defRPr/>
              </a:pPr>
              <a:t>10/20/2014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4BFC818-592A-414D-8FE4-7C4C003217B3}" type="slidenum">
              <a:rPr lang="en-US" smtClean="0"/>
              <a:pPr>
                <a:defRPr/>
              </a:pPr>
              <a:t>‹#›</a:t>
            </a:fld>
            <a:endParaRPr lang="en-US"/>
          </a:p>
        </p:txBody>
      </p:sp>
    </p:spTree>
    <p:extLst>
      <p:ext uri="{BB962C8B-B14F-4D97-AF65-F5344CB8AC3E}">
        <p14:creationId xmlns:p14="http://schemas.microsoft.com/office/powerpoint/2010/main" val="235844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pPr>
              <a:defRPr/>
            </a:pPr>
            <a:fld id="{F7A2B8DC-274B-4610-9780-142F933FDD72}" type="datetimeFigureOut">
              <a:rPr lang="en-US" smtClean="0"/>
              <a:pPr>
                <a:defRPr/>
              </a:pPr>
              <a:t>10/20/2014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68E7798-42AF-49E6-B903-54D17578A90D}" type="slidenum">
              <a:rPr lang="en-US" smtClean="0"/>
              <a:pPr>
                <a:defRPr/>
              </a:pPr>
              <a:t>‹#›</a:t>
            </a:fld>
            <a:endParaRPr lang="en-US"/>
          </a:p>
        </p:txBody>
      </p:sp>
    </p:spTree>
    <p:extLst>
      <p:ext uri="{BB962C8B-B14F-4D97-AF65-F5344CB8AC3E}">
        <p14:creationId xmlns:p14="http://schemas.microsoft.com/office/powerpoint/2010/main" val="73560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AC168E9-C1E6-48C9-B00F-AA1568F11B72}" type="datetimeFigureOut">
              <a:rPr lang="en-US" smtClean="0"/>
              <a:pPr>
                <a:defRPr/>
              </a:pPr>
              <a:t>10/20/2014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EDA44A5-E654-4F15-98E2-41B2A5CBC2A0}" type="slidenum">
              <a:rPr lang="en-US" smtClean="0"/>
              <a:pPr>
                <a:defRPr/>
              </a:pPr>
              <a:t>‹#›</a:t>
            </a:fld>
            <a:endParaRPr lang="en-US"/>
          </a:p>
        </p:txBody>
      </p:sp>
    </p:spTree>
    <p:extLst>
      <p:ext uri="{BB962C8B-B14F-4D97-AF65-F5344CB8AC3E}">
        <p14:creationId xmlns:p14="http://schemas.microsoft.com/office/powerpoint/2010/main" val="1773491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3018DB2-8E69-47E7-85D6-179008A92543}" type="datetimeFigureOut">
              <a:rPr lang="en-US" smtClean="0"/>
              <a:pPr>
                <a:defRPr/>
              </a:pPr>
              <a:t>10/20/2014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232B086-7EDC-41CC-A489-2FADAEF5E57E}" type="slidenum">
              <a:rPr lang="en-US" smtClean="0"/>
              <a:pPr>
                <a:defRPr/>
              </a:pPr>
              <a:t>‹#›</a:t>
            </a:fld>
            <a:endParaRPr lang="en-US"/>
          </a:p>
        </p:txBody>
      </p:sp>
    </p:spTree>
    <p:extLst>
      <p:ext uri="{BB962C8B-B14F-4D97-AF65-F5344CB8AC3E}">
        <p14:creationId xmlns:p14="http://schemas.microsoft.com/office/powerpoint/2010/main" val="259305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F2B1F907-BF91-4570-9C26-055522C173AA}" type="datetimeFigureOut">
              <a:rPr lang="en-US" smtClean="0"/>
              <a:pPr>
                <a:defRPr/>
              </a:pPr>
              <a:t>10/20/2014</a:t>
            </a:fld>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03E6E517-66FF-4E30-9418-EA3AB6FE6F51}" type="slidenum">
              <a:rPr lang="en-US" smtClean="0"/>
              <a:pPr>
                <a:defRPr/>
              </a:pPr>
              <a:t>‹#›</a:t>
            </a:fld>
            <a:endParaRPr lang="en-US"/>
          </a:p>
        </p:txBody>
      </p:sp>
    </p:spTree>
    <p:extLst>
      <p:ext uri="{BB962C8B-B14F-4D97-AF65-F5344CB8AC3E}">
        <p14:creationId xmlns:p14="http://schemas.microsoft.com/office/powerpoint/2010/main" val="1343006874"/>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uact=8&amp;docid=AtZO57pziCZ_ZM&amp;tbnid=izqtF7Avstkl2M:&amp;ved=0CAUQjRw&amp;url=http://gaukartifact.com/2013/03/05/china-han-dynasty/&amp;ei=fcehU-uqNpGUqAbX74KoCg&amp;bvm=bv.69137298,d.b2k&amp;psig=AFQjCNFJov65KmIGxZbMDD8KBpv0VtOCkQ&amp;ust=1403197655123448" TargetMode="External"/><Relationship Id="rId3" Type="http://schemas.openxmlformats.org/officeDocument/2006/relationships/image" Target="../media/image9.png"/><Relationship Id="rId7" Type="http://schemas.openxmlformats.org/officeDocument/2006/relationships/hyperlink" Target="http://www.google.com/url?sa=i&amp;rct=j&amp;q=&amp;esrc=s&amp;frm=1&amp;source=images&amp;cd=&amp;cad=rja&amp;uact=8&amp;docid=SIJNMMvvafemqM&amp;tbnid=jOwHGzTzosYcwM:&amp;ved=0CAUQjRw&amp;url=http://arts.cultural-china.com/en/31Arts13572.html&amp;ei=XMehU5vaCJKgqAaVvoKABA&amp;bvm=bv.69137298,d.b2k&amp;psig=AFQjCNFJov65KmIGxZbMDD8KBpv0VtOCkQ&amp;ust=1403197655123448" TargetMode="External"/><Relationship Id="rId2" Type="http://schemas.openxmlformats.org/officeDocument/2006/relationships/hyperlink" Target="http://www.google.com/url?sa=i&amp;rct=j&amp;q=&amp;esrc=s&amp;frm=1&amp;source=images&amp;cd=&amp;cad=rja&amp;uact=8&amp;docid=lkuDcYpx49x9lM&amp;tbnid=K_M2X-jU770bxM:&amp;ved=0CAUQjRw&amp;url=http://russiasperiphery.blogs.wm.edu/central-asia/general/silk-road/&amp;ei=OMWhU8j1GoqgqAazv4JQ&amp;bvm=bv.69137298,d.b2k&amp;psig=AFQjCNEraxILVXuAJOdiIIOC27Wjl2B4cA&amp;ust=1403197099764499"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www.google.com/url?sa=i&amp;rct=j&amp;q=&amp;esrc=s&amp;frm=1&amp;source=images&amp;cd=&amp;cad=rja&amp;uact=8&amp;docid=JGc_trz-Wgr8JM&amp;tbnid=RSrnQlS-NfrCLM:&amp;ved=0CAUQjRw&amp;url=http://www.allempires.com/forum/forum_posts.asp?TID=8799&amp;ei=GcahU6bgLdSRqAb7-4HwDA&amp;bvm=bv.69137298,d.b2k&amp;psig=AFQjCNEg2hSoHZMwyc3xUScOT4jDzRDNbA&amp;ust=1403197305929175" TargetMode="External"/><Relationship Id="rId4" Type="http://schemas.openxmlformats.org/officeDocument/2006/relationships/image" Target="../media/image10.jpeg"/><Relationship Id="rId9"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amp;esrc=s&amp;frm=1&amp;source=images&amp;cd=&amp;cad=rja&amp;uact=8&amp;docid=lL_sq3u33DLekM&amp;tbnid=Y7R2hcnveeWkOM:&amp;ved=0CAUQjRw&amp;url=http://leadinglight.wordpress.com/2011/05/20/wesak-poson-and-esala-buddhist-festivals-of-sri-lanka/&amp;ei=ecmhU860MJKPqAbvxIKQDg&amp;bvm=bv.69137298,d.b2k&amp;psig=AFQjCNEGvp9-tgXcKzxz1Vk0AKVwzuRf9w&amp;ust=140319817084378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amp;esrc=s&amp;frm=1&amp;source=images&amp;cd=&amp;cad=rja&amp;uact=8&amp;docid=Esi7cWbWFfLbnM&amp;tbnid=QyYo9NqQikk6CM:&amp;ved=0CAUQjRw&amp;url=http://schoolworkhelper.net/accomplishments-of-the-han-dynasty/&amp;ei=xcehU6DTN4WkqAbsyYC4CA&amp;bvm=bv.69137298,d.b2k&amp;psig=AFQjCNH3cSlawKO8FYwB0wkp2GGdgSUzIw&amp;ust=1403197756991734"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google.com/url?sa=i&amp;rct=j&amp;q=&amp;esrc=s&amp;frm=1&amp;source=images&amp;cd=&amp;cad=rja&amp;uact=8&amp;docid=zyR_OlWpBR_hqM&amp;tbnid=NhksGBiL4Xzi9M:&amp;ved=0CAUQjRw&amp;url=http://elwood5566.net/2012/03/&amp;ei=qcihU9q6OMuKqAbGq4GQAw&amp;bvm=bv.69137298,d.b2k&amp;psig=AFQjCNFw-vqf9gKeN5wdjhSfv_NnOX6DvQ&amp;ust=1403197944327757"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openxmlformats.org/officeDocument/2006/relationships/hyperlink" Target="http://www.google.com/url?sa=i&amp;rct=j&amp;q=&amp;esrc=s&amp;frm=1&amp;source=images&amp;cd=&amp;cad=rja&amp;uact=8&amp;docid=Z9KeomfPARmepM&amp;tbnid=jhPEdU67-sD_HM:&amp;ved=0CAUQjRw&amp;url=http://www.archaic-jade.com/printing/engcp06.htm&amp;ei=9MmhU7rTKc2NqAbNk4KQDA&amp;bvm=bv.69137298,d.b2k&amp;psig=AFQjCNEi4d3eTtLjM7IQsLS_D2QsG9bGKg&amp;ust=1403198302332333"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hyperlink" Target="http://www.google.com/url?sa=i&amp;rct=j&amp;q=&amp;esrc=s&amp;frm=1&amp;source=images&amp;cd=&amp;cad=rja&amp;uact=8&amp;docid=qc7AR_UOGX6E-M&amp;tbnid=vJ8T6SsgNMqxnM:&amp;ved=0CAUQjRw&amp;url=http://warfare-china.weebly.com/the-han-dynasty-weapons.html&amp;ei=PcahU9hgxp6oBta6gfgJ&amp;bvm=bv.69137298,d.b2k&amp;psig=AFQjCNGyivX02dLZggdznbz2vwGtydDcNQ&amp;ust=1403197362010323" TargetMode="Externa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ud-qm4gqiCkSRM&amp;tbnid=Ne8GGo07Y4zcQM:&amp;ved=0CAUQjRw&amp;url=http://www.chinahistoryforum.com/topic/34333-han-dynastyrome-agriculture-and-force-labor-the-other-view/page-2&amp;ei=ScqhU9vGF8KlqAabiILwBw&amp;bvm=bv.69137298,d.b2k&amp;psig=AFQjCNGbT_RCZorUlVAHoxl1C9vjX-CYjg&amp;ust=1403198395452639" TargetMode="External"/><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hyperlink" Target="https://www.google.com/url?sa=i&amp;rct=j&amp;q=&amp;esrc=s&amp;frm=1&amp;source=images&amp;cd=&amp;cad=rja&amp;uact=8&amp;docid=3eyNtUGMD28fuM&amp;tbnid=Qckd7M2VlKUEFM:&amp;ved=0CAUQjRw&amp;url=https://www.newworldencyclopedia.org/entry/Furnace&amp;ei=nMuhU4vYHpSiqAbYhICACw&amp;bvm=bv.69137298,d.b2k&amp;psig=AFQjCNGd-dVB_lY7v_ASQQlUWv4P_lMMRQ&amp;ust=1403198618952375" TargetMode="Externa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vYVmEO_V4ibXZM&amp;tbnid=B9zlYxC0FIvngM:&amp;ved=0CAUQjRw&amp;url=http://www.chinaeducenter.com/en/chistory.php&amp;ei=3cehU_u8IYOXqAahvYHQBg&amp;bvm=bv.69137298,d.b2k&amp;psig=AFQjCNH3cSlawKO8FYwB0wkp2GGdgSUzIw&amp;ust=1403197756991734"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1502"/>
            <a:ext cx="7772400" cy="1470025"/>
          </a:xfrm>
        </p:spPr>
        <p:txBody>
          <a:bodyPr anchor="ctr">
            <a:normAutofit/>
          </a:bodyPr>
          <a:lstStyle/>
          <a:p>
            <a:r>
              <a:rPr lang="en-US" altLang="en-US" sz="6600" dirty="0"/>
              <a:t>The Han Dynasty</a:t>
            </a:r>
          </a:p>
        </p:txBody>
      </p:sp>
      <p:sp>
        <p:nvSpPr>
          <p:cNvPr id="2051" name="Rectangle 3"/>
          <p:cNvSpPr>
            <a:spLocks noGrp="1" noChangeArrowheads="1"/>
          </p:cNvSpPr>
          <p:nvPr>
            <p:ph type="subTitle" idx="1"/>
          </p:nvPr>
        </p:nvSpPr>
        <p:spPr>
          <a:xfrm>
            <a:off x="4312" y="1219200"/>
            <a:ext cx="9139687" cy="5638800"/>
          </a:xfrm>
        </p:spPr>
        <p:txBody>
          <a:bodyPr>
            <a:normAutofit/>
          </a:bodyPr>
          <a:lstStyle/>
          <a:p>
            <a:pPr algn="ctr">
              <a:lnSpc>
                <a:spcPct val="90000"/>
              </a:lnSpc>
            </a:pPr>
            <a:r>
              <a:rPr lang="en-US" altLang="en-US" sz="3200" dirty="0"/>
              <a:t>  </a:t>
            </a:r>
            <a:r>
              <a:rPr lang="en-US" altLang="en-US" sz="3200" b="1" dirty="0">
                <a:solidFill>
                  <a:schemeClr val="accent5">
                    <a:lumMod val="60000"/>
                    <a:lumOff val="40000"/>
                  </a:schemeClr>
                </a:solidFill>
              </a:rPr>
              <a:t>In this lesson, students will be able identify significant characteristics of the Han dynasty.</a:t>
            </a:r>
          </a:p>
          <a:p>
            <a:pPr algn="ctr">
              <a:lnSpc>
                <a:spcPct val="90000"/>
              </a:lnSpc>
            </a:pPr>
            <a:r>
              <a:rPr lang="en-US" altLang="en-US" sz="3200" b="1" dirty="0">
                <a:solidFill>
                  <a:schemeClr val="accent5">
                    <a:lumMod val="60000"/>
                    <a:lumOff val="40000"/>
                  </a:schemeClr>
                </a:solidFill>
              </a:rPr>
              <a:t>  Students will be able to identify and/or define the following terms:</a:t>
            </a:r>
          </a:p>
          <a:p>
            <a:pPr algn="ctr">
              <a:lnSpc>
                <a:spcPct val="90000"/>
              </a:lnSpc>
            </a:pPr>
            <a:endParaRPr lang="en-US" altLang="en-US" sz="3200" b="1" dirty="0" smtClean="0">
              <a:solidFill>
                <a:schemeClr val="accent5">
                  <a:lumMod val="60000"/>
                  <a:lumOff val="40000"/>
                </a:schemeClr>
              </a:solidFill>
            </a:endParaRPr>
          </a:p>
          <a:p>
            <a:pPr algn="ctr">
              <a:lnSpc>
                <a:spcPct val="90000"/>
              </a:lnSpc>
            </a:pPr>
            <a:r>
              <a:rPr lang="en-US" altLang="en-US" sz="3200" b="1" dirty="0" smtClean="0">
                <a:solidFill>
                  <a:schemeClr val="accent5">
                    <a:lumMod val="60000"/>
                    <a:lumOff val="40000"/>
                  </a:schemeClr>
                </a:solidFill>
              </a:rPr>
              <a:t>The </a:t>
            </a:r>
            <a:r>
              <a:rPr lang="en-US" altLang="en-US" sz="3200" b="1" dirty="0">
                <a:solidFill>
                  <a:schemeClr val="accent5">
                    <a:lumMod val="60000"/>
                    <a:lumOff val="40000"/>
                  </a:schemeClr>
                </a:solidFill>
              </a:rPr>
              <a:t>Han Dynasty</a:t>
            </a:r>
          </a:p>
          <a:p>
            <a:pPr algn="ctr">
              <a:lnSpc>
                <a:spcPct val="90000"/>
              </a:lnSpc>
            </a:pPr>
            <a:r>
              <a:rPr lang="en-US" altLang="en-US" sz="3200" b="1" dirty="0">
                <a:solidFill>
                  <a:schemeClr val="accent5">
                    <a:lumMod val="60000"/>
                    <a:lumOff val="40000"/>
                  </a:schemeClr>
                </a:solidFill>
              </a:rPr>
              <a:t>Civil Service Examination</a:t>
            </a:r>
          </a:p>
          <a:p>
            <a:pPr algn="ctr">
              <a:lnSpc>
                <a:spcPct val="90000"/>
              </a:lnSpc>
            </a:pPr>
            <a:r>
              <a:rPr lang="en-US" altLang="en-US" sz="3200" b="1" dirty="0">
                <a:solidFill>
                  <a:schemeClr val="accent5">
                    <a:lumMod val="60000"/>
                    <a:lumOff val="40000"/>
                  </a:schemeClr>
                </a:solidFill>
              </a:rPr>
              <a:t>Silk Road</a:t>
            </a:r>
          </a:p>
          <a:p>
            <a:pPr algn="ctr">
              <a:lnSpc>
                <a:spcPct val="90000"/>
              </a:lnSpc>
            </a:pPr>
            <a:r>
              <a:rPr lang="en-US" altLang="en-US" sz="3200" b="1" dirty="0">
                <a:solidFill>
                  <a:schemeClr val="accent5">
                    <a:lumMod val="60000"/>
                    <a:lumOff val="40000"/>
                  </a:schemeClr>
                </a:solidFill>
              </a:rPr>
              <a:t>Cultural Diffusion</a:t>
            </a:r>
          </a:p>
        </p:txBody>
      </p:sp>
      <p:sp>
        <p:nvSpPr>
          <p:cNvPr id="5" name="Footer Placeholder 4"/>
          <p:cNvSpPr>
            <a:spLocks noGrp="1"/>
          </p:cNvSpPr>
          <p:nvPr>
            <p:ph type="ftr" sz="quarter" idx="11"/>
          </p:nvPr>
        </p:nvSpPr>
        <p:spPr/>
        <p:txBody>
          <a:bodyPr/>
          <a:lstStyle/>
          <a:p>
            <a:r>
              <a:rPr lang="en-US" altLang="en-US"/>
              <a:t>E. Napp</a:t>
            </a:r>
          </a:p>
        </p:txBody>
      </p:sp>
    </p:spTree>
    <p:extLst>
      <p:ext uri="{BB962C8B-B14F-4D97-AF65-F5344CB8AC3E}">
        <p14:creationId xmlns:p14="http://schemas.microsoft.com/office/powerpoint/2010/main" val="2715326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ltLang="en-US"/>
              <a:t>E. Napp</a:t>
            </a:r>
          </a:p>
        </p:txBody>
      </p:sp>
      <p:pic>
        <p:nvPicPr>
          <p:cNvPr id="12293" name="Picture 5" descr="ancient_silk_road_ma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05400"/>
          </a:xfrm>
          <a:prstGeom prst="rect">
            <a:avLst/>
          </a:prstGeom>
          <a:noFill/>
          <a:extLst>
            <a:ext uri="{909E8E84-426E-40DD-AFC4-6F175D3DCCD1}">
              <a14:hiddenFill xmlns:a14="http://schemas.microsoft.com/office/drawing/2010/main">
                <a:solidFill>
                  <a:srgbClr val="FFFFFF"/>
                </a:solidFill>
              </a14:hiddenFill>
            </a:ext>
          </a:extLst>
        </p:spPr>
      </p:pic>
      <p:sp>
        <p:nvSpPr>
          <p:cNvPr id="12294" name="Text Box 6"/>
          <p:cNvSpPr txBox="1">
            <a:spLocks noChangeArrowheads="1"/>
          </p:cNvSpPr>
          <p:nvPr/>
        </p:nvSpPr>
        <p:spPr bwMode="auto">
          <a:xfrm>
            <a:off x="762000" y="5181600"/>
            <a:ext cx="7931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3600"/>
              <a:t>The Silk Road was a famous Chinese </a:t>
            </a:r>
          </a:p>
          <a:p>
            <a:pPr algn="ctr"/>
            <a:r>
              <a:rPr lang="en-US" altLang="en-US" sz="3600"/>
              <a:t>trading route.</a:t>
            </a:r>
          </a:p>
        </p:txBody>
      </p:sp>
    </p:spTree>
    <p:extLst>
      <p:ext uri="{BB962C8B-B14F-4D97-AF65-F5344CB8AC3E}">
        <p14:creationId xmlns:p14="http://schemas.microsoft.com/office/powerpoint/2010/main" val="1310725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152400"/>
            <a:ext cx="8229600" cy="715963"/>
          </a:xfrm>
        </p:spPr>
        <p:txBody>
          <a:bodyPr/>
          <a:lstStyle/>
          <a:p>
            <a:r>
              <a:rPr lang="en-US" sz="3600" b="1" smtClean="0"/>
              <a:t>Economic</a:t>
            </a:r>
          </a:p>
        </p:txBody>
      </p:sp>
      <p:sp>
        <p:nvSpPr>
          <p:cNvPr id="3" name="Content Placeholder 2"/>
          <p:cNvSpPr>
            <a:spLocks noGrp="1"/>
          </p:cNvSpPr>
          <p:nvPr>
            <p:ph idx="1"/>
          </p:nvPr>
        </p:nvSpPr>
        <p:spPr>
          <a:xfrm>
            <a:off x="304800" y="990600"/>
            <a:ext cx="8534400" cy="5562600"/>
          </a:xfrm>
        </p:spPr>
        <p:txBody>
          <a:bodyPr rtlCol="0">
            <a:normAutofit/>
          </a:bodyPr>
          <a:lstStyle/>
          <a:p>
            <a:pPr marL="0" indent="0" algn="ctr" fontAlgn="auto">
              <a:spcAft>
                <a:spcPts val="0"/>
              </a:spcAft>
              <a:buFont typeface="Arial" panose="020B0604020202020204" pitchFamily="34" charset="0"/>
              <a:buNone/>
              <a:defRPr/>
            </a:pPr>
            <a:r>
              <a:rPr lang="en-US" sz="4800" dirty="0" smtClean="0"/>
              <a:t>Trading silk</a:t>
            </a:r>
            <a:r>
              <a:rPr lang="en-US" sz="4800" dirty="0"/>
              <a:t>, </a:t>
            </a:r>
            <a:r>
              <a:rPr lang="en-US" sz="4800" dirty="0" smtClean="0"/>
              <a:t>bronze, iron, and spices</a:t>
            </a:r>
            <a:r>
              <a:rPr lang="en-US" sz="4800" dirty="0"/>
              <a:t>, </a:t>
            </a:r>
            <a:endParaRPr lang="en-US" sz="4800" dirty="0" smtClean="0"/>
          </a:p>
          <a:p>
            <a:pPr marL="0" indent="0" fontAlgn="auto">
              <a:spcAft>
                <a:spcPts val="0"/>
              </a:spcAft>
              <a:buFont typeface="Arial" panose="020B0604020202020204" pitchFamily="34" charset="0"/>
              <a:buNone/>
              <a:defRPr/>
            </a:pPr>
            <a:endParaRPr lang="en-US" sz="4800" dirty="0"/>
          </a:p>
          <a:p>
            <a:pPr marL="0" indent="0" algn="ctr" fontAlgn="auto">
              <a:spcAft>
                <a:spcPts val="0"/>
              </a:spcAft>
              <a:buFont typeface="Arial" panose="020B0604020202020204" pitchFamily="34" charset="0"/>
              <a:buNone/>
              <a:defRPr/>
            </a:pPr>
            <a:r>
              <a:rPr lang="en-US" sz="4800" dirty="0" smtClean="0"/>
              <a:t>Silks were China's most valuable export commodity, and bolts of silk were used as currency and given as state gifts.</a:t>
            </a:r>
            <a:endParaRPr lang="en-US" sz="4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6" descr="http://russiasperiphery.blogs.wm.edu/files/2012/03/silk-road.png">
            <a:hlinkClick r:id="rId2"/>
          </p:cNvPr>
          <p:cNvPicPr>
            <a:picLocks noChangeAspect="1" noChangeArrowheads="1"/>
          </p:cNvPicPr>
          <p:nvPr/>
        </p:nvPicPr>
        <p:blipFill>
          <a:blip r:embed="rId3"/>
          <a:srcRect/>
          <a:stretch>
            <a:fillRect/>
          </a:stretch>
        </p:blipFill>
        <p:spPr bwMode="auto">
          <a:xfrm>
            <a:off x="58738" y="152400"/>
            <a:ext cx="6756400" cy="3733800"/>
          </a:xfrm>
          <a:prstGeom prst="rect">
            <a:avLst/>
          </a:prstGeom>
          <a:noFill/>
          <a:ln w="9525">
            <a:noFill/>
            <a:miter lim="800000"/>
            <a:headEnd/>
            <a:tailEnd/>
          </a:ln>
        </p:spPr>
      </p:pic>
      <p:pic>
        <p:nvPicPr>
          <p:cNvPr id="17410" name="Picture 2" descr="Camel Caravan along Silk Road"/>
          <p:cNvPicPr>
            <a:picLocks noChangeAspect="1" noChangeArrowheads="1"/>
          </p:cNvPicPr>
          <p:nvPr/>
        </p:nvPicPr>
        <p:blipFill>
          <a:blip r:embed="rId4"/>
          <a:srcRect/>
          <a:stretch>
            <a:fillRect/>
          </a:stretch>
        </p:blipFill>
        <p:spPr bwMode="auto">
          <a:xfrm>
            <a:off x="3886200" y="3608388"/>
            <a:ext cx="4638675" cy="3103562"/>
          </a:xfrm>
          <a:prstGeom prst="rect">
            <a:avLst/>
          </a:prstGeom>
          <a:noFill/>
          <a:ln w="9525">
            <a:noFill/>
            <a:miter lim="800000"/>
            <a:headEnd/>
            <a:tailEnd/>
          </a:ln>
        </p:spPr>
      </p:pic>
      <p:pic>
        <p:nvPicPr>
          <p:cNvPr id="17411" name="Picture 8" descr="http://img332.imageshack.us/img332/7388/shenyi1hx.png">
            <a:hlinkClick r:id="rId5"/>
          </p:cNvPr>
          <p:cNvPicPr>
            <a:picLocks noChangeAspect="1" noChangeArrowheads="1"/>
          </p:cNvPicPr>
          <p:nvPr/>
        </p:nvPicPr>
        <p:blipFill>
          <a:blip r:embed="rId6"/>
          <a:srcRect/>
          <a:stretch>
            <a:fillRect/>
          </a:stretch>
        </p:blipFill>
        <p:spPr bwMode="auto">
          <a:xfrm>
            <a:off x="274638" y="3581400"/>
            <a:ext cx="3289300" cy="3143250"/>
          </a:xfrm>
          <a:prstGeom prst="rect">
            <a:avLst/>
          </a:prstGeom>
          <a:noFill/>
          <a:ln w="9525">
            <a:noFill/>
            <a:miter lim="800000"/>
            <a:headEnd/>
            <a:tailEnd/>
          </a:ln>
        </p:spPr>
      </p:pic>
      <p:sp>
        <p:nvSpPr>
          <p:cNvPr id="17412" name="AutoShape 10" descr="data:image/jpeg;base64,/9j/4AAQSkZJRgABAQAAAQABAAD/2wCEAAkGBxQTEhQUEhQVFhQUFRUXFBYUFxQWFRcUFxUWFxQXFxQYHCggGBolHBQUITEhJSkrLi4uFx8zODMsNygtLisBCgoKDg0OGhAQFywcHBwsLCwsLCwsLCwsLCwsLCwsLCwsLCwsLCwsLCwrLCssLCwsLCssLCwsLDcrLCwrKyssLP/AABEIAMIBAwMBIgACEQEDEQH/xAAbAAABBQEBAAAAAAAAAAAAAAAAAQMEBQYCB//EAEUQAAEDAQUEBwQGCAQHAAAAAAEAAhEDBBIhMUEFBlFhEyJxgZGhsTJCwfAUI1JystEHFkNigpLh8TNzotIVU2SEo8LT/8QAGAEBAQEBAQAAAAAAAAAAAAAAAAECAwT/xAAgEQEBAQEAAwEBAAMBAAAAAAAAARECEiExA0FCUWET/9oADAMBAAIRAxEAPwDxKEQu5H2fMo7vMoOELruR3IEQlSFAJIShCBLqLqWEQg5hWmz9hVargIDAfefAHYOJ5KBSZJA4kDAScTGA17Fv7XVo2em1jWhxDW3jUgtbGUxAJWerixUndOnSBNeo+c4ZcBjjmcFm9o0GMeQwuLcIvAA46GMFrKW3TaHCmbjuAuNp5fZcIOilW+23aQDX1A4y0hziREatyns4LPlZ9XGAhEK427QZ9W9gu32kPbpebAvgaXs+2U9sXZrHMNV4LoktaMGiDF5x1xIgBb31qYrdl7P6Z9wODcCS4gnAcAMyrC27tPZFxzXg5D2H8xddh4FX9jDC2+40xUvYk07z3TjN4EdkHDBWVn2hRBLXPdecB7tIkDLBkyPFZ8lx57U2bVbM0qgjAm46PGIUWFuN4rKWUKlSlVD2wASJDhJAMg5HFYlal1mzHMJAF3CIVHEIurqEqDi6i6u0IOA1F1dohBxcRcXcIhBxcS3F1CIQc9GhdRyQg68fFJ85oQgEIQgEJEIFQkQgVCEILjdSzh1oBP7NpeObhAb5kHuRvJWPSXZyxPMkn4DzUjc64XvB9stF0yfZnrCMvs+ChbyCLQ/ldA7ICz/k1/F/uXYaDfrKrus5pu4exMg3Rq7idNFcW7ZFGqZbXptjK812XPHNYnYdcglvIubycImO0T4LUdKsdS6s+Linuts9zWmrWY5wbBPS1GAnk1rcBonP1asjWltG00mtOYJqPkSDgSARiMlnnWtO0rSSVPZi8dsSzMafrg7gGjAYak5hedbx2VtOsQwyHdYg4kEk68NQtdaqkAScCWjxOHwWFtxPSPvZ3nTPb+ULXGpV3u9tJ3WY/rC7iHY3mHBzXcRiqbaNn6Oq9gMhrsCc4OInuIUvd8ddx4N9SPyTW3XzXfyujwaAVqfU/iAhCFpAllIhAsolIhAspEIQCEIQCJQlQJKEqEBdSQg/OSMUAhCEAhCAgEIQgEIQgnbEtAp12OOU3T2OEepCtN8rP12VQMHtun7zcvI+Szq2ViqC1WXo3e1GB4VG5H08Ss9erqsatFsXafSO6OqMY6rhhMDIjs1WeIIwOYwPaM0/s50VaZ/fb5mFbNI17qDeaepUG54+KhVn+SkWR59FyaUG39ql7nU2YU2mObi05k8JGEcFTkzn54oOZ7SnLNRvuDeOfZqu09MrjYVK60uOTsf4W6+pVVb7T0lR1SIvGYwwEQMuQVttSrcpQ2Bf6o5MHtfAKhWZ/soQhC0gQhCAQhCBISoQgISQlQgISJUsIOcULqOaEBdPyUl35lHchAt35lJCEIEhKhCAlEoQgJSSlQgSVe7p14qObjBbe72nHyJ8FRwtjuhsZoaLQ9xJINxo0xIlw1kZfFZ6zPaxR7y2e5XJGTwH95wd5gnvUfY9G9WZwabx5BuPrAW8fsBtpfeqU6nVaAzNrTjJOWKu7LuxQDbrGlnGMCeZkYrPnkXGIrYlS7GIWu/Uym44VQDzBJ/0qTT3SpsGLw48es31CnoteN7Vs5p1XtI94kc2kyCPHyUzYNmm87Uw0ep+C9Tt27NGqwsdTv8AAiZaeIcMlV7P3JdSI6OHMkkgnLkHdy1ay802pab9Qxk3qt7Bn4mT3qItNvvsJ9CrfuuuPA613AOGEFwwk+azK1PgEIQqBCEIBCEIBCEIBCEkoFQgEc0XhzQJCEt4c0IOZSyuvDwSeCBJRKXwTlnpXnBt5jZ955IaO0gFA1KWVov1SdrXpA8Iqnzurn9Vv+opd7av5KeUXKz8olaAbpu0r0f/AC/7Cgbn1TlVoHvq/wDzTyn+zKz8oUraNgdReWPLCRqx14fmO9P7vbMNptFOlo4y88GDF3kI71UajcTcwVgLRaGnop+rp/8AMj3nfuTprHBek2CxNc4nog0DAHIkjDBugyTlncGtDWgANADQMgAIA5CApNOuewLhb5NfE2nTDYgd+CdNnacw3wURlrjs1Umnb28ExHf/AAzUNEHv9ckjrFd5RwMfBTv1g6obDVCtW272je4LWRDLmgHL4pupUATT9pAnIBRq1pBwQcbQotqNLXgOY4EFpEgjmF43vju39FeHU5NB5hs4ljs7jj6H8l63VqkZZKm27ZW2ijUpn3wR2OzYe4gKyq8aQhwIMHMYEcCMwgldECEkolAqEkolAqEkolAqEShAQjvRKRAvehJCECkJIXSRAkIhKklBq7HXqOps6O6+6xodjiCAMCJkH8k4+hU+yPL81TbtT0jj7oYb3A4i75q7qbQPFo8VzsahxtOt9keP9VMFV9NhdUDWtGrjrpmcexQ7PtHHMKn3ue51SmSZbc6vC9eN6O66kmmqIuJMnM4ntOa136NhFeo/VtMAfxOE/hWQWr/R/VipWbqWNI/hdB/EtdfEn16Wy1DVFS3DQ5KhrVzkM0dJGq4ytWL0bQOvyPgujtGRhnzWdc/gVw+0u4960mNN9P8ARDres621uzEJfpruCamL59sCZ+kTkVSNql2JwCcFSNU0xcOtGCjVaoCitqTqlpmcM1NVham7tWva7Q2mAGsqOLnuwa0OJcBGZOOQ4K9se4FP9pVe8/uAMHmCVU7M24+narS5rh9Y8w04tdDiBh2LVWLfADCpS72H/wBSt9WkdWXcmyDOkXfefU9AQFaWbdWyD9hT72B34pXNPeqgc77fvNMeIT7d4aGlRp5S4fBZ2rh6pu3ZdKFIf9vQ/wBqZduzZY/waU6fUUI/Cuqu84iGssx/eNR178QTLt4C4YCzjsrN9C5NpiPV3ToE/wCDRj/La38KrrRuHQOVMj7j3jyJIV9Z9tN991ID/MYfROneSzNzqBx/dDnfBNpjD2v9HzfcqvYdA9oc3xbB8lkts7Fq2Z4bVHtCWOaZa4CJIPKcjivWLXvhSyawn70NHhiV5zvlth1oqNki6wGGtGDSTiJ1yat821LGe8UnillKCtsk8UJb3zCECQEI+ckvzkgnbN2LWrgmk0XRm572U2zwDnkAnkJTp3btPTMo9Eb78WwWlpbq6+0lsDXHDvCt7JZG2iy0xRqEVmQzoozM4uaZ1kOPKV6RsjZxo02tiSGgOdhJwEjHTALne8axT7L3YZQoimGteTjUcY6zte4aBO1NzmPgimWmR7JbGeoJWlYMyQfnsT19uGJ/lKxOlsYilupcJvM6snGSTExMA4KJtTdxr2upPJDhix2d12hjURC3jqrZzd/K78lzaGB7fZJIxmNNe1L3SR4FbrG+k9zKghzfAjQg6g8VY7o2sU7VTJPVeejcdBfwB7nXV6btHZTKpaX0232T0b3AENJBGLdROMHUBYLaVB7mVvpTGNqU7wvhoabzQC2CPaBBHiFudbExrrXRLXmQezTwTNSAE/u9bxbLM1xM1qYDKw1JHsv/AIhj2yuq9mwXP42q3v4Jp9YlSKlAqLUYVdTCtqFK20ngmoKUAqofFoKcbVPFR20lJpUlFxLpMmE9Xq9FZ61U4BjDd5uyaPEhFjpyYVH+kW33W07IzMxUqxnwpt9T/Kk90/jBgKRRt1RuAcSODusPPJSHbFrBl66ImIBBdPAjjyXLNlPzeQzkcXeAXZhO2VbTUcWu6vVJBaXNy71NY4uyce90+oVbQpMpG8LxMESThiOAXVmtl2YWbFlTS7iT4N/JIXDVx/lb+SrjaJOaUVeamLq0bjGJx4BoUHaluNN5Y3rQBiSfSU4yoABjqlqWSnVMkOBMYtPDiDIVn/UU9W2vd70cm4emajq5du5VcfqYqcpDX+BMHuKWtuvaW0xULW4+5eHSYZ9TXsGK1sRSolL3onn6qoSUJZ5+qEBe+YReRI+QtDuTsQWmvLxNKlD6mGDvss7yPAFS3BtNwdhihQbWrD6x8vYDhca4AAn94gdwK11K0BwkHBMVnzwPI4dyZpugZR2QvLetuuuYnvrYj5zTQtHZyz81FNQcCm+kGGfgU1E91QNjnx4rptqA08VBr1xz8Cozq/b4J5CXWqjuKoN79ndNZ33faY0uEYk3etHllzVg+tyTjKhUnWXVx5Ju5tl1lrNqNxblUZo9hzHbqDxC9V6RlVjatI3mPEtPqCNCMo5LzffPY/0evLP8KrLmcGn32dxMjkeSTdbeN1mdddJouPWH2T9po9RqvR1PKbGJcuN3WpqIaYVnLXAOaQWuEgjEEHUFR6lILjrqh9AOSUWZP9Eug0K6YZFFSKNmldUxwXVptLKFM1Kputb4k6Bo1JTbU9E2ntFljomq4AvOFNmr36fwjMlYHYjumr1a9ocTGLiPaL3mBE4CAHdmCattqq7QtIAET1WNzaxgzJPmT/RbSy7Fp0mikwSCDecRi92s92XBdZPGOd9odR7XFoYCGtEAS3TLLBxUa17Mv4jM5grQ2TZFJgutbgNJOfapTdl0z9od/wDRZ8h55atmPGh8JHiFBfZHcF6xR2LTJzPcR+SmM3Vo1IkmTxu/kteSPGm2Z3Ap1tjdwK9Y/VyyFwAac7ol2ZmDwg8lOsO7FlLg0UQ52nXeNdTJE8k8h5FTsZ1CtbBsqq7BrHHsBj+Y4L1upuyykQWsY3OBdBMcJOK5fZm/P9lLVjHbI2JcIdUMOHsgceJKd2xbG0Whzg1weWtcHDqtBnFxnIcea0nRieJ7kzWY2cgZ0I8VmVXkO+Vjph7a1IOa2relrg8YsIF9t7EtcCDjwKzoC9t23sanamOZUEE+w8ZsdjlyxxC8b2hYn0ajqdTBzTBiYI0I5ELrz1sZsxGuj5lCXv8AVC0hfnBexbrbK+i2dlPC+7r1fvkCG9gEDuPFecbn2MVLZSDh1WE1HdjBI/1XV6jVJ0OJxxXH9b/G+IkPcUjHYZKD0z/7GUgtbtR6rg3U9x5JH0sGv0GY15HszUJ1uMaJ87Q6sdXyVR3Vq4eymOlMHqpqtbXRomWWl3FMDzi5JTJ1Kjvc46pto4qNOd6dni0WZ7WiXs+sZxloxHeJHgvKF7RZ6gEQvKd4bIKNprMAwDyW/dd1h5EeC7/l16xz7i93O2tdpupuODTLRwB/rPitKLW05FeX06paZaSCrShtxwEOE8xh5K9cbdOes9N4bQuRaRx9FkBt8c0jtut5nuWf/OteUbRtuAWB3m2s6vVOM02GGDT9495TVs2w94LR1WnOMyO1Vy6c8Yx11rc7kWIMomqR1qpgHhTB+JBPcFp6b9FUbMIFCk0ZCnT/AAglT6FT5K59fRZUyngVDY9OdIVlUh9SNfBPULcRkT2yqyQDJ/our0CQPDilpEy1UC4uxe2esHUwwuDpmQHGNFP2Q8UsQD1fZvhgcTjLiGYSCVV0LSXa93yF19Jw48jp2q+RjS1toucMe3PVNG2Ekz45SqY18OxdVKmE68UtJFg8g9Yx8VArVc+WSg1KuK5NokfErOtY7qWxzWwDqsZ+kCwyxlcZg3XfdPsk9jvxLTvbejT0VRvRDrLVE5Nn+Vwd8Frn6l+PN0IhIvQ5tZ+j4D6Q93Ci7zewcO1bWpWWF3GqEV3g60XDwfTPwK1znYYcVw/WbW+b6SZ5rmTxUOs8hRKVpcueNauHl0ZpHAxmFWutpjJH07kmCYL2pCSDOahC28kfTTwVyicW8ykYM1DFoKeoPk5qYurGy8lhP0gsi1A/apMJ7Q57fgFuWPAdM4evJYb9IDgbQyM+hbPLrvjyXT857Z6+MyhEold3MsoSSgIFSFBQg3mw696z0jwbdPawlvoAe9WtKushunbcTRd7xvM+9EEd4HktIBC5dRtZsqp0VVWh+GXalFUhZwWfSpPpEdnzoq76QuemOqYLMWnh/ZdMtEyMgqxtoCfbbQp4izFeF0a2Xzqqmna/7Lp1qPcpgmVTewKZDhioxrpg2iTdHf8AkrIupzauAlUe8tpu2er+/DB3n8g4qzDiclk99bX9YKIg9Hi+D+0Ixb/CMO0ngtcz2lZrxQifmShdmF1uzauitVJ5MNvXXHSHgt8iQe5eh2+yRL26e00erV5YV6PultL6RRLSfrKYuu4lsdV3wPMc1y/Sf2N8Z8Q6pnHGOMGPFME81f2KxPZTDXkOIJymM+aZtGzmn3fD+i5a3ijdhkUnSnVWT9ljiR5ps7NHEq6nigdKdIQaxVkLAyADp84p1mz2H3fVNi+KppOxxU2gY78uKn0tk0x7k+KdstmHSEgQGiBhhPyFNMO2exm6cwYw49/BeZbzWsVbTVc09UENb2NAb6gnvW/3v2x9Gow0/W1QWs4tbk559BzXlq6flLms93+EISwhC7OYhKkQgEIQg6a4gggwQQQRmCMQV6Rsau210r7I6RuFVnB32gPsnMd40Xmql7M2jUoVBUpGHDPg4atI1ClmrLj0ToSMIIKOg7UbK3ipWkRg2pGLCfEtPvDzVmaQXNpTuo81waKt32dcmySpoqDSPFL0JOqtHWTkkNkhNFW2kQcT4JBVxxBjSdVZUqALuzFN2mgQ6cOAGvbCaRFa4uwa0k+isLHs10R48yplkoBjRxOJPMrnbG3qVkZNQ3qhHUpNOJPFx91vPwlT6qJvHbWWGheztFQRRGHVOtSODeeZjmvKXOJMkkk4knMnUnmpu1doVLRUdVqulzvBoGTWjRo4KIKfP58F25mMW648UJzo+fz4IVRIPb6KTs3aD6FRtSm4BzeOTmnNrhwKhXikLkHsWxtqUrSy/TzHtszcw8COHPVS3014vY7Y+k8PpuLXDIjzBGo5L0PYO9XS0waoAcDBu5HLGNF5u/zz47c9S/V2+keCbdZ0rNosOTl39KHEfPcubeRH6FONpodamqPV2iBqFFyJdQw0wJMYDKT3qvt+2qdlpB1X2zJbTBxc78hgCVT7c3m6Jn1YBe4kAnIcTGqwlqtT6ji+o4uccyfTkOS7cfnb9c++s+HNp299eo6rUMud4AaNaNAFFQiV6HEIRKJQCESiUAhEolAIRKJQK1xBkYEZEYEd60+x97HthtY3ho/UfeGvasvKJUslXXqFHaocAQQQciMlJbbl5hYLe6mcPZOY+I5q+o7aaRn44LF4XW0ZaROeCZt1rAENPWOmJWcp7TGhXI2iA4uJ7FMVprE0MbiZJxJ5p51raO7ishV280aj57FS7R2y+pgCQ3Xif6J4aa023N8rktoQX5F2bWnWPtHyWJrWhz3FzyXOdiScSU2AiF0kkZt0t4JLwRdShg+ZVQSPkJF1cHzKEHYQUIQIVL2Q434k5FCFO/hPrRUXHiVJvnifmUIXB3/rmo48SotRxnNCFqJ0ze0nE1HSeCioQuscqFyUIVQBKhCBEkoQg6QhCAQhCAQhCACUIQgQoQhQASoQqApEIQC5lKhAl5CEIP/Z">
            <a:hlinkClick r:id="rId7"/>
          </p:cNvPr>
          <p:cNvSpPr>
            <a:spLocks noChangeAspect="1" noChangeArrowheads="1"/>
          </p:cNvSpPr>
          <p:nvPr/>
        </p:nvSpPr>
        <p:spPr bwMode="auto">
          <a:xfrm>
            <a:off x="120650" y="-1608138"/>
            <a:ext cx="4476750" cy="3352801"/>
          </a:xfrm>
          <a:prstGeom prst="rect">
            <a:avLst/>
          </a:prstGeom>
          <a:noFill/>
          <a:ln w="9525">
            <a:noFill/>
            <a:miter lim="800000"/>
            <a:headEnd/>
            <a:tailEnd/>
          </a:ln>
        </p:spPr>
        <p:txBody>
          <a:bodyPr/>
          <a:lstStyle/>
          <a:p>
            <a:endParaRPr lang="en-US">
              <a:latin typeface="Calibri" pitchFamily="34" charset="0"/>
            </a:endParaRPr>
          </a:p>
        </p:txBody>
      </p:sp>
      <p:sp>
        <p:nvSpPr>
          <p:cNvPr id="17413" name="AutoShape 12" descr="data:image/jpeg;base64,/9j/4AAQSkZJRgABAQAAAQABAAD/2wCEAAkGBxQTEhQUEhQVFhQUFRUXFBYUFxQWFRcUFxUWFxQXFxQYHCggGBolHBQUITEhJSkrLi4uFx8zODMsNygtLisBCgoKDg0OGhAQFywcHBwsLCwsLCwsLCwsLCwsLCwsLCwsLCwsLCwsLCwrLCssLCwsLCssLCwsLDcrLCwrKyssLP/AABEIAMIBAwMBIgACEQEDEQH/xAAbAAABBQEBAAAAAAAAAAAAAAAAAQMEBQYCB//EAEUQAAEDAQUEBwQGCAQHAAAAAAEAAhEDBBIhMUEFBlFhEyJxgZGhsTJCwfAUI1JystEHFkNigpLh8TNzotIVU2SEo8LT/8QAGAEBAQEBAQAAAAAAAAAAAAAAAAECAwT/xAAgEQEBAQEAAwEBAAMBAAAAAAAAARECEiExA0FCUWET/9oADAMBAAIRAxEAPwDxKEQu5H2fMo7vMoOELruR3IEQlSFAJIShCBLqLqWEQg5hWmz9hVargIDAfefAHYOJ5KBSZJA4kDAScTGA17Fv7XVo2em1jWhxDW3jUgtbGUxAJWerixUndOnSBNeo+c4ZcBjjmcFm9o0GMeQwuLcIvAA46GMFrKW3TaHCmbjuAuNp5fZcIOilW+23aQDX1A4y0hziREatyns4LPlZ9XGAhEK427QZ9W9gu32kPbpebAvgaXs+2U9sXZrHMNV4LoktaMGiDF5x1xIgBb31qYrdl7P6Z9wODcCS4gnAcAMyrC27tPZFxzXg5D2H8xddh4FX9jDC2+40xUvYk07z3TjN4EdkHDBWVn2hRBLXPdecB7tIkDLBkyPFZ8lx57U2bVbM0qgjAm46PGIUWFuN4rKWUKlSlVD2wASJDhJAMg5HFYlal1mzHMJAF3CIVHEIurqEqDi6i6u0IOA1F1dohBxcRcXcIhBxcS3F1CIQc9GhdRyQg68fFJ85oQgEIQgEJEIFQkQgVCEILjdSzh1oBP7NpeObhAb5kHuRvJWPSXZyxPMkn4DzUjc64XvB9stF0yfZnrCMvs+ChbyCLQ/ldA7ICz/k1/F/uXYaDfrKrus5pu4exMg3Rq7idNFcW7ZFGqZbXptjK812XPHNYnYdcglvIubycImO0T4LUdKsdS6s+Linuts9zWmrWY5wbBPS1GAnk1rcBonP1asjWltG00mtOYJqPkSDgSARiMlnnWtO0rSSVPZi8dsSzMafrg7gGjAYak5hedbx2VtOsQwyHdYg4kEk68NQtdaqkAScCWjxOHwWFtxPSPvZ3nTPb+ULXGpV3u9tJ3WY/rC7iHY3mHBzXcRiqbaNn6Oq9gMhrsCc4OInuIUvd8ddx4N9SPyTW3XzXfyujwaAVqfU/iAhCFpAllIhAsolIhAspEIQCEIQCJQlQJKEqEBdSQg/OSMUAhCEAhCAgEIQgEIQgnbEtAp12OOU3T2OEepCtN8rP12VQMHtun7zcvI+Szq2ViqC1WXo3e1GB4VG5H08Ss9erqsatFsXafSO6OqMY6rhhMDIjs1WeIIwOYwPaM0/s50VaZ/fb5mFbNI17qDeaepUG54+KhVn+SkWR59FyaUG39ql7nU2YU2mObi05k8JGEcFTkzn54oOZ7SnLNRvuDeOfZqu09MrjYVK60uOTsf4W6+pVVb7T0lR1SIvGYwwEQMuQVttSrcpQ2Bf6o5MHtfAKhWZ/soQhC0gQhCAQhCBISoQgISQlQgISJUsIOcULqOaEBdPyUl35lHchAt35lJCEIEhKhCAlEoQgJSSlQgSVe7p14qObjBbe72nHyJ8FRwtjuhsZoaLQ9xJINxo0xIlw1kZfFZ6zPaxR7y2e5XJGTwH95wd5gnvUfY9G9WZwabx5BuPrAW8fsBtpfeqU6nVaAzNrTjJOWKu7LuxQDbrGlnGMCeZkYrPnkXGIrYlS7GIWu/Uym44VQDzBJ/0qTT3SpsGLw48es31CnoteN7Vs5p1XtI94kc2kyCPHyUzYNmm87Uw0ep+C9Tt27NGqwsdTv8AAiZaeIcMlV7P3JdSI6OHMkkgnLkHdy1ay802pab9Qxk3qt7Bn4mT3qItNvvsJ9CrfuuuPA613AOGEFwwk+azK1PgEIQqBCEIBCEIBCEIBCEkoFQgEc0XhzQJCEt4c0IOZSyuvDwSeCBJRKXwTlnpXnBt5jZ955IaO0gFA1KWVov1SdrXpA8Iqnzurn9Vv+opd7av5KeUXKz8olaAbpu0r0f/AC/7Cgbn1TlVoHvq/wDzTyn+zKz8oUraNgdReWPLCRqx14fmO9P7vbMNptFOlo4y88GDF3kI71UajcTcwVgLRaGnop+rp/8AMj3nfuTprHBek2CxNc4nog0DAHIkjDBugyTlncGtDWgANADQMgAIA5CApNOuewLhb5NfE2nTDYgd+CdNnacw3wURlrjs1Umnb28ExHf/AAzUNEHv9ckjrFd5RwMfBTv1g6obDVCtW272je4LWRDLmgHL4pupUATT9pAnIBRq1pBwQcbQotqNLXgOY4EFpEgjmF43vju39FeHU5NB5hs4ljs7jj6H8l63VqkZZKm27ZW2ijUpn3wR2OzYe4gKyq8aQhwIMHMYEcCMwgldECEkolAqEkolAqEkolAqEShAQjvRKRAvehJCECkJIXSRAkIhKklBq7HXqOps6O6+6xodjiCAMCJkH8k4+hU+yPL81TbtT0jj7oYb3A4i75q7qbQPFo8VzsahxtOt9keP9VMFV9NhdUDWtGrjrpmcexQ7PtHHMKn3ue51SmSZbc6vC9eN6O66kmmqIuJMnM4ntOa136NhFeo/VtMAfxOE/hWQWr/R/VipWbqWNI/hdB/EtdfEn16Wy1DVFS3DQ5KhrVzkM0dJGq4ytWL0bQOvyPgujtGRhnzWdc/gVw+0u4960mNN9P8ARDres621uzEJfpruCamL59sCZ+kTkVSNql2JwCcFSNU0xcOtGCjVaoCitqTqlpmcM1NVham7tWva7Q2mAGsqOLnuwa0OJcBGZOOQ4K9se4FP9pVe8/uAMHmCVU7M24+narS5rh9Y8w04tdDiBh2LVWLfADCpS72H/wBSt9WkdWXcmyDOkXfefU9AQFaWbdWyD9hT72B34pXNPeqgc77fvNMeIT7d4aGlRp5S4fBZ2rh6pu3ZdKFIf9vQ/wBqZduzZY/waU6fUUI/Cuqu84iGssx/eNR178QTLt4C4YCzjsrN9C5NpiPV3ToE/wCDRj/La38KrrRuHQOVMj7j3jyJIV9Z9tN991ID/MYfROneSzNzqBx/dDnfBNpjD2v9HzfcqvYdA9oc3xbB8lkts7Fq2Z4bVHtCWOaZa4CJIPKcjivWLXvhSyawn70NHhiV5zvlth1oqNki6wGGtGDSTiJ1yat821LGe8UnillKCtsk8UJb3zCECQEI+ckvzkgnbN2LWrgmk0XRm572U2zwDnkAnkJTp3btPTMo9Eb78WwWlpbq6+0lsDXHDvCt7JZG2iy0xRqEVmQzoozM4uaZ1kOPKV6RsjZxo02tiSGgOdhJwEjHTALne8axT7L3YZQoimGteTjUcY6zte4aBO1NzmPgimWmR7JbGeoJWlYMyQfnsT19uGJ/lKxOlsYilupcJvM6snGSTExMA4KJtTdxr2upPJDhix2d12hjURC3jqrZzd/K78lzaGB7fZJIxmNNe1L3SR4FbrG+k9zKghzfAjQg6g8VY7o2sU7VTJPVeejcdBfwB7nXV6btHZTKpaX0232T0b3AENJBGLdROMHUBYLaVB7mVvpTGNqU7wvhoabzQC2CPaBBHiFudbExrrXRLXmQezTwTNSAE/u9bxbLM1xM1qYDKw1JHsv/AIhj2yuq9mwXP42q3v4Jp9YlSKlAqLUYVdTCtqFK20ngmoKUAqofFoKcbVPFR20lJpUlFxLpMmE9Xq9FZ61U4BjDd5uyaPEhFjpyYVH+kW33W07IzMxUqxnwpt9T/Kk90/jBgKRRt1RuAcSODusPPJSHbFrBl66ImIBBdPAjjyXLNlPzeQzkcXeAXZhO2VbTUcWu6vVJBaXNy71NY4uyce90+oVbQpMpG8LxMESThiOAXVmtl2YWbFlTS7iT4N/JIXDVx/lb+SrjaJOaUVeamLq0bjGJx4BoUHaluNN5Y3rQBiSfSU4yoABjqlqWSnVMkOBMYtPDiDIVn/UU9W2vd70cm4emajq5du5VcfqYqcpDX+BMHuKWtuvaW0xULW4+5eHSYZ9TXsGK1sRSolL3onn6qoSUJZ5+qEBe+YReRI+QtDuTsQWmvLxNKlD6mGDvss7yPAFS3BtNwdhihQbWrD6x8vYDhca4AAn94gdwK11K0BwkHBMVnzwPI4dyZpugZR2QvLetuuuYnvrYj5zTQtHZyz81FNQcCm+kGGfgU1E91QNjnx4rptqA08VBr1xz8Cozq/b4J5CXWqjuKoN79ndNZ33faY0uEYk3etHllzVg+tyTjKhUnWXVx5Ju5tl1lrNqNxblUZo9hzHbqDxC9V6RlVjatI3mPEtPqCNCMo5LzffPY/0evLP8KrLmcGn32dxMjkeSTdbeN1mdddJouPWH2T9po9RqvR1PKbGJcuN3WpqIaYVnLXAOaQWuEgjEEHUFR6lILjrqh9AOSUWZP9Eug0K6YZFFSKNmldUxwXVptLKFM1Kputb4k6Bo1JTbU9E2ntFljomq4AvOFNmr36fwjMlYHYjumr1a9ocTGLiPaL3mBE4CAHdmCattqq7QtIAET1WNzaxgzJPmT/RbSy7Fp0mikwSCDecRi92s92XBdZPGOd9odR7XFoYCGtEAS3TLLBxUa17Mv4jM5grQ2TZFJgutbgNJOfapTdl0z9od/wDRZ8h55atmPGh8JHiFBfZHcF6xR2LTJzPcR+SmM3Vo1IkmTxu/kteSPGm2Z3Ap1tjdwK9Y/VyyFwAac7ol2ZmDwg8lOsO7FlLg0UQ52nXeNdTJE8k8h5FTsZ1CtbBsqq7BrHHsBj+Y4L1upuyykQWsY3OBdBMcJOK5fZm/P9lLVjHbI2JcIdUMOHsgceJKd2xbG0Whzg1weWtcHDqtBnFxnIcea0nRieJ7kzWY2cgZ0I8VmVXkO+Vjph7a1IOa2relrg8YsIF9t7EtcCDjwKzoC9t23sanamOZUEE+w8ZsdjlyxxC8b2hYn0ajqdTBzTBiYI0I5ELrz1sZsxGuj5lCXv8AVC0hfnBexbrbK+i2dlPC+7r1fvkCG9gEDuPFecbn2MVLZSDh1WE1HdjBI/1XV6jVJ0OJxxXH9b/G+IkPcUjHYZKD0z/7GUgtbtR6rg3U9x5JH0sGv0GY15HszUJ1uMaJ87Q6sdXyVR3Vq4eymOlMHqpqtbXRomWWl3FMDzi5JTJ1Kjvc46pto4qNOd6dni0WZ7WiXs+sZxloxHeJHgvKF7RZ6gEQvKd4bIKNprMAwDyW/dd1h5EeC7/l16xz7i93O2tdpupuODTLRwB/rPitKLW05FeX06paZaSCrShtxwEOE8xh5K9cbdOes9N4bQuRaRx9FkBt8c0jtut5nuWf/OteUbRtuAWB3m2s6vVOM02GGDT9495TVs2w94LR1WnOMyO1Vy6c8Yx11rc7kWIMomqR1qpgHhTB+JBPcFp6b9FUbMIFCk0ZCnT/AAglT6FT5K59fRZUyngVDY9OdIVlUh9SNfBPULcRkT2yqyQDJ/our0CQPDilpEy1UC4uxe2esHUwwuDpmQHGNFP2Q8UsQD1fZvhgcTjLiGYSCVV0LSXa93yF19Jw48jp2q+RjS1toucMe3PVNG2Ekz45SqY18OxdVKmE68UtJFg8g9Yx8VArVc+WSg1KuK5NokfErOtY7qWxzWwDqsZ+kCwyxlcZg3XfdPsk9jvxLTvbejT0VRvRDrLVE5Nn+Vwd8Frn6l+PN0IhIvQ5tZ+j4D6Q93Ci7zewcO1bWpWWF3GqEV3g60XDwfTPwK1znYYcVw/WbW+b6SZ5rmTxUOs8hRKVpcueNauHl0ZpHAxmFWutpjJH07kmCYL2pCSDOahC28kfTTwVyicW8ykYM1DFoKeoPk5qYurGy8lhP0gsi1A/apMJ7Q57fgFuWPAdM4evJYb9IDgbQyM+hbPLrvjyXT857Z6+MyhEold3MsoSSgIFSFBQg3mw696z0jwbdPawlvoAe9WtKushunbcTRd7xvM+9EEd4HktIBC5dRtZsqp0VVWh+GXalFUhZwWfSpPpEdnzoq76QuemOqYLMWnh/ZdMtEyMgqxtoCfbbQp4izFeF0a2Xzqqmna/7Lp1qPcpgmVTewKZDhioxrpg2iTdHf8AkrIupzauAlUe8tpu2er+/DB3n8g4qzDiclk99bX9YKIg9Hi+D+0Ixb/CMO0ngtcz2lZrxQifmShdmF1uzauitVJ5MNvXXHSHgt8iQe5eh2+yRL26e00erV5YV6PultL6RRLSfrKYuu4lsdV3wPMc1y/Sf2N8Z8Q6pnHGOMGPFME81f2KxPZTDXkOIJymM+aZtGzmn3fD+i5a3ijdhkUnSnVWT9ljiR5ps7NHEq6nigdKdIQaxVkLAyADp84p1mz2H3fVNi+KppOxxU2gY78uKn0tk0x7k+KdstmHSEgQGiBhhPyFNMO2exm6cwYw49/BeZbzWsVbTVc09UENb2NAb6gnvW/3v2x9Gow0/W1QWs4tbk559BzXlq6flLms93+EISwhC7OYhKkQgEIQg6a4gggwQQQRmCMQV6Rsau210r7I6RuFVnB32gPsnMd40Xmql7M2jUoVBUpGHDPg4atI1ClmrLj0ToSMIIKOg7UbK3ipWkRg2pGLCfEtPvDzVmaQXNpTuo81waKt32dcmySpoqDSPFL0JOqtHWTkkNkhNFW2kQcT4JBVxxBjSdVZUqALuzFN2mgQ6cOAGvbCaRFa4uwa0k+isLHs10R48yplkoBjRxOJPMrnbG3qVkZNQ3qhHUpNOJPFx91vPwlT6qJvHbWWGheztFQRRGHVOtSODeeZjmvKXOJMkkk4knMnUnmpu1doVLRUdVqulzvBoGTWjRo4KIKfP58F25mMW648UJzo+fz4IVRIPb6KTs3aD6FRtSm4BzeOTmnNrhwKhXikLkHsWxtqUrSy/TzHtszcw8COHPVS3014vY7Y+k8PpuLXDIjzBGo5L0PYO9XS0waoAcDBu5HLGNF5u/zz47c9S/V2+keCbdZ0rNosOTl39KHEfPcubeRH6FONpodamqPV2iBqFFyJdQw0wJMYDKT3qvt+2qdlpB1X2zJbTBxc78hgCVT7c3m6Jn1YBe4kAnIcTGqwlqtT6ji+o4uccyfTkOS7cfnb9c++s+HNp299eo6rUMud4AaNaNAFFQiV6HEIRKJQCESiUAhEolAIRKJQK1xBkYEZEYEd60+x97HthtY3ho/UfeGvasvKJUslXXqFHaocAQQQciMlJbbl5hYLe6mcPZOY+I5q+o7aaRn44LF4XW0ZaROeCZt1rAENPWOmJWcp7TGhXI2iA4uJ7FMVprE0MbiZJxJ5p51raO7ishV280aj57FS7R2y+pgCQ3Xif6J4aa023N8rktoQX5F2bWnWPtHyWJrWhz3FzyXOdiScSU2AiF0kkZt0t4JLwRdShg+ZVQSPkJF1cHzKEHYQUIQIVL2Q434k5FCFO/hPrRUXHiVJvnifmUIXB3/rmo48SotRxnNCFqJ0ze0nE1HSeCioQuscqFyUIVQBKhCBEkoQg6QhCAQhCAQhCACUIQgQoQhQASoQqApEIQC5lKhAl5CEIP/Z">
            <a:hlinkClick r:id="rId7"/>
          </p:cNvPr>
          <p:cNvSpPr>
            <a:spLocks noChangeAspect="1" noChangeArrowheads="1"/>
          </p:cNvSpPr>
          <p:nvPr/>
        </p:nvSpPr>
        <p:spPr bwMode="auto">
          <a:xfrm>
            <a:off x="273050" y="-1455738"/>
            <a:ext cx="4476750" cy="3352801"/>
          </a:xfrm>
          <a:prstGeom prst="rect">
            <a:avLst/>
          </a:prstGeom>
          <a:noFill/>
          <a:ln w="9525">
            <a:noFill/>
            <a:miter lim="800000"/>
            <a:headEnd/>
            <a:tailEnd/>
          </a:ln>
        </p:spPr>
        <p:txBody>
          <a:bodyPr/>
          <a:lstStyle/>
          <a:p>
            <a:endParaRPr lang="en-US">
              <a:latin typeface="Calibri" pitchFamily="34" charset="0"/>
            </a:endParaRPr>
          </a:p>
        </p:txBody>
      </p:sp>
      <p:sp>
        <p:nvSpPr>
          <p:cNvPr id="17414" name="AutoShape 14" descr="data:image/jpeg;base64,/9j/4AAQSkZJRgABAQAAAQABAAD/2wCEAAkGBxQTEhQUEhQVFhQUFRUXFBYUFxQWFRcUFxUWFxQXFxQYHCggGBolHBQUITEhJSkrLi4uFx8zODMsNygtLisBCgoKDg0OGhAQFywcHBwsLCwsLCwsLCwsLCwsLCwsLCwsLCwsLCwsLCwrLCssLCwsLCssLCwsLDcrLCwrKyssLP/AABEIAMIBAwMBIgACEQEDEQH/xAAbAAABBQEBAAAAAAAAAAAAAAAAAQMEBQYCB//EAEUQAAEDAQUEBwQGCAQHAAAAAAEAAhEDBBIhMUEFBlFhEyJxgZGhsTJCwfAUI1JystEHFkNigpLh8TNzotIVU2SEo8LT/8QAGAEBAQEBAQAAAAAAAAAAAAAAAAECAwT/xAAgEQEBAQEAAwEBAAMBAAAAAAAAARECEiExA0FCUWET/9oADAMBAAIRAxEAPwDxKEQu5H2fMo7vMoOELruR3IEQlSFAJIShCBLqLqWEQg5hWmz9hVargIDAfefAHYOJ5KBSZJA4kDAScTGA17Fv7XVo2em1jWhxDW3jUgtbGUxAJWerixUndOnSBNeo+c4ZcBjjmcFm9o0GMeQwuLcIvAA46GMFrKW3TaHCmbjuAuNp5fZcIOilW+23aQDX1A4y0hziREatyns4LPlZ9XGAhEK427QZ9W9gu32kPbpebAvgaXs+2U9sXZrHMNV4LoktaMGiDF5x1xIgBb31qYrdl7P6Z9wODcCS4gnAcAMyrC27tPZFxzXg5D2H8xddh4FX9jDC2+40xUvYk07z3TjN4EdkHDBWVn2hRBLXPdecB7tIkDLBkyPFZ8lx57U2bVbM0qgjAm46PGIUWFuN4rKWUKlSlVD2wASJDhJAMg5HFYlal1mzHMJAF3CIVHEIurqEqDi6i6u0IOA1F1dohBxcRcXcIhBxcS3F1CIQc9GhdRyQg68fFJ85oQgEIQgEJEIFQkQgVCEILjdSzh1oBP7NpeObhAb5kHuRvJWPSXZyxPMkn4DzUjc64XvB9stF0yfZnrCMvs+ChbyCLQ/ldA7ICz/k1/F/uXYaDfrKrus5pu4exMg3Rq7idNFcW7ZFGqZbXptjK812XPHNYnYdcglvIubycImO0T4LUdKsdS6s+Linuts9zWmrWY5wbBPS1GAnk1rcBonP1asjWltG00mtOYJqPkSDgSARiMlnnWtO0rSSVPZi8dsSzMafrg7gGjAYak5hedbx2VtOsQwyHdYg4kEk68NQtdaqkAScCWjxOHwWFtxPSPvZ3nTPb+ULXGpV3u9tJ3WY/rC7iHY3mHBzXcRiqbaNn6Oq9gMhrsCc4OInuIUvd8ddx4N9SPyTW3XzXfyujwaAVqfU/iAhCFpAllIhAsolIhAspEIQCEIQCJQlQJKEqEBdSQg/OSMUAhCEAhCAgEIQgEIQgnbEtAp12OOU3T2OEepCtN8rP12VQMHtun7zcvI+Szq2ViqC1WXo3e1GB4VG5H08Ss9erqsatFsXafSO6OqMY6rhhMDIjs1WeIIwOYwPaM0/s50VaZ/fb5mFbNI17qDeaepUG54+KhVn+SkWR59FyaUG39ql7nU2YU2mObi05k8JGEcFTkzn54oOZ7SnLNRvuDeOfZqu09MrjYVK60uOTsf4W6+pVVb7T0lR1SIvGYwwEQMuQVttSrcpQ2Bf6o5MHtfAKhWZ/soQhC0gQhCAQhCBISoQgISQlQgISJUsIOcULqOaEBdPyUl35lHchAt35lJCEIEhKhCAlEoQgJSSlQgSVe7p14qObjBbe72nHyJ8FRwtjuhsZoaLQ9xJINxo0xIlw1kZfFZ6zPaxR7y2e5XJGTwH95wd5gnvUfY9G9WZwabx5BuPrAW8fsBtpfeqU6nVaAzNrTjJOWKu7LuxQDbrGlnGMCeZkYrPnkXGIrYlS7GIWu/Uym44VQDzBJ/0qTT3SpsGLw48es31CnoteN7Vs5p1XtI94kc2kyCPHyUzYNmm87Uw0ep+C9Tt27NGqwsdTv8AAiZaeIcMlV7P3JdSI6OHMkkgnLkHdy1ay802pab9Qxk3qt7Bn4mT3qItNvvsJ9CrfuuuPA613AOGEFwwk+azK1PgEIQqBCEIBCEIBCEIBCEkoFQgEc0XhzQJCEt4c0IOZSyuvDwSeCBJRKXwTlnpXnBt5jZ955IaO0gFA1KWVov1SdrXpA8Iqnzurn9Vv+opd7av5KeUXKz8olaAbpu0r0f/AC/7Cgbn1TlVoHvq/wDzTyn+zKz8oUraNgdReWPLCRqx14fmO9P7vbMNptFOlo4y88GDF3kI71UajcTcwVgLRaGnop+rp/8AMj3nfuTprHBek2CxNc4nog0DAHIkjDBugyTlncGtDWgANADQMgAIA5CApNOuewLhb5NfE2nTDYgd+CdNnacw3wURlrjs1Umnb28ExHf/AAzUNEHv9ckjrFd5RwMfBTv1g6obDVCtW272je4LWRDLmgHL4pupUATT9pAnIBRq1pBwQcbQotqNLXgOY4EFpEgjmF43vju39FeHU5NB5hs4ljs7jj6H8l63VqkZZKm27ZW2ijUpn3wR2OzYe4gKyq8aQhwIMHMYEcCMwgldECEkolAqEkolAqEkolAqEShAQjvRKRAvehJCECkJIXSRAkIhKklBq7HXqOps6O6+6xodjiCAMCJkH8k4+hU+yPL81TbtT0jj7oYb3A4i75q7qbQPFo8VzsahxtOt9keP9VMFV9NhdUDWtGrjrpmcexQ7PtHHMKn3ue51SmSZbc6vC9eN6O66kmmqIuJMnM4ntOa136NhFeo/VtMAfxOE/hWQWr/R/VipWbqWNI/hdB/EtdfEn16Wy1DVFS3DQ5KhrVzkM0dJGq4ytWL0bQOvyPgujtGRhnzWdc/gVw+0u4960mNN9P8ARDres621uzEJfpruCamL59sCZ+kTkVSNql2JwCcFSNU0xcOtGCjVaoCitqTqlpmcM1NVham7tWva7Q2mAGsqOLnuwa0OJcBGZOOQ4K9se4FP9pVe8/uAMHmCVU7M24+narS5rh9Y8w04tdDiBh2LVWLfADCpS72H/wBSt9WkdWXcmyDOkXfefU9AQFaWbdWyD9hT72B34pXNPeqgc77fvNMeIT7d4aGlRp5S4fBZ2rh6pu3ZdKFIf9vQ/wBqZduzZY/waU6fUUI/Cuqu84iGssx/eNR178QTLt4C4YCzjsrN9C5NpiPV3ToE/wCDRj/La38KrrRuHQOVMj7j3jyJIV9Z9tN991ID/MYfROneSzNzqBx/dDnfBNpjD2v9HzfcqvYdA9oc3xbB8lkts7Fq2Z4bVHtCWOaZa4CJIPKcjivWLXvhSyawn70NHhiV5zvlth1oqNki6wGGtGDSTiJ1yat821LGe8UnillKCtsk8UJb3zCECQEI+ckvzkgnbN2LWrgmk0XRm572U2zwDnkAnkJTp3btPTMo9Eb78WwWlpbq6+0lsDXHDvCt7JZG2iy0xRqEVmQzoozM4uaZ1kOPKV6RsjZxo02tiSGgOdhJwEjHTALne8axT7L3YZQoimGteTjUcY6zte4aBO1NzmPgimWmR7JbGeoJWlYMyQfnsT19uGJ/lKxOlsYilupcJvM6snGSTExMA4KJtTdxr2upPJDhix2d12hjURC3jqrZzd/K78lzaGB7fZJIxmNNe1L3SR4FbrG+k9zKghzfAjQg6g8VY7o2sU7VTJPVeejcdBfwB7nXV6btHZTKpaX0232T0b3AENJBGLdROMHUBYLaVB7mVvpTGNqU7wvhoabzQC2CPaBBHiFudbExrrXRLXmQezTwTNSAE/u9bxbLM1xM1qYDKw1JHsv/AIhj2yuq9mwXP42q3v4Jp9YlSKlAqLUYVdTCtqFK20ngmoKUAqofFoKcbVPFR20lJpUlFxLpMmE9Xq9FZ61U4BjDd5uyaPEhFjpyYVH+kW33W07IzMxUqxnwpt9T/Kk90/jBgKRRt1RuAcSODusPPJSHbFrBl66ImIBBdPAjjyXLNlPzeQzkcXeAXZhO2VbTUcWu6vVJBaXNy71NY4uyce90+oVbQpMpG8LxMESThiOAXVmtl2YWbFlTS7iT4N/JIXDVx/lb+SrjaJOaUVeamLq0bjGJx4BoUHaluNN5Y3rQBiSfSU4yoABjqlqWSnVMkOBMYtPDiDIVn/UU9W2vd70cm4emajq5du5VcfqYqcpDX+BMHuKWtuvaW0xULW4+5eHSYZ9TXsGK1sRSolL3onn6qoSUJZ5+qEBe+YReRI+QtDuTsQWmvLxNKlD6mGDvss7yPAFS3BtNwdhihQbWrD6x8vYDhca4AAn94gdwK11K0BwkHBMVnzwPI4dyZpugZR2QvLetuuuYnvrYj5zTQtHZyz81FNQcCm+kGGfgU1E91QNjnx4rptqA08VBr1xz8Cozq/b4J5CXWqjuKoN79ndNZ33faY0uEYk3etHllzVg+tyTjKhUnWXVx5Ju5tl1lrNqNxblUZo9hzHbqDxC9V6RlVjatI3mPEtPqCNCMo5LzffPY/0evLP8KrLmcGn32dxMjkeSTdbeN1mdddJouPWH2T9po9RqvR1PKbGJcuN3WpqIaYVnLXAOaQWuEgjEEHUFR6lILjrqh9AOSUWZP9Eug0K6YZFFSKNmldUxwXVptLKFM1Kputb4k6Bo1JTbU9E2ntFljomq4AvOFNmr36fwjMlYHYjumr1a9ocTGLiPaL3mBE4CAHdmCattqq7QtIAET1WNzaxgzJPmT/RbSy7Fp0mikwSCDecRi92s92XBdZPGOd9odR7XFoYCGtEAS3TLLBxUa17Mv4jM5grQ2TZFJgutbgNJOfapTdl0z9od/wDRZ8h55atmPGh8JHiFBfZHcF6xR2LTJzPcR+SmM3Vo1IkmTxu/kteSPGm2Z3Ap1tjdwK9Y/VyyFwAac7ol2ZmDwg8lOsO7FlLg0UQ52nXeNdTJE8k8h5FTsZ1CtbBsqq7BrHHsBj+Y4L1upuyykQWsY3OBdBMcJOK5fZm/P9lLVjHbI2JcIdUMOHsgceJKd2xbG0Whzg1weWtcHDqtBnFxnIcea0nRieJ7kzWY2cgZ0I8VmVXkO+Vjph7a1IOa2relrg8YsIF9t7EtcCDjwKzoC9t23sanamOZUEE+w8ZsdjlyxxC8b2hYn0ajqdTBzTBiYI0I5ELrz1sZsxGuj5lCXv8AVC0hfnBexbrbK+i2dlPC+7r1fvkCG9gEDuPFecbn2MVLZSDh1WE1HdjBI/1XV6jVJ0OJxxXH9b/G+IkPcUjHYZKD0z/7GUgtbtR6rg3U9x5JH0sGv0GY15HszUJ1uMaJ87Q6sdXyVR3Vq4eymOlMHqpqtbXRomWWl3FMDzi5JTJ1Kjvc46pto4qNOd6dni0WZ7WiXs+sZxloxHeJHgvKF7RZ6gEQvKd4bIKNprMAwDyW/dd1h5EeC7/l16xz7i93O2tdpupuODTLRwB/rPitKLW05FeX06paZaSCrShtxwEOE8xh5K9cbdOes9N4bQuRaRx9FkBt8c0jtut5nuWf/OteUbRtuAWB3m2s6vVOM02GGDT9495TVs2w94LR1WnOMyO1Vy6c8Yx11rc7kWIMomqR1qpgHhTB+JBPcFp6b9FUbMIFCk0ZCnT/AAglT6FT5K59fRZUyngVDY9OdIVlUh9SNfBPULcRkT2yqyQDJ/our0CQPDilpEy1UC4uxe2esHUwwuDpmQHGNFP2Q8UsQD1fZvhgcTjLiGYSCVV0LSXa93yF19Jw48jp2q+RjS1toucMe3PVNG2Ekz45SqY18OxdVKmE68UtJFg8g9Yx8VArVc+WSg1KuK5NokfErOtY7qWxzWwDqsZ+kCwyxlcZg3XfdPsk9jvxLTvbejT0VRvRDrLVE5Nn+Vwd8Frn6l+PN0IhIvQ5tZ+j4D6Q93Ci7zewcO1bWpWWF3GqEV3g60XDwfTPwK1znYYcVw/WbW+b6SZ5rmTxUOs8hRKVpcueNauHl0ZpHAxmFWutpjJH07kmCYL2pCSDOahC28kfTTwVyicW8ykYM1DFoKeoPk5qYurGy8lhP0gsi1A/apMJ7Q57fgFuWPAdM4evJYb9IDgbQyM+hbPLrvjyXT857Z6+MyhEold3MsoSSgIFSFBQg3mw696z0jwbdPawlvoAe9WtKushunbcTRd7xvM+9EEd4HktIBC5dRtZsqp0VVWh+GXalFUhZwWfSpPpEdnzoq76QuemOqYLMWnh/ZdMtEyMgqxtoCfbbQp4izFeF0a2Xzqqmna/7Lp1qPcpgmVTewKZDhioxrpg2iTdHf8AkrIupzauAlUe8tpu2er+/DB3n8g4qzDiclk99bX9YKIg9Hi+D+0Ixb/CMO0ngtcz2lZrxQifmShdmF1uzauitVJ5MNvXXHSHgt8iQe5eh2+yRL26e00erV5YV6PultL6RRLSfrKYuu4lsdV3wPMc1y/Sf2N8Z8Q6pnHGOMGPFME81f2KxPZTDXkOIJymM+aZtGzmn3fD+i5a3ijdhkUnSnVWT9ljiR5ps7NHEq6nigdKdIQaxVkLAyADp84p1mz2H3fVNi+KppOxxU2gY78uKn0tk0x7k+KdstmHSEgQGiBhhPyFNMO2exm6cwYw49/BeZbzWsVbTVc09UENb2NAb6gnvW/3v2x9Gow0/W1QWs4tbk559BzXlq6flLms93+EISwhC7OYhKkQgEIQg6a4gggwQQQRmCMQV6Rsau210r7I6RuFVnB32gPsnMd40Xmql7M2jUoVBUpGHDPg4atI1ClmrLj0ToSMIIKOg7UbK3ipWkRg2pGLCfEtPvDzVmaQXNpTuo81waKt32dcmySpoqDSPFL0JOqtHWTkkNkhNFW2kQcT4JBVxxBjSdVZUqALuzFN2mgQ6cOAGvbCaRFa4uwa0k+isLHs10R48yplkoBjRxOJPMrnbG3qVkZNQ3qhHUpNOJPFx91vPwlT6qJvHbWWGheztFQRRGHVOtSODeeZjmvKXOJMkkk4knMnUnmpu1doVLRUdVqulzvBoGTWjRo4KIKfP58F25mMW648UJzo+fz4IVRIPb6KTs3aD6FRtSm4BzeOTmnNrhwKhXikLkHsWxtqUrSy/TzHtszcw8COHPVS3014vY7Y+k8PpuLXDIjzBGo5L0PYO9XS0waoAcDBu5HLGNF5u/zz47c9S/V2+keCbdZ0rNosOTl39KHEfPcubeRH6FONpodamqPV2iBqFFyJdQw0wJMYDKT3qvt+2qdlpB1X2zJbTBxc78hgCVT7c3m6Jn1YBe4kAnIcTGqwlqtT6ji+o4uccyfTkOS7cfnb9c++s+HNp299eo6rUMud4AaNaNAFFQiV6HEIRKJQCESiUAhEolAIRKJQK1xBkYEZEYEd60+x97HthtY3ho/UfeGvasvKJUslXXqFHaocAQQQciMlJbbl5hYLe6mcPZOY+I5q+o7aaRn44LF4XW0ZaROeCZt1rAENPWOmJWcp7TGhXI2iA4uJ7FMVprE0MbiZJxJ5p51raO7ishV280aj57FS7R2y+pgCQ3Xif6J4aa023N8rktoQX5F2bWnWPtHyWJrWhz3FzyXOdiScSU2AiF0kkZt0t4JLwRdShg+ZVQSPkJF1cHzKEHYQUIQIVL2Q434k5FCFO/hPrRUXHiVJvnifmUIXB3/rmo48SotRxnNCFqJ0ze0nE1HSeCioQuscqFyUIVQBKhCBEkoQg6QhCAQhCAQhCACUIQgQoQhQASoQqApEIQC5lKhAl5CEIP/Z">
            <a:hlinkClick r:id="rId7"/>
          </p:cNvPr>
          <p:cNvSpPr>
            <a:spLocks noChangeAspect="1" noChangeArrowheads="1"/>
          </p:cNvSpPr>
          <p:nvPr/>
        </p:nvSpPr>
        <p:spPr bwMode="auto">
          <a:xfrm>
            <a:off x="425450" y="-1303338"/>
            <a:ext cx="4476750" cy="3352801"/>
          </a:xfrm>
          <a:prstGeom prst="rect">
            <a:avLst/>
          </a:prstGeom>
          <a:noFill/>
          <a:ln w="9525">
            <a:noFill/>
            <a:miter lim="800000"/>
            <a:headEnd/>
            <a:tailEnd/>
          </a:ln>
        </p:spPr>
        <p:txBody>
          <a:bodyPr/>
          <a:lstStyle/>
          <a:p>
            <a:endParaRPr lang="en-US">
              <a:latin typeface="Calibri" pitchFamily="34" charset="0"/>
            </a:endParaRPr>
          </a:p>
        </p:txBody>
      </p:sp>
      <p:sp>
        <p:nvSpPr>
          <p:cNvPr id="17415" name="AutoShape 16" descr="data:image/jpeg;base64,/9j/4AAQSkZJRgABAQAAAQABAAD/2wCEAAkGBxQTEhQUEhQVFhQUFRUXFBYUFxQWFRcUFxUWFxQXFxQYHCggGBolHBQUITEhJSkrLi4uFx8zODMsNygtLisBCgoKDg0OGhAQFywcHBwsLCwsLCwsLCwsLCwsLCwsLCwsLCwsLCwsLCwrLCssLCwsLCssLCwsLDcrLCwrKyssLP/AABEIAMIBAwMBIgACEQEDEQH/xAAbAAABBQEBAAAAAAAAAAAAAAAAAQMEBQYCB//EAEUQAAEDAQUEBwQGCAQHAAAAAAEAAhEDBBIhMUEFBlFhEyJxgZGhsTJCwfAUI1JystEHFkNigpLh8TNzotIVU2SEo8LT/8QAGAEBAQEBAQAAAAAAAAAAAAAAAAECAwT/xAAgEQEBAQEAAwEBAAMBAAAAAAAAARECEiExA0FCUWET/9oADAMBAAIRAxEAPwDxKEQu5H2fMo7vMoOELruR3IEQlSFAJIShCBLqLqWEQg5hWmz9hVargIDAfefAHYOJ5KBSZJA4kDAScTGA17Fv7XVo2em1jWhxDW3jUgtbGUxAJWerixUndOnSBNeo+c4ZcBjjmcFm9o0GMeQwuLcIvAA46GMFrKW3TaHCmbjuAuNp5fZcIOilW+23aQDX1A4y0hziREatyns4LPlZ9XGAhEK427QZ9W9gu32kPbpebAvgaXs+2U9sXZrHMNV4LoktaMGiDF5x1xIgBb31qYrdl7P6Z9wODcCS4gnAcAMyrC27tPZFxzXg5D2H8xddh4FX9jDC2+40xUvYk07z3TjN4EdkHDBWVn2hRBLXPdecB7tIkDLBkyPFZ8lx57U2bVbM0qgjAm46PGIUWFuN4rKWUKlSlVD2wASJDhJAMg5HFYlal1mzHMJAF3CIVHEIurqEqDi6i6u0IOA1F1dohBxcRcXcIhBxcS3F1CIQc9GhdRyQg68fFJ85oQgEIQgEJEIFQkQgVCEILjdSzh1oBP7NpeObhAb5kHuRvJWPSXZyxPMkn4DzUjc64XvB9stF0yfZnrCMvs+ChbyCLQ/ldA7ICz/k1/F/uXYaDfrKrus5pu4exMg3Rq7idNFcW7ZFGqZbXptjK812XPHNYnYdcglvIubycImO0T4LUdKsdS6s+Linuts9zWmrWY5wbBPS1GAnk1rcBonP1asjWltG00mtOYJqPkSDgSARiMlnnWtO0rSSVPZi8dsSzMafrg7gGjAYak5hedbx2VtOsQwyHdYg4kEk68NQtdaqkAScCWjxOHwWFtxPSPvZ3nTPb+ULXGpV3u9tJ3WY/rC7iHY3mHBzXcRiqbaNn6Oq9gMhrsCc4OInuIUvd8ddx4N9SPyTW3XzXfyujwaAVqfU/iAhCFpAllIhAsolIhAspEIQCEIQCJQlQJKEqEBdSQg/OSMUAhCEAhCAgEIQgEIQgnbEtAp12OOU3T2OEepCtN8rP12VQMHtun7zcvI+Szq2ViqC1WXo3e1GB4VG5H08Ss9erqsatFsXafSO6OqMY6rhhMDIjs1WeIIwOYwPaM0/s50VaZ/fb5mFbNI17qDeaepUG54+KhVn+SkWR59FyaUG39ql7nU2YU2mObi05k8JGEcFTkzn54oOZ7SnLNRvuDeOfZqu09MrjYVK60uOTsf4W6+pVVb7T0lR1SIvGYwwEQMuQVttSrcpQ2Bf6o5MHtfAKhWZ/soQhC0gQhCAQhCBISoQgISQlQgISJUsIOcULqOaEBdPyUl35lHchAt35lJCEIEhKhCAlEoQgJSSlQgSVe7p14qObjBbe72nHyJ8FRwtjuhsZoaLQ9xJINxo0xIlw1kZfFZ6zPaxR7y2e5XJGTwH95wd5gnvUfY9G9WZwabx5BuPrAW8fsBtpfeqU6nVaAzNrTjJOWKu7LuxQDbrGlnGMCeZkYrPnkXGIrYlS7GIWu/Uym44VQDzBJ/0qTT3SpsGLw48es31CnoteN7Vs5p1XtI94kc2kyCPHyUzYNmm87Uw0ep+C9Tt27NGqwsdTv8AAiZaeIcMlV7P3JdSI6OHMkkgnLkHdy1ay802pab9Qxk3qt7Bn4mT3qItNvvsJ9CrfuuuPA613AOGEFwwk+azK1PgEIQqBCEIBCEIBCEIBCEkoFQgEc0XhzQJCEt4c0IOZSyuvDwSeCBJRKXwTlnpXnBt5jZ955IaO0gFA1KWVov1SdrXpA8Iqnzurn9Vv+opd7av5KeUXKz8olaAbpu0r0f/AC/7Cgbn1TlVoHvq/wDzTyn+zKz8oUraNgdReWPLCRqx14fmO9P7vbMNptFOlo4y88GDF3kI71UajcTcwVgLRaGnop+rp/8AMj3nfuTprHBek2CxNc4nog0DAHIkjDBugyTlncGtDWgANADQMgAIA5CApNOuewLhb5NfE2nTDYgd+CdNnacw3wURlrjs1Umnb28ExHf/AAzUNEHv9ckjrFd5RwMfBTv1g6obDVCtW272je4LWRDLmgHL4pupUATT9pAnIBRq1pBwQcbQotqNLXgOY4EFpEgjmF43vju39FeHU5NB5hs4ljs7jj6H8l63VqkZZKm27ZW2ijUpn3wR2OzYe4gKyq8aQhwIMHMYEcCMwgldECEkolAqEkolAqEkolAqEShAQjvRKRAvehJCECkJIXSRAkIhKklBq7HXqOps6O6+6xodjiCAMCJkH8k4+hU+yPL81TbtT0jj7oYb3A4i75q7qbQPFo8VzsahxtOt9keP9VMFV9NhdUDWtGrjrpmcexQ7PtHHMKn3ue51SmSZbc6vC9eN6O66kmmqIuJMnM4ntOa136NhFeo/VtMAfxOE/hWQWr/R/VipWbqWNI/hdB/EtdfEn16Wy1DVFS3DQ5KhrVzkM0dJGq4ytWL0bQOvyPgujtGRhnzWdc/gVw+0u4960mNN9P8ARDres621uzEJfpruCamL59sCZ+kTkVSNql2JwCcFSNU0xcOtGCjVaoCitqTqlpmcM1NVham7tWva7Q2mAGsqOLnuwa0OJcBGZOOQ4K9se4FP9pVe8/uAMHmCVU7M24+narS5rh9Y8w04tdDiBh2LVWLfADCpS72H/wBSt9WkdWXcmyDOkXfefU9AQFaWbdWyD9hT72B34pXNPeqgc77fvNMeIT7d4aGlRp5S4fBZ2rh6pu3ZdKFIf9vQ/wBqZduzZY/waU6fUUI/Cuqu84iGssx/eNR178QTLt4C4YCzjsrN9C5NpiPV3ToE/wCDRj/La38KrrRuHQOVMj7j3jyJIV9Z9tN991ID/MYfROneSzNzqBx/dDnfBNpjD2v9HzfcqvYdA9oc3xbB8lkts7Fq2Z4bVHtCWOaZa4CJIPKcjivWLXvhSyawn70NHhiV5zvlth1oqNki6wGGtGDSTiJ1yat821LGe8UnillKCtsk8UJb3zCECQEI+ckvzkgnbN2LWrgmk0XRm572U2zwDnkAnkJTp3btPTMo9Eb78WwWlpbq6+0lsDXHDvCt7JZG2iy0xRqEVmQzoozM4uaZ1kOPKV6RsjZxo02tiSGgOdhJwEjHTALne8axT7L3YZQoimGteTjUcY6zte4aBO1NzmPgimWmR7JbGeoJWlYMyQfnsT19uGJ/lKxOlsYilupcJvM6snGSTExMA4KJtTdxr2upPJDhix2d12hjURC3jqrZzd/K78lzaGB7fZJIxmNNe1L3SR4FbrG+k9zKghzfAjQg6g8VY7o2sU7VTJPVeejcdBfwB7nXV6btHZTKpaX0232T0b3AENJBGLdROMHUBYLaVB7mVvpTGNqU7wvhoabzQC2CPaBBHiFudbExrrXRLXmQezTwTNSAE/u9bxbLM1xM1qYDKw1JHsv/AIhj2yuq9mwXP42q3v4Jp9YlSKlAqLUYVdTCtqFK20ngmoKUAqofFoKcbVPFR20lJpUlFxLpMmE9Xq9FZ61U4BjDd5uyaPEhFjpyYVH+kW33W07IzMxUqxnwpt9T/Kk90/jBgKRRt1RuAcSODusPPJSHbFrBl66ImIBBdPAjjyXLNlPzeQzkcXeAXZhO2VbTUcWu6vVJBaXNy71NY4uyce90+oVbQpMpG8LxMESThiOAXVmtl2YWbFlTS7iT4N/JIXDVx/lb+SrjaJOaUVeamLq0bjGJx4BoUHaluNN5Y3rQBiSfSU4yoABjqlqWSnVMkOBMYtPDiDIVn/UU9W2vd70cm4emajq5du5VcfqYqcpDX+BMHuKWtuvaW0xULW4+5eHSYZ9TXsGK1sRSolL3onn6qoSUJZ5+qEBe+YReRI+QtDuTsQWmvLxNKlD6mGDvss7yPAFS3BtNwdhihQbWrD6x8vYDhca4AAn94gdwK11K0BwkHBMVnzwPI4dyZpugZR2QvLetuuuYnvrYj5zTQtHZyz81FNQcCm+kGGfgU1E91QNjnx4rptqA08VBr1xz8Cozq/b4J5CXWqjuKoN79ndNZ33faY0uEYk3etHllzVg+tyTjKhUnWXVx5Ju5tl1lrNqNxblUZo9hzHbqDxC9V6RlVjatI3mPEtPqCNCMo5LzffPY/0evLP8KrLmcGn32dxMjkeSTdbeN1mdddJouPWH2T9po9RqvR1PKbGJcuN3WpqIaYVnLXAOaQWuEgjEEHUFR6lILjrqh9AOSUWZP9Eug0K6YZFFSKNmldUxwXVptLKFM1Kputb4k6Bo1JTbU9E2ntFljomq4AvOFNmr36fwjMlYHYjumr1a9ocTGLiPaL3mBE4CAHdmCattqq7QtIAET1WNzaxgzJPmT/RbSy7Fp0mikwSCDecRi92s92XBdZPGOd9odR7XFoYCGtEAS3TLLBxUa17Mv4jM5grQ2TZFJgutbgNJOfapTdl0z9od/wDRZ8h55atmPGh8JHiFBfZHcF6xR2LTJzPcR+SmM3Vo1IkmTxu/kteSPGm2Z3Ap1tjdwK9Y/VyyFwAac7ol2ZmDwg8lOsO7FlLg0UQ52nXeNdTJE8k8h5FTsZ1CtbBsqq7BrHHsBj+Y4L1upuyykQWsY3OBdBMcJOK5fZm/P9lLVjHbI2JcIdUMOHsgceJKd2xbG0Whzg1weWtcHDqtBnFxnIcea0nRieJ7kzWY2cgZ0I8VmVXkO+Vjph7a1IOa2relrg8YsIF9t7EtcCDjwKzoC9t23sanamOZUEE+w8ZsdjlyxxC8b2hYn0ajqdTBzTBiYI0I5ELrz1sZsxGuj5lCXv8AVC0hfnBexbrbK+i2dlPC+7r1fvkCG9gEDuPFecbn2MVLZSDh1WE1HdjBI/1XV6jVJ0OJxxXH9b/G+IkPcUjHYZKD0z/7GUgtbtR6rg3U9x5JH0sGv0GY15HszUJ1uMaJ87Q6sdXyVR3Vq4eymOlMHqpqtbXRomWWl3FMDzi5JTJ1Kjvc46pto4qNOd6dni0WZ7WiXs+sZxloxHeJHgvKF7RZ6gEQvKd4bIKNprMAwDyW/dd1h5EeC7/l16xz7i93O2tdpupuODTLRwB/rPitKLW05FeX06paZaSCrShtxwEOE8xh5K9cbdOes9N4bQuRaRx9FkBt8c0jtut5nuWf/OteUbRtuAWB3m2s6vVOM02GGDT9495TVs2w94LR1WnOMyO1Vy6c8Yx11rc7kWIMomqR1qpgHhTB+JBPcFp6b9FUbMIFCk0ZCnT/AAglT6FT5K59fRZUyngVDY9OdIVlUh9SNfBPULcRkT2yqyQDJ/our0CQPDilpEy1UC4uxe2esHUwwuDpmQHGNFP2Q8UsQD1fZvhgcTjLiGYSCVV0LSXa93yF19Jw48jp2q+RjS1toucMe3PVNG2Ekz45SqY18OxdVKmE68UtJFg8g9Yx8VArVc+WSg1KuK5NokfErOtY7qWxzWwDqsZ+kCwyxlcZg3XfdPsk9jvxLTvbejT0VRvRDrLVE5Nn+Vwd8Frn6l+PN0IhIvQ5tZ+j4D6Q93Ci7zewcO1bWpWWF3GqEV3g60XDwfTPwK1znYYcVw/WbW+b6SZ5rmTxUOs8hRKVpcueNauHl0ZpHAxmFWutpjJH07kmCYL2pCSDOahC28kfTTwVyicW8ykYM1DFoKeoPk5qYurGy8lhP0gsi1A/apMJ7Q57fgFuWPAdM4evJYb9IDgbQyM+hbPLrvjyXT857Z6+MyhEold3MsoSSgIFSFBQg3mw696z0jwbdPawlvoAe9WtKushunbcTRd7xvM+9EEd4HktIBC5dRtZsqp0VVWh+GXalFUhZwWfSpPpEdnzoq76QuemOqYLMWnh/ZdMtEyMgqxtoCfbbQp4izFeF0a2Xzqqmna/7Lp1qPcpgmVTewKZDhioxrpg2iTdHf8AkrIupzauAlUe8tpu2er+/DB3n8g4qzDiclk99bX9YKIg9Hi+D+0Ixb/CMO0ngtcz2lZrxQifmShdmF1uzauitVJ5MNvXXHSHgt8iQe5eh2+yRL26e00erV5YV6PultL6RRLSfrKYuu4lsdV3wPMc1y/Sf2N8Z8Q6pnHGOMGPFME81f2KxPZTDXkOIJymM+aZtGzmn3fD+i5a3ijdhkUnSnVWT9ljiR5ps7NHEq6nigdKdIQaxVkLAyADp84p1mz2H3fVNi+KppOxxU2gY78uKn0tk0x7k+KdstmHSEgQGiBhhPyFNMO2exm6cwYw49/BeZbzWsVbTVc09UENb2NAb6gnvW/3v2x9Gow0/W1QWs4tbk559BzXlq6flLms93+EISwhC7OYhKkQgEIQg6a4gggwQQQRmCMQV6Rsau210r7I6RuFVnB32gPsnMd40Xmql7M2jUoVBUpGHDPg4atI1ClmrLj0ToSMIIKOg7UbK3ipWkRg2pGLCfEtPvDzVmaQXNpTuo81waKt32dcmySpoqDSPFL0JOqtHWTkkNkhNFW2kQcT4JBVxxBjSdVZUqALuzFN2mgQ6cOAGvbCaRFa4uwa0k+isLHs10R48yplkoBjRxOJPMrnbG3qVkZNQ3qhHUpNOJPFx91vPwlT6qJvHbWWGheztFQRRGHVOtSODeeZjmvKXOJMkkk4knMnUnmpu1doVLRUdVqulzvBoGTWjRo4KIKfP58F25mMW648UJzo+fz4IVRIPb6KTs3aD6FRtSm4BzeOTmnNrhwKhXikLkHsWxtqUrSy/TzHtszcw8COHPVS3014vY7Y+k8PpuLXDIjzBGo5L0PYO9XS0waoAcDBu5HLGNF5u/zz47c9S/V2+keCbdZ0rNosOTl39KHEfPcubeRH6FONpodamqPV2iBqFFyJdQw0wJMYDKT3qvt+2qdlpB1X2zJbTBxc78hgCVT7c3m6Jn1YBe4kAnIcTGqwlqtT6ji+o4uccyfTkOS7cfnb9c++s+HNp299eo6rUMud4AaNaNAFFQiV6HEIRKJQCESiUAhEolAIRKJQK1xBkYEZEYEd60+x97HthtY3ho/UfeGvasvKJUslXXqFHaocAQQQciMlJbbl5hYLe6mcPZOY+I5q+o7aaRn44LF4XW0ZaROeCZt1rAENPWOmJWcp7TGhXI2iA4uJ7FMVprE0MbiZJxJ5p51raO7ishV280aj57FS7R2y+pgCQ3Xif6J4aa023N8rktoQX5F2bWnWPtHyWJrWhz3FzyXOdiScSU2AiF0kkZt0t4JLwRdShg+ZVQSPkJF1cHzKEHYQUIQIVL2Q434k5FCFO/hPrRUXHiVJvnifmUIXB3/rmo48SotRxnNCFqJ0ze0nE1HSeCioQuscqFyUIVQBKhCBEkoQg6QhCAQhCAQhCACUIQgQoQhQASoQqApEIQC5lKhAl5CEIP/Z">
            <a:hlinkClick r:id="rId7"/>
          </p:cNvPr>
          <p:cNvSpPr>
            <a:spLocks noChangeAspect="1" noChangeArrowheads="1"/>
          </p:cNvSpPr>
          <p:nvPr/>
        </p:nvSpPr>
        <p:spPr bwMode="auto">
          <a:xfrm>
            <a:off x="577850" y="-1150938"/>
            <a:ext cx="4476750" cy="3352801"/>
          </a:xfrm>
          <a:prstGeom prst="rect">
            <a:avLst/>
          </a:prstGeom>
          <a:noFill/>
          <a:ln w="9525">
            <a:noFill/>
            <a:miter lim="800000"/>
            <a:headEnd/>
            <a:tailEnd/>
          </a:ln>
        </p:spPr>
        <p:txBody>
          <a:bodyPr/>
          <a:lstStyle/>
          <a:p>
            <a:endParaRPr lang="en-US">
              <a:latin typeface="Calibri" pitchFamily="34" charset="0"/>
            </a:endParaRPr>
          </a:p>
        </p:txBody>
      </p:sp>
      <p:pic>
        <p:nvPicPr>
          <p:cNvPr id="17416" name="Picture 18" descr="http://gaukartifact.com/wp-content/uploads/2013/03/small_0810_75.jpg">
            <a:hlinkClick r:id="rId8"/>
          </p:cNvPr>
          <p:cNvPicPr>
            <a:picLocks noChangeAspect="1" noChangeArrowheads="1"/>
          </p:cNvPicPr>
          <p:nvPr/>
        </p:nvPicPr>
        <p:blipFill>
          <a:blip r:embed="rId9"/>
          <a:srcRect/>
          <a:stretch>
            <a:fillRect/>
          </a:stretch>
        </p:blipFill>
        <p:spPr bwMode="auto">
          <a:xfrm>
            <a:off x="6878638" y="490538"/>
            <a:ext cx="2203450" cy="2938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00800" cy="1456267"/>
          </a:xfrm>
        </p:spPr>
        <p:txBody>
          <a:bodyPr>
            <a:noAutofit/>
          </a:bodyPr>
          <a:lstStyle/>
          <a:p>
            <a:pPr algn="ctr"/>
            <a:r>
              <a:rPr lang="en-US" sz="4800" dirty="0" smtClean="0"/>
              <a:t>Cultural Diffusion in Religion</a:t>
            </a:r>
            <a:endParaRPr lang="en-US" sz="4800" dirty="0"/>
          </a:p>
        </p:txBody>
      </p:sp>
      <p:sp>
        <p:nvSpPr>
          <p:cNvPr id="3" name="Content Placeholder 2"/>
          <p:cNvSpPr>
            <a:spLocks noGrp="1"/>
          </p:cNvSpPr>
          <p:nvPr>
            <p:ph idx="1"/>
          </p:nvPr>
        </p:nvSpPr>
        <p:spPr>
          <a:xfrm>
            <a:off x="0" y="2743200"/>
            <a:ext cx="8991600" cy="3886200"/>
          </a:xfrm>
        </p:spPr>
        <p:txBody>
          <a:bodyPr>
            <a:noAutofit/>
          </a:bodyPr>
          <a:lstStyle/>
          <a:p>
            <a:r>
              <a:rPr lang="en-US" sz="4000" dirty="0" smtClean="0"/>
              <a:t>Buddhism </a:t>
            </a:r>
            <a:r>
              <a:rPr lang="en-US" sz="4000" dirty="0"/>
              <a:t>from India – introduced to China by </a:t>
            </a:r>
            <a:r>
              <a:rPr lang="en-US" sz="4400" dirty="0"/>
              <a:t>Central</a:t>
            </a:r>
            <a:r>
              <a:rPr lang="en-US" sz="4000" dirty="0"/>
              <a:t> Asian traders. </a:t>
            </a:r>
            <a:endParaRPr lang="en-US" sz="4000" dirty="0" smtClean="0"/>
          </a:p>
          <a:p>
            <a:r>
              <a:rPr lang="en-US" sz="4000" dirty="0" smtClean="0"/>
              <a:t>It </a:t>
            </a:r>
            <a:r>
              <a:rPr lang="en-US" sz="4000" dirty="0"/>
              <a:t>received little support from Han dynasty rulers, spreading only modestly among Chinese and largely among foreigners</a:t>
            </a:r>
            <a:r>
              <a:rPr lang="en-US" sz="4000" dirty="0" smtClean="0"/>
              <a:t>.</a:t>
            </a:r>
            <a:endParaRPr lang="en-US" sz="4000" dirty="0"/>
          </a:p>
        </p:txBody>
      </p:sp>
      <p:pic>
        <p:nvPicPr>
          <p:cNvPr id="4" name="Picture 8" descr="http://www.bbc.co.uk/blackcountry/content/images/2005/05/05/buddha_470x300.jpg">
            <a:hlinkClick r:id="rId2"/>
          </p:cNvPr>
          <p:cNvPicPr>
            <a:picLocks noChangeAspect="1" noChangeArrowheads="1"/>
          </p:cNvPicPr>
          <p:nvPr/>
        </p:nvPicPr>
        <p:blipFill>
          <a:blip r:embed="rId3"/>
          <a:srcRect/>
          <a:stretch>
            <a:fillRect/>
          </a:stretch>
        </p:blipFill>
        <p:spPr bwMode="auto">
          <a:xfrm>
            <a:off x="5352691" y="685800"/>
            <a:ext cx="3791309" cy="2191384"/>
          </a:xfrm>
          <a:prstGeom prst="rect">
            <a:avLst/>
          </a:prstGeom>
          <a:noFill/>
          <a:ln w="9525">
            <a:noFill/>
            <a:miter lim="800000"/>
            <a:headEnd/>
            <a:tailEnd/>
          </a:ln>
        </p:spPr>
      </p:pic>
    </p:spTree>
    <p:extLst>
      <p:ext uri="{BB962C8B-B14F-4D97-AF65-F5344CB8AC3E}">
        <p14:creationId xmlns:p14="http://schemas.microsoft.com/office/powerpoint/2010/main" val="1077226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152400"/>
            <a:ext cx="8229600" cy="685800"/>
          </a:xfrm>
        </p:spPr>
        <p:txBody>
          <a:bodyPr/>
          <a:lstStyle/>
          <a:p>
            <a:r>
              <a:rPr lang="en-US" sz="3600" b="1" smtClean="0"/>
              <a:t>Religion</a:t>
            </a:r>
            <a:endParaRPr lang="en-US" b="1" smtClean="0"/>
          </a:p>
        </p:txBody>
      </p:sp>
      <p:sp>
        <p:nvSpPr>
          <p:cNvPr id="3" name="Content Placeholder 2"/>
          <p:cNvSpPr>
            <a:spLocks noGrp="1"/>
          </p:cNvSpPr>
          <p:nvPr>
            <p:ph idx="1"/>
          </p:nvPr>
        </p:nvSpPr>
        <p:spPr>
          <a:xfrm>
            <a:off x="0" y="1066800"/>
            <a:ext cx="9144000" cy="5638800"/>
          </a:xfrm>
        </p:spPr>
        <p:txBody>
          <a:bodyPr rtlCol="0">
            <a:noAutofit/>
          </a:bodyPr>
          <a:lstStyle/>
          <a:p>
            <a:pPr marL="0" indent="0" fontAlgn="auto">
              <a:spcAft>
                <a:spcPts val="0"/>
              </a:spcAft>
              <a:buFont typeface="Arial" panose="020B0604020202020204" pitchFamily="34" charset="0"/>
              <a:buNone/>
              <a:defRPr/>
            </a:pPr>
            <a:r>
              <a:rPr lang="en-US" sz="5400" dirty="0" smtClean="0"/>
              <a:t>Han focused on Confucianism </a:t>
            </a:r>
          </a:p>
          <a:p>
            <a:pPr marL="0" indent="0" fontAlgn="auto">
              <a:spcAft>
                <a:spcPts val="0"/>
              </a:spcAft>
              <a:buFont typeface="Arial" panose="020B0604020202020204" pitchFamily="34" charset="0"/>
              <a:buNone/>
              <a:defRPr/>
            </a:pPr>
            <a:endParaRPr lang="en-US" sz="5400" dirty="0" smtClean="0"/>
          </a:p>
          <a:p>
            <a:pPr marL="0" indent="0" algn="ctr" fontAlgn="auto">
              <a:spcAft>
                <a:spcPts val="0"/>
              </a:spcAft>
              <a:buNone/>
              <a:defRPr/>
            </a:pPr>
            <a:r>
              <a:rPr lang="en-US" sz="5400" dirty="0" smtClean="0"/>
              <a:t>Restored Confucian teachings that were abandoned during the Qin dynasty.  </a:t>
            </a:r>
            <a:endParaRPr lang="en-US" sz="5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E. Napp</a:t>
            </a:r>
          </a:p>
        </p:txBody>
      </p:sp>
      <p:sp>
        <p:nvSpPr>
          <p:cNvPr id="7170" name="Rectangle 2"/>
          <p:cNvSpPr>
            <a:spLocks noGrp="1" noChangeArrowheads="1"/>
          </p:cNvSpPr>
          <p:nvPr>
            <p:ph type="title"/>
          </p:nvPr>
        </p:nvSpPr>
        <p:spPr>
          <a:xfrm>
            <a:off x="304800" y="5751"/>
            <a:ext cx="7772400" cy="1456267"/>
          </a:xfrm>
        </p:spPr>
        <p:txBody>
          <a:bodyPr>
            <a:normAutofit/>
          </a:bodyPr>
          <a:lstStyle/>
          <a:p>
            <a:r>
              <a:rPr lang="en-US" altLang="en-US" sz="4800"/>
              <a:t>Confucianism</a:t>
            </a:r>
          </a:p>
        </p:txBody>
      </p:sp>
      <p:sp>
        <p:nvSpPr>
          <p:cNvPr id="7171" name="Rectangle 3"/>
          <p:cNvSpPr>
            <a:spLocks noGrp="1" noChangeArrowheads="1"/>
          </p:cNvSpPr>
          <p:nvPr>
            <p:ph type="body" idx="1"/>
          </p:nvPr>
        </p:nvSpPr>
        <p:spPr>
          <a:xfrm>
            <a:off x="0" y="1462018"/>
            <a:ext cx="8991600" cy="5395982"/>
          </a:xfrm>
        </p:spPr>
        <p:txBody>
          <a:bodyPr>
            <a:noAutofit/>
          </a:bodyPr>
          <a:lstStyle/>
          <a:p>
            <a:pPr marL="0" indent="0">
              <a:lnSpc>
                <a:spcPct val="90000"/>
              </a:lnSpc>
              <a:buNone/>
            </a:pPr>
            <a:r>
              <a:rPr lang="en-US" altLang="en-US" sz="4800" dirty="0" smtClean="0"/>
              <a:t>The </a:t>
            </a:r>
            <a:r>
              <a:rPr lang="en-US" altLang="en-US" sz="4800" dirty="0"/>
              <a:t>importance of individuals knowing and doing what was expected of them.</a:t>
            </a:r>
          </a:p>
          <a:p>
            <a:pPr>
              <a:lnSpc>
                <a:spcPct val="90000"/>
              </a:lnSpc>
            </a:pPr>
            <a:endParaRPr lang="en-US" altLang="en-US" sz="4800" dirty="0"/>
          </a:p>
          <a:p>
            <a:pPr>
              <a:lnSpc>
                <a:spcPct val="90000"/>
              </a:lnSpc>
            </a:pPr>
            <a:r>
              <a:rPr lang="en-US" altLang="en-US" sz="4800" dirty="0"/>
              <a:t>Confucius taught that social order led to peace and harmony in society</a:t>
            </a:r>
            <a:r>
              <a:rPr lang="en-US" altLang="en-US" sz="4800" dirty="0" smtClean="0"/>
              <a:t>.</a:t>
            </a:r>
            <a:endParaRPr lang="en-US" altLang="en-US" sz="4000" dirty="0"/>
          </a:p>
        </p:txBody>
      </p:sp>
    </p:spTree>
    <p:extLst>
      <p:ext uri="{BB962C8B-B14F-4D97-AF65-F5344CB8AC3E}">
        <p14:creationId xmlns:p14="http://schemas.microsoft.com/office/powerpoint/2010/main" val="4101502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http://schoolworkhelper.net/wp-content/uploads/2011/02/Confucian.jpg">
            <a:hlinkClick r:id="rId2"/>
          </p:cNvPr>
          <p:cNvPicPr>
            <a:picLocks noChangeAspect="1" noChangeArrowheads="1"/>
          </p:cNvPicPr>
          <p:nvPr/>
        </p:nvPicPr>
        <p:blipFill>
          <a:blip r:embed="rId3"/>
          <a:srcRect/>
          <a:stretch>
            <a:fillRect/>
          </a:stretch>
        </p:blipFill>
        <p:spPr bwMode="auto">
          <a:xfrm>
            <a:off x="381000" y="203200"/>
            <a:ext cx="3343275" cy="3541713"/>
          </a:xfrm>
          <a:prstGeom prst="rect">
            <a:avLst/>
          </a:prstGeom>
          <a:noFill/>
          <a:ln w="9525">
            <a:noFill/>
            <a:miter lim="800000"/>
            <a:headEnd/>
            <a:tailEnd/>
          </a:ln>
        </p:spPr>
      </p:pic>
      <p:pic>
        <p:nvPicPr>
          <p:cNvPr id="19458" name="Picture 6" descr="http://limdongcheol.files.wordpress.com/2012/03/xiaodao.jpg">
            <a:hlinkClick r:id="rId4"/>
          </p:cNvPr>
          <p:cNvPicPr>
            <a:picLocks noChangeAspect="1" noChangeArrowheads="1"/>
          </p:cNvPicPr>
          <p:nvPr/>
        </p:nvPicPr>
        <p:blipFill>
          <a:blip r:embed="rId5"/>
          <a:srcRect/>
          <a:stretch>
            <a:fillRect/>
          </a:stretch>
        </p:blipFill>
        <p:spPr bwMode="auto">
          <a:xfrm>
            <a:off x="4114800" y="203200"/>
            <a:ext cx="4760913" cy="3594100"/>
          </a:xfrm>
          <a:prstGeom prst="rect">
            <a:avLst/>
          </a:prstGeom>
          <a:noFill/>
          <a:ln w="9525">
            <a:noFill/>
            <a:miter lim="800000"/>
            <a:headEnd/>
            <a:tailEnd/>
          </a:ln>
        </p:spPr>
      </p:pic>
      <p:sp>
        <p:nvSpPr>
          <p:cNvPr id="5" name="TextBox 4"/>
          <p:cNvSpPr txBox="1"/>
          <p:nvPr/>
        </p:nvSpPr>
        <p:spPr>
          <a:xfrm>
            <a:off x="2743200" y="381000"/>
            <a:ext cx="2743200" cy="707886"/>
          </a:xfrm>
          <a:prstGeom prst="rect">
            <a:avLst/>
          </a:prstGeom>
          <a:solidFill>
            <a:schemeClr val="bg1"/>
          </a:solidFill>
        </p:spPr>
        <p:txBody>
          <a:bodyPr wrap="square" rtlCol="0">
            <a:spAutoFit/>
          </a:bodyPr>
          <a:lstStyle/>
          <a:p>
            <a:pPr algn="ctr"/>
            <a:r>
              <a:rPr lang="en-US" sz="2000" b="1" dirty="0" smtClean="0"/>
              <a:t>Confucius and filial piety</a:t>
            </a:r>
            <a:endParaRPr lang="en-US" sz="2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191842"/>
          </a:xfrm>
        </p:spPr>
        <p:txBody>
          <a:bodyPr>
            <a:noAutofit/>
          </a:bodyPr>
          <a:lstStyle/>
          <a:p>
            <a:pPr marL="457200" indent="-457200">
              <a:buFont typeface="Arial" panose="020B0604020202020204" pitchFamily="34" charset="0"/>
              <a:buChar char="•"/>
            </a:pPr>
            <a:r>
              <a:rPr lang="en-US" sz="3600" dirty="0" smtClean="0">
                <a:solidFill>
                  <a:schemeClr val="accent5">
                    <a:lumMod val="60000"/>
                    <a:lumOff val="40000"/>
                  </a:schemeClr>
                </a:solidFill>
              </a:rPr>
              <a:t>Peasants</a:t>
            </a:r>
            <a:r>
              <a:rPr lang="en-US" sz="3600" dirty="0" smtClean="0"/>
              <a:t> - majority </a:t>
            </a:r>
            <a:r>
              <a:rPr lang="en-US" sz="3600" dirty="0"/>
              <a:t>of the population; </a:t>
            </a:r>
            <a:br>
              <a:rPr lang="en-US" sz="3600" dirty="0"/>
            </a:br>
            <a:r>
              <a:rPr lang="en-US" sz="3600" dirty="0" smtClean="0"/>
              <a:t>paid </a:t>
            </a:r>
            <a:r>
              <a:rPr lang="en-US" sz="3600" dirty="0"/>
              <a:t>the government, </a:t>
            </a:r>
            <a:r>
              <a:rPr lang="en-US" sz="3600" dirty="0" smtClean="0"/>
              <a:t/>
            </a:r>
            <a:br>
              <a:rPr lang="en-US" sz="3600" dirty="0" smtClean="0"/>
            </a:br>
            <a:r>
              <a:rPr lang="en-US" sz="3600" dirty="0" smtClean="0"/>
              <a:t>provided labor &amp; </a:t>
            </a:r>
            <a:r>
              <a:rPr lang="en-US" sz="3600" dirty="0"/>
              <a:t>services, </a:t>
            </a:r>
            <a:r>
              <a:rPr lang="en-US" sz="3600" dirty="0" smtClean="0"/>
              <a:t/>
            </a:r>
            <a:br>
              <a:rPr lang="en-US" sz="3600" dirty="0" smtClean="0"/>
            </a:br>
            <a:r>
              <a:rPr lang="en-US" sz="3600" dirty="0" smtClean="0"/>
              <a:t>served </a:t>
            </a:r>
            <a:r>
              <a:rPr lang="en-US" sz="3600" dirty="0"/>
              <a:t>in the army</a:t>
            </a:r>
          </a:p>
        </p:txBody>
      </p:sp>
      <p:pic>
        <p:nvPicPr>
          <p:cNvPr id="4" name="Picture 4"/>
          <p:cNvPicPr>
            <a:picLocks noGrp="1" noChangeAspect="1"/>
          </p:cNvPicPr>
          <p:nvPr>
            <p:ph idx="1"/>
          </p:nvPr>
        </p:nvPicPr>
        <p:blipFill>
          <a:blip r:embed="rId2"/>
          <a:srcRect/>
          <a:stretch>
            <a:fillRect/>
          </a:stretch>
        </p:blipFill>
        <p:spPr bwMode="auto">
          <a:xfrm>
            <a:off x="0" y="2191842"/>
            <a:ext cx="5067300" cy="4666158"/>
          </a:xfrm>
          <a:prstGeom prst="rect">
            <a:avLst/>
          </a:prstGeom>
          <a:noFill/>
          <a:ln w="9525">
            <a:noFill/>
            <a:miter lim="800000"/>
            <a:headEnd/>
            <a:tailEnd/>
          </a:ln>
        </p:spPr>
      </p:pic>
      <p:sp>
        <p:nvSpPr>
          <p:cNvPr id="5" name="Rectangle 4"/>
          <p:cNvSpPr/>
          <p:nvPr/>
        </p:nvSpPr>
        <p:spPr>
          <a:xfrm>
            <a:off x="5067300" y="2121526"/>
            <a:ext cx="4171950" cy="4524315"/>
          </a:xfrm>
          <a:prstGeom prst="rect">
            <a:avLst/>
          </a:prstGeom>
        </p:spPr>
        <p:txBody>
          <a:bodyPr wrap="square">
            <a:spAutoFit/>
          </a:bodyPr>
          <a:lstStyle/>
          <a:p>
            <a:r>
              <a:rPr lang="en-US" sz="3600" dirty="0">
                <a:solidFill>
                  <a:schemeClr val="accent5">
                    <a:lumMod val="60000"/>
                    <a:lumOff val="40000"/>
                  </a:schemeClr>
                </a:solidFill>
              </a:rPr>
              <a:t>The merchant class </a:t>
            </a:r>
            <a:r>
              <a:rPr lang="en-US" sz="3600" dirty="0" smtClean="0">
                <a:solidFill>
                  <a:schemeClr val="accent5">
                    <a:lumMod val="60000"/>
                    <a:lumOff val="40000"/>
                  </a:schemeClr>
                </a:solidFill>
              </a:rPr>
              <a:t> </a:t>
            </a:r>
            <a:r>
              <a:rPr lang="en-US" sz="3600" dirty="0"/>
              <a:t>traders, artisans, </a:t>
            </a:r>
            <a:r>
              <a:rPr lang="en-US" sz="3600" dirty="0" smtClean="0"/>
              <a:t>manufacturers </a:t>
            </a:r>
          </a:p>
          <a:p>
            <a:endParaRPr lang="en-US" sz="3600" dirty="0" smtClean="0"/>
          </a:p>
          <a:p>
            <a:r>
              <a:rPr lang="en-US" sz="3600" dirty="0" smtClean="0"/>
              <a:t>Commoner </a:t>
            </a:r>
            <a:r>
              <a:rPr lang="en-US" sz="3600" dirty="0"/>
              <a:t>C</a:t>
            </a:r>
            <a:r>
              <a:rPr lang="en-US" sz="3600" dirty="0" smtClean="0"/>
              <a:t>lass</a:t>
            </a:r>
          </a:p>
          <a:p>
            <a:endParaRPr lang="en-US" sz="3600" dirty="0" smtClean="0"/>
          </a:p>
          <a:p>
            <a:r>
              <a:rPr lang="en-US" sz="3600" dirty="0" smtClean="0"/>
              <a:t>most </a:t>
            </a:r>
            <a:r>
              <a:rPr lang="en-US" sz="3600" dirty="0"/>
              <a:t>merchants were quite wealthy</a:t>
            </a:r>
          </a:p>
        </p:txBody>
      </p:sp>
    </p:spTree>
    <p:extLst>
      <p:ext uri="{BB962C8B-B14F-4D97-AF65-F5344CB8AC3E}">
        <p14:creationId xmlns:p14="http://schemas.microsoft.com/office/powerpoint/2010/main" val="1597060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3606"/>
            <a:ext cx="4572000" cy="3091196"/>
          </a:xfrm>
        </p:spPr>
        <p:txBody>
          <a:bodyPr rtlCol="0">
            <a:noAutofit/>
          </a:bodyPr>
          <a:lstStyle/>
          <a:p>
            <a:pPr marL="0" indent="0" fontAlgn="auto">
              <a:spcAft>
                <a:spcPts val="0"/>
              </a:spcAft>
              <a:buFont typeface="Arial" panose="020B0604020202020204" pitchFamily="34" charset="0"/>
              <a:buNone/>
              <a:defRPr/>
            </a:pPr>
            <a:r>
              <a:rPr lang="en-US" sz="3600" dirty="0" smtClean="0"/>
              <a:t>Examination system created a new social class - scholar-gentry, </a:t>
            </a:r>
            <a:endParaRPr lang="en-US" sz="3600" dirty="0"/>
          </a:p>
          <a:p>
            <a:pPr marL="0" indent="0" fontAlgn="auto">
              <a:spcAft>
                <a:spcPts val="0"/>
              </a:spcAft>
              <a:buFont typeface="Arial" panose="020B0604020202020204" pitchFamily="34" charset="0"/>
              <a:buNone/>
              <a:defRPr/>
            </a:pPr>
            <a:endParaRPr lang="en-US" sz="3600" dirty="0" smtClean="0"/>
          </a:p>
          <a:p>
            <a:pPr marL="0" indent="0" fontAlgn="auto">
              <a:spcAft>
                <a:spcPts val="0"/>
              </a:spcAft>
              <a:buFont typeface="Arial" panose="020B0604020202020204" pitchFamily="34" charset="0"/>
              <a:buNone/>
              <a:defRPr/>
            </a:pPr>
            <a:r>
              <a:rPr lang="en-US" sz="3600" dirty="0" smtClean="0"/>
              <a:t> educated landowners </a:t>
            </a:r>
          </a:p>
        </p:txBody>
      </p:sp>
      <p:pic>
        <p:nvPicPr>
          <p:cNvPr id="4" name="Picture 4"/>
          <p:cNvPicPr>
            <a:picLocks noChangeAspect="1"/>
          </p:cNvPicPr>
          <p:nvPr/>
        </p:nvPicPr>
        <p:blipFill>
          <a:blip r:embed="rId2"/>
          <a:srcRect/>
          <a:stretch>
            <a:fillRect/>
          </a:stretch>
        </p:blipFill>
        <p:spPr bwMode="auto">
          <a:xfrm>
            <a:off x="4876800" y="34506"/>
            <a:ext cx="4267200" cy="3929396"/>
          </a:xfrm>
          <a:prstGeom prst="rect">
            <a:avLst/>
          </a:prstGeom>
          <a:noFill/>
          <a:ln w="9525">
            <a:noFill/>
            <a:miter lim="800000"/>
            <a:headEnd/>
            <a:tailEnd/>
          </a:ln>
        </p:spPr>
      </p:pic>
      <p:sp>
        <p:nvSpPr>
          <p:cNvPr id="2" name="Rectangle 1"/>
          <p:cNvSpPr/>
          <p:nvPr/>
        </p:nvSpPr>
        <p:spPr>
          <a:xfrm>
            <a:off x="152400" y="4067419"/>
            <a:ext cx="8839200" cy="1261884"/>
          </a:xfrm>
          <a:prstGeom prst="rect">
            <a:avLst/>
          </a:prstGeom>
        </p:spPr>
        <p:txBody>
          <a:bodyPr wrap="square">
            <a:spAutoFit/>
          </a:bodyPr>
          <a:lstStyle/>
          <a:p>
            <a:pPr marL="0" indent="0" fontAlgn="auto">
              <a:spcAft>
                <a:spcPts val="0"/>
              </a:spcAft>
              <a:buFont typeface="Arial" panose="020B0604020202020204" pitchFamily="34" charset="0"/>
              <a:buNone/>
              <a:defRPr/>
            </a:pPr>
            <a:r>
              <a:rPr lang="en-US" sz="3600" dirty="0" smtClean="0"/>
              <a:t>- Examinations = way </a:t>
            </a:r>
            <a:r>
              <a:rPr lang="en-US" sz="3600" dirty="0"/>
              <a:t>for commoners to move up the </a:t>
            </a:r>
            <a:r>
              <a:rPr lang="en-US" sz="4000" dirty="0"/>
              <a:t>social</a:t>
            </a:r>
            <a:r>
              <a:rPr lang="en-US" sz="3600" dirty="0"/>
              <a:t> </a:t>
            </a:r>
            <a:r>
              <a:rPr lang="en-US" sz="3600" dirty="0" smtClean="0"/>
              <a:t>ladder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1"/>
            <a:ext cx="8686800" cy="6248399"/>
          </a:xfrm>
        </p:spPr>
        <p:txBody>
          <a:bodyPr>
            <a:normAutofit/>
          </a:bodyPr>
          <a:lstStyle/>
          <a:p>
            <a:r>
              <a:rPr lang="en-US" sz="3600" dirty="0"/>
              <a:t>Wealthy families had many children. </a:t>
            </a:r>
            <a:r>
              <a:rPr lang="en-US" sz="3600" dirty="0" smtClean="0"/>
              <a:t/>
            </a:r>
            <a:br>
              <a:rPr lang="en-US" sz="3600" dirty="0" smtClean="0"/>
            </a:br>
            <a:r>
              <a:rPr lang="en-US" sz="3600" dirty="0"/>
              <a:t/>
            </a:r>
            <a:br>
              <a:rPr lang="en-US" sz="3600" dirty="0"/>
            </a:br>
            <a:r>
              <a:rPr lang="en-US" sz="3600" dirty="0" smtClean="0"/>
              <a:t>They </a:t>
            </a:r>
            <a:r>
              <a:rPr lang="en-US" sz="3600" dirty="0"/>
              <a:t>wanted their sons to serve in the government and their daughters to marry into other wealthy families</a:t>
            </a:r>
            <a:r>
              <a:rPr lang="en-US" sz="3600" dirty="0" smtClean="0"/>
              <a:t>.</a:t>
            </a:r>
            <a:br>
              <a:rPr lang="en-US" sz="3600" dirty="0" smtClean="0"/>
            </a:br>
            <a:r>
              <a:rPr lang="en-US" sz="3600" dirty="0"/>
              <a:t/>
            </a:r>
            <a:br>
              <a:rPr lang="en-US" sz="3600" dirty="0"/>
            </a:br>
            <a:r>
              <a:rPr lang="en-US" sz="3600" dirty="0" smtClean="0"/>
              <a:t> </a:t>
            </a:r>
            <a:r>
              <a:rPr lang="en-US" sz="3600" dirty="0"/>
              <a:t>Under Confucian teachings, women were subordinate to men; marriages were arranged.</a:t>
            </a:r>
          </a:p>
        </p:txBody>
      </p:sp>
    </p:spTree>
    <p:extLst>
      <p:ext uri="{BB962C8B-B14F-4D97-AF65-F5344CB8AC3E}">
        <p14:creationId xmlns:p14="http://schemas.microsoft.com/office/powerpoint/2010/main" val="3319790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ltLang="en-US"/>
              <a:t>E. Napp</a:t>
            </a:r>
          </a:p>
        </p:txBody>
      </p:sp>
      <p:sp>
        <p:nvSpPr>
          <p:cNvPr id="4102" name="Text Box 6"/>
          <p:cNvSpPr txBox="1">
            <a:spLocks noChangeArrowheads="1"/>
          </p:cNvSpPr>
          <p:nvPr/>
        </p:nvSpPr>
        <p:spPr bwMode="auto">
          <a:xfrm>
            <a:off x="95250" y="5181600"/>
            <a:ext cx="90487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3600" dirty="0"/>
              <a:t>The Han dynasty was an important Chinese</a:t>
            </a:r>
          </a:p>
          <a:p>
            <a:pPr algn="ctr"/>
            <a:r>
              <a:rPr lang="en-US" altLang="en-US" sz="3600" dirty="0"/>
              <a:t>dynasty.</a:t>
            </a:r>
          </a:p>
        </p:txBody>
      </p:sp>
      <p:pic>
        <p:nvPicPr>
          <p:cNvPr id="4104" name="Picture 8" descr="han_dynasty_map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3820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113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152400"/>
            <a:ext cx="8229600" cy="792163"/>
          </a:xfrm>
        </p:spPr>
        <p:txBody>
          <a:bodyPr/>
          <a:lstStyle/>
          <a:p>
            <a:r>
              <a:rPr lang="en-US" sz="3600" b="1" smtClean="0"/>
              <a:t>Intellectual</a:t>
            </a:r>
            <a:endParaRPr lang="en-US" b="1" smtClean="0"/>
          </a:p>
        </p:txBody>
      </p:sp>
      <p:sp>
        <p:nvSpPr>
          <p:cNvPr id="3" name="Content Placeholder 2"/>
          <p:cNvSpPr>
            <a:spLocks noGrp="1"/>
          </p:cNvSpPr>
          <p:nvPr>
            <p:ph idx="1"/>
          </p:nvPr>
        </p:nvSpPr>
        <p:spPr>
          <a:xfrm>
            <a:off x="304800" y="990600"/>
            <a:ext cx="8534400" cy="5562600"/>
          </a:xfrm>
        </p:spPr>
        <p:txBody>
          <a:bodyPr rtlCol="0">
            <a:noAutofit/>
          </a:bodyPr>
          <a:lstStyle/>
          <a:p>
            <a:pPr fontAlgn="auto">
              <a:spcAft>
                <a:spcPts val="0"/>
              </a:spcAft>
              <a:buFontTx/>
              <a:buChar char="-"/>
              <a:defRPr/>
            </a:pPr>
            <a:r>
              <a:rPr lang="en-US" sz="3200" dirty="0" smtClean="0"/>
              <a:t>paper and cast iron tools  invented</a:t>
            </a:r>
            <a:r>
              <a:rPr lang="en-US" sz="3200" dirty="0"/>
              <a:t>, </a:t>
            </a:r>
            <a:endParaRPr lang="en-US" sz="3200" dirty="0" smtClean="0"/>
          </a:p>
          <a:p>
            <a:pPr fontAlgn="auto">
              <a:spcAft>
                <a:spcPts val="0"/>
              </a:spcAft>
              <a:buFontTx/>
              <a:buChar char="-"/>
              <a:defRPr/>
            </a:pPr>
            <a:r>
              <a:rPr lang="en-US" sz="3200" dirty="0" smtClean="0"/>
              <a:t>painting </a:t>
            </a:r>
            <a:r>
              <a:rPr lang="en-US" sz="3200" dirty="0"/>
              <a:t>and calligraphy flourished, </a:t>
            </a:r>
            <a:endParaRPr lang="en-US" sz="3200" dirty="0" smtClean="0"/>
          </a:p>
          <a:p>
            <a:pPr fontAlgn="auto">
              <a:spcAft>
                <a:spcPts val="0"/>
              </a:spcAft>
              <a:buFontTx/>
              <a:buChar char="-"/>
              <a:defRPr/>
            </a:pPr>
            <a:r>
              <a:rPr lang="en-US" sz="3200" dirty="0" smtClean="0"/>
              <a:t>fine </a:t>
            </a:r>
            <a:r>
              <a:rPr lang="en-US" sz="3200" dirty="0"/>
              <a:t>porcelain was created. </a:t>
            </a:r>
            <a:endParaRPr lang="en-US" sz="3200" dirty="0" smtClean="0"/>
          </a:p>
          <a:p>
            <a:pPr fontAlgn="auto">
              <a:spcAft>
                <a:spcPts val="0"/>
              </a:spcAft>
              <a:buFontTx/>
              <a:buChar char="-"/>
              <a:defRPr/>
            </a:pPr>
            <a:r>
              <a:rPr lang="en-US" sz="3200" dirty="0" smtClean="0"/>
              <a:t>wheelbarrow and the iron plow. </a:t>
            </a:r>
          </a:p>
          <a:p>
            <a:pPr fontAlgn="auto">
              <a:spcAft>
                <a:spcPts val="0"/>
              </a:spcAft>
              <a:buFontTx/>
              <a:buChar char="-"/>
              <a:defRPr/>
            </a:pPr>
            <a:r>
              <a:rPr lang="en-US" sz="3200" dirty="0" smtClean="0"/>
              <a:t>water </a:t>
            </a:r>
            <a:r>
              <a:rPr lang="en-US" sz="3200" dirty="0"/>
              <a:t>clocks, star maps, </a:t>
            </a:r>
            <a:r>
              <a:rPr lang="en-US" sz="3200" dirty="0" smtClean="0"/>
              <a:t>seismographs, and </a:t>
            </a:r>
            <a:r>
              <a:rPr lang="en-US" sz="3200" dirty="0"/>
              <a:t>compasses. </a:t>
            </a:r>
            <a:endParaRPr lang="en-US" sz="3200" dirty="0" smtClean="0"/>
          </a:p>
          <a:p>
            <a:pPr fontAlgn="auto">
              <a:spcAft>
                <a:spcPts val="0"/>
              </a:spcAft>
              <a:buFontTx/>
              <a:buChar char="-"/>
              <a:defRPr/>
            </a:pPr>
            <a:r>
              <a:rPr lang="en-US" sz="3200" dirty="0" smtClean="0"/>
              <a:t>Crossbow</a:t>
            </a:r>
          </a:p>
          <a:p>
            <a:pPr fontAlgn="auto">
              <a:spcAft>
                <a:spcPts val="0"/>
              </a:spcAft>
              <a:buFontTx/>
              <a:buChar char="-"/>
              <a:defRPr/>
            </a:pPr>
            <a:r>
              <a:rPr lang="en-US" sz="3200" dirty="0" smtClean="0"/>
              <a:t>new </a:t>
            </a:r>
            <a:r>
              <a:rPr lang="en-US" sz="3200" dirty="0"/>
              <a:t>roads and waterways. </a:t>
            </a:r>
            <a:endParaRPr lang="en-US" sz="3200" dirty="0" smtClean="0"/>
          </a:p>
          <a:p>
            <a:pPr fontAlgn="auto">
              <a:spcAft>
                <a:spcPts val="0"/>
              </a:spcAft>
              <a:buFontTx/>
              <a:buChar char="-"/>
              <a:defRPr/>
            </a:pPr>
            <a:r>
              <a:rPr lang="en-US" sz="3200" dirty="0" smtClean="0"/>
              <a:t>raising silkworms and spinning and weaving silk cloth, </a:t>
            </a:r>
          </a:p>
          <a:p>
            <a:pPr lvl="1">
              <a:spcAft>
                <a:spcPts val="0"/>
              </a:spcAft>
              <a:buFontTx/>
              <a:buChar char="-"/>
              <a:defRPr/>
            </a:pPr>
            <a:r>
              <a:rPr lang="en-US" sz="2800" dirty="0" smtClean="0"/>
              <a:t>which led to the invention of the weaving loom. </a:t>
            </a:r>
            <a:endParaRPr lang="en-US" sz="2800" dirty="0"/>
          </a:p>
          <a:p>
            <a:pPr marL="457200" lvl="1" indent="0">
              <a:spcAft>
                <a:spcPts val="0"/>
              </a:spcAft>
              <a:buNone/>
              <a:defRPr/>
            </a:pP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https://encrypted-tbn2.gstatic.com/images?q=tbn:ANd9GcRPq3KdZiV_SmL0Kq0XLLNHPW2epDBdK9b6hPKxLesbgOKbUgX7"/>
          <p:cNvPicPr>
            <a:picLocks noChangeAspect="1" noChangeArrowheads="1"/>
          </p:cNvPicPr>
          <p:nvPr/>
        </p:nvPicPr>
        <p:blipFill>
          <a:blip r:embed="rId2"/>
          <a:srcRect/>
          <a:stretch>
            <a:fillRect/>
          </a:stretch>
        </p:blipFill>
        <p:spPr bwMode="auto">
          <a:xfrm>
            <a:off x="166688" y="160338"/>
            <a:ext cx="2541587" cy="2543175"/>
          </a:xfrm>
          <a:prstGeom prst="rect">
            <a:avLst/>
          </a:prstGeom>
          <a:noFill/>
          <a:ln w="9525">
            <a:noFill/>
            <a:miter lim="800000"/>
            <a:headEnd/>
            <a:tailEnd/>
          </a:ln>
        </p:spPr>
      </p:pic>
      <p:sp>
        <p:nvSpPr>
          <p:cNvPr id="23554" name="AutoShape 4" descr="data:image/jpeg;base64,/9j/4AAQSkZJRgABAQAAAQABAAD/2wCEAAkGBhQSEBQUEhQVFRQUFxUVFRgYFBgVFxUVFxQVFBQUFRQXGyYeFxkkGRQUHy8gIycpLCwsFR4xNTAqNSYrLCkBCQoKDgwOFA8PFikcFBwsKSwpKS0sKSkpKSkpKSkpKSksKSkpKSkpKSkpKSkpKSkpLCkpKSkpKSkpKSwsKSkpKf/AABEIARkAswMBIgACEQEDEQH/xAAbAAABBQEBAAAAAAAAAAAAAAAAAQIDBAUGB//EAEIQAAECBAIGCAMGBAQHAAAAAAEAAgMEESExQQUSUWGBkQYTInGhsdHwUsHhBzJCYnKSFCOCsjNz0vEVFiSiwuLy/8QAGQEBAAMBAQAAAAAAAAAAAAAAAAECAwQF/8QAJREBAQACAgEDBAMBAAAAAAAAAAECEQMhQRIxURMyYYEEcfAi/9oADAMBAAIRAxEAPwDaQhC8hQIQqukZQxIZaHlhOYFeBFRUbqhA6Y0hDhgl7wA2gdfAmwBpnY2WVF6aSrfx17hX6+CwJadk4EZ0KclDEDXEF0GI6ETTCsF5pyeLbVtNg6AimofMwHE/ja4gDNt2ubSm/wAl1z+PL5aTHHyhd9oUuMnHh9FLB6aw3glkOKQ3EhpsBc5bwrk3D0QGsbAm5VgFQ/Wh6xdXMO1dYG29Qv6QScNgZDnIdRU67WRYeqTfsQ2NLdxLq13CyTgnwvrDTOi9Pmknq4UZwyIgk+OuFAz7QXHCWjO7mBvmXK5F6RSFaunXl2ZEs45b20PABRs6XSbcJ6JXG8gHEHi4Z7lP0vw0n0/9BA6XRnirJOYIrT/EhDLYYJUzdPTJv/BzAFr9dLgX21l01v2iyrLdfEiAkEnqOqvXHV1iDb/dSx/tDlDCs2IHmtHMOpamIc9xGN6AWG0p6NeDWB0LS806tJKcNKC0WVztb/p7q0Is1fWlphlK/ejyd6Us3+SNbnkVxk90zbEJoJtwrYOmoobQYVaCdlcc1lxtJA36iFXa8vin/vcp+nPhH/Hw7ab6RxIf3i0YU1oss452LYbgeSjlOmTi4Va0trQkMfUDaKE6y4f/AIq8DslrP0QmN8dWqSWc+NEayr3kkABz3G5w7OCi8UTrD4esaM0uyOHan4aA40vvIF9yvKroyQbBgshtAAaMhSpzPOvgrS5LrfTlut9BCEKEBCEIBCEIBCEIBCEIOS6d6GDmde0dptGv3trQE9xtxXCwn3oF7JFhBzS1wqCKEHAg5FeUdIdGiXmHMIti07Wm49O8FdfDnuaaYXwrPAdSt1E6Ub8IKeHiiTXOQB4/RdSUX8M34W8RVNfBHwtUuu74R+76KN0R3wD9w9FAidCGxvIJzWbhyQXP+Fv7kVfsbzPoiTwhxSCu7gke5RUxE8rsvs80TrPMVwszD9RrTkL8lx8MkkL2HQMh1MuxmdNZ36nXPyHBYcuWsTPLUaCEIXGwCEIQCEIQCEIQCEIQCEIQC437RpGsOHFAuCWHuIJHiDzXZLG6XwNaSi/lAcO9rgVfC6yicbqvKgw4qaXeNYBxoDnQkDgATySgAjDuTHsXoRtVoQrmhDqEirTUGhpVpzFxzCrPell5wsNcQaaw+IBwdSuRtiqcSIaoaTF6A9VesKfDepNJ6oc2ycxiWPgq1MXOi8l1s3DacNYE9wufJevrzb7OIFZlzvhYTzIb816SuPmvemfJd0IQhYswhCEAhCEAhCEAhCEAhCEAqemIetLxgc4cTwYT5gK4q2lP8CL/AJcT+xyme8J7vKpSX12lwG/uvgmzEqQug6HyYe11cLY4bFd0noUAENFV6knTa3twMVViVqaRltUndxWY9qirQwlSQTcJlFNLNuoSvtCbMjsqZgTJhvZVKmOn+zNvbjH8rRzd9F3y4L7NHduMNrWnkT6rvVx8v3MOT7ghCFmoEIQgEIQgEIQgEIQgEIQgFndIourKRiMdQgf1W+a0VznTeapAawYxHD9rbnxor8c3lEybpnQKS/kvdvoPfvFac/Li4VvovIhko3fc+V0Tjbr040t7ecdIJKjjSq5yLDv5r0bTsjUVFVws3LkOPuiipjM1Vck4Sj1FclIVlRdMxibHb2Spw1I9llWpjR+z6Z1ZvV+NjhxBDv8AxXpS8d0XOdTMQ4nwuBPd+Icqr2FrgQCLg3B2jIrl5p3tlyzvZUIQsWQQhCAQhCAQhCAQhCAQhCAXHTbv4qe1RdrKMb5k8XWXRaanxChOP4nAtb3kUCpdCNFVdrkXDq8q0v3rq/j4eWmM1261sv1cJrBkB9VlzQqVtT2JWPEYSuwZ83KgtoVw2mNHtBNPFehR22zXMaYk61ICJjiTLiquQYfFTvlKHBSCCs60RFiaWqcsTNRUq0ZU1DuvRehGletlg0ntwuwf0/gPK3BcJNQ1N0d0sZaYDj9w9l4/Kc+8Y8FnnjuIzx3HqyE1jw4Ag1BAIIwIOBCcuRyhCEIBCEIBCEIBCEIBMixQ0EmwCIsYNFXGg90AGZKw9KTmsaOszZm7CoB43OVgtOPD138LTHapHf18ZrnEBpNGVrRrBUuiEeAXc9HZQQ4ItQ40zwzXL6BkOsia7hmKDKgs2i70NDW/TYvQxmmijM37lnxWbLrQjuJVa1Bt+qshSe0rPmoAINFrR2HDO9lRjspl7ywUDlp6XAOCzYrQK3phRb2kYVCDtWTEsbY2VKvFN7PBRuCsuhqMhUq8U4zLLOjwlsObVZ8xDoVVo6XoT0ipSBEP+WTt+A9+XELtl405tDULv+ivSgRQIUU/zB90/GNn6vNY8mHmObkw13HTIQhYMQhCEAhCEAq85Othtq49wzKq6X0uILCRc2G0AmuO02Nty5Yzhc7WcakmoGtR1ciSPIYVtmtuPi9XdaY4ba81pBznEvsW1AbcBlrk7DQ447KYqrCYHm9XOcQBejQ0fhDePDfimxXPjFtQGhoAaGhraDbRoua5k171s6L0bShvXI6tdvqV24yRp7Og0FLU2WpXyW5FbsWXo/WAoAAORPBX3PJ9+6K6irGrW3FQPbU4KzGIAPvgs1sw0E1KB773OWdLW3qjGcKG99nkjSGkCKgUosR+kiDci+5QmQ2fvisuK3NWY09WvvkqYfTuPgqVaQ0MUT2KRzqFDTrKlXio8KtMssrzoR2HkoIkK17eHmqryst43KAEg2+oV57APxDmD5VVWI8d/Cnn6KO03TsujfS+tIcc3wbE27n+q65eMa52W94nHkAuv6MdLNQdXGJLAOy6lS3cQMR3YLLPj8xzZ8fmO4QmQ4gc0OaQWkAgjAgioI4J6wYhCEIOD0nH/m6sOI6I1oDdaI4lxOqA97cmAmvZFgKC9Km7ovRD30LWV25V/NsrwCz9B6P13AbxXwzXqWj5RsJgoMPr8l6eMdNumbo7o2La7Yjcfwgg8W18l0EOUbDGBp+kqEx1WiTJ204qylXHTbdoUZig514qk+ed8R81F/E3uG8WBEL0VtclWMu05bsFH1w+FvAkfNKYo2U/rPqiUEzo9hyPAkfNZ0fQzNsTD4ytOJMtGbv3qlNTrRm6v6x6KKlizWh23u/MHte9yznyVMHP2feV+POA1oYh36w9FQjR8bv7tYeipVog6neeaY+AN/CyV0c/m4vUL4tf/p3qoWMiymyvdj5qIywzHhT5Icb/APs71UTr7ORPmVX9n6OiQRu40+apRWDIjuF/7VZ1R7ASOHeiWbEcBlzoPC58FEI5B9jzqXHkNxV2O1UX5qP6S7Lol0kEPVhRHdg01XYajji0/lNiNhJyuO4Xiss8AmtaUPuma9J6LaeY+EIb3gRGnVAJprNxZqk/e7NBtsseTDzHPyY+Y6FCPeSVc7JxHRufDXVIBtfvsQV3MrpQOwI7sxsXkktMlt6+q3JXTny+q9PGurKPRnzPgq7otrrlYOnqYHmVO3Tudirs265+xLr0FVhHTTQLkcVnzmn8e0N1DvQdPMaRa3x2WCwJ/pOASG443OFTbyK5mY0pUku1nGnZ7VGg59kYrNiTxIpWxNab8K+ai1aRvTPSF1M+dz6LNiaYcdvNZT49VE6Z9+96ptZpO0mdpSt0od6yjETS9QluCcrml65Y0OMdqssj70Q0OtSB6rNiJwOeShKcvSF6i1khcmg5xVCZF1cJVWZCCu11KHYrjZoCg1bUodlq+YyVBd30H0NBiw3PiMD3NcANYktwqDq4E96i3U3UZXTquj0RzpWEXXJbia1IqaE22UQrtELi3+HNt4uyOeXO6nMwRmqz29r5YHHYcFLGh0DT8TGnA4irTxsDxXdHVU38aRnw+exTs0kd/NZhdb3zQx6uq0Iukd58lTiTlUwu2UO4io4gqFw2qQ4zBUPWkpCU0KEiqA5IUlVAcXIJ70nVmmtQ6pqAdpFNYcNZvNNqge16nhxVVT2uQX2RVKHqlCcrLSoEwclLlGEoKB2soZg2UigmTZQlXBXon2dH+VEG9p8wvPGQ6mht58sV6L9nzP5cQ5VaBtwJqeapyfbWfJ7OtQhC42DxuYguBve1q3HIp8MjCjhckar3AV1TQUdrAVrSvfwtRoBGBI8QoaEZA4bRdejp07Un7e83oa13iiaB3DjQcaj5q3Gh3wxvjWme5Rag7vBDZglycKnuLXf2uTHwKYgjvY4U8FIYAOQPIpOo3KRXcymY8vNRub+ZvMK4Wna79zvVN7VPvO/cShtUEOuzw80hhFWCD7DT5gprm937W/6VCNoWwjsSFhUrWUyH7GHzakDD7Yz/AEqdG0YanNZ3cwnanvVb6J4By+Q8ghsjbZjgQfJWIbvdCfIJus45u/cVICdp5lQk7VOx3KnnRIT7qPlVN1L4JbDMcwgVrvdCfMgKGIMD34nhcNp4qag38vVGqchz9AiUUtAJOHvuXpnQqFSWJ+J540AFRxryXAQJev3jUbAKDjtXqmipbq4ENuxor3m581jzXWLLO9LaEIXGxebzMG6pPhren5WhosuLDXpOlQELFRmGrZao3NQVTD3eCb1XuqsEILVYViw7TzPqm32199ysOCjLUQiNfdPRJfdyz5KUtSUQRke7eiQj3b0UmqiiCMD3bZ3JpYdvgPRSoooDA07T74J4Hup9UUTgE2kmr3cglA94eSVKmwBqe1qRoUrGqEtTo/IdZGY3KtT3C59OK9HXN9DZCjHRCMey3uFz405LpFyc13lr4Y5XdCEIWKjF03J5jO65iYhLvY0APFDw3HaFyukZQtJrfzXbx5+qflrjXPxGKFwV6Mz3/sqzoey61XVyE0tU5YmOaiEJCYQpiE0hTsQUSUUrgmOamwyiSieQkUBtEJSElFCQgIKVEgJU2qWqB7Vf0ZKGJEaxuJNO7fwx4Kgwru+h2hyxnXPxeKMGxuNTvNuHeqZZembVyuo6GXgBjGsbg0UCkQhcO99sAhCEAqWkpHXbUYjx9VdTS5WxyuN3E7cPNy5BwWe9oXZ6VkA+7ccxt3965aal6GhC7scplNxrKouFqD34qF9fdPRSvaoXe/YIVkmE+6fVJXagu9+wkdEGynceXcgbXu8fRMe6/wBU8vFM8thHFMLtleX1QNLx7I9UhI9kJdbb5fVN6z3T6okmsguSCJ7p9UhiDZ4/JQFr7ukqmF3v2E0u94olIShqYCuh6O9GHRiHxKthcnP3N2DKvJRbJN1Fuk3RXo717td4pCab/nI/AN23kvQ1FAY1rQ1oDWtFAAKAAZBSLizz9VYW7KhCFRAQhCCvEjqrEmkyK5U4rleQPizSz5uIHY889qWK5V2wy4Gl76vz9Frj12tjLawos4CbfXkqz44WhpDo+RUjHj7JqsaLAcN43rollba0lMcJhiqq5ROiUzVhdMRMMRU+uG1TtnbE6zqnMGniMU0JHRNqTrM1A6OXXLiabalMbEvjTuTQsmMo3RlGe0bkn3vR1G9ToL1qllmF7gBieHiq+pRWJSNRwKgrptF6EY0hz+2ch+EcM+K6WDNLBlo+sKhX4TlzZbrG9tuFNK1DmFjQnK7CcsbFWo16eqkJystKoHIQhBnRYSpxYS2nQ1BElVaUc/FgrCZpB0tGcXisN3gdq7SJJKjNaJDhcLXHKeVplq7ZrDCjmrItjQ6hdepxJbbVwFxZVDo2utW4G8WHytlmknOiAN21FMN28bFWbo+ahfceabCA7+6/itJrxWszl91Oc0eW1FO+l9/DBZj5apwW1Empj8cNrt4q2ngaqo+ZGLoLwd1KedTyWktNxkGXts4Zo/hPM5ZrSEyzNsRv9PLBRGPC/MKfkPMZc1bdT0ofwYvuulhyh2K4ZlhGe7slIyYbXBx/pKbqFXqqKUMOxWdauEOIf6c+9SQpCMfuwyB+YjPOybOma8JILSSt6B0WiO+8QO4VPMrZkejLWXpU7Tf/AGVLnIi5yKWhJZwbfNbUKErcLR25XIcisMststqkKErkKErEOUVhsJZWoRw4anAQAlVQIQhAIQhAlEhhhOQgjMAKN0oFOUqnYpu0a05KJ2hmHILQQE3RlnQEP4Qmf8uQ/hC2EBT6qMcdHIfwhPboBg/CFrOSKPXRnN0OzYFK3RrRkriRN0QCTCeJcKVIoDRDCdqpUIBCEIBCEIBCEIP/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23555" name="AutoShape 6" descr="data:image/jpeg;base64,/9j/4AAQSkZJRgABAQAAAQABAAD/2wCEAAkGBhQSEBQUEhQVFRQUFxUVFRgYFBgVFxUVFxQVFBQUFRQXGyYeFxkkGRQUHy8gIycpLCwsFR4xNTAqNSYrLCkBCQoKDgwOFA8PFikcFBwsKSwpKS0sKSkpKSkpKSkpKSksKSkpKSkpKSkpKSkpKSkpLCkpKSkpKSkpKSwsKSkpKf/AABEIARkAswMBIgACEQEDEQH/xAAbAAABBQEBAAAAAAAAAAAAAAAAAQIDBAUGB//EAEIQAAECBAIGCAMGBAQHAAAAAAEAAgMEESExQQUSUWGBkQYTInGhsdHwUsHhBzJCYnKSFCOCsjNz0vEVFiSiwuLy/8QAGQEBAAMBAQAAAAAAAAAAAAAAAAECAwQF/8QAJREBAQACAgEDBAMBAAAAAAAAAAECEQMhQRIxURMyYYEEcfAi/9oADAMBAAIRAxEAPwDaQhC8hQIQqukZQxIZaHlhOYFeBFRUbqhA6Y0hDhgl7wA2gdfAmwBpnY2WVF6aSrfx17hX6+CwJadk4EZ0KclDEDXEF0GI6ETTCsF5pyeLbVtNg6AimofMwHE/ja4gDNt2ubSm/wAl1z+PL5aTHHyhd9oUuMnHh9FLB6aw3glkOKQ3EhpsBc5bwrk3D0QGsbAm5VgFQ/Wh6xdXMO1dYG29Qv6QScNgZDnIdRU67WRYeqTfsQ2NLdxLq13CyTgnwvrDTOi9Pmknq4UZwyIgk+OuFAz7QXHCWjO7mBvmXK5F6RSFaunXl2ZEs45b20PABRs6XSbcJ6JXG8gHEHi4Z7lP0vw0n0/9BA6XRnirJOYIrT/EhDLYYJUzdPTJv/BzAFr9dLgX21l01v2iyrLdfEiAkEnqOqvXHV1iDb/dSx/tDlDCs2IHmtHMOpamIc9xGN6AWG0p6NeDWB0LS806tJKcNKC0WVztb/p7q0Is1fWlphlK/ejyd6Us3+SNbnkVxk90zbEJoJtwrYOmoobQYVaCdlcc1lxtJA36iFXa8vin/vcp+nPhH/Hw7ab6RxIf3i0YU1oss452LYbgeSjlOmTi4Va0trQkMfUDaKE6y4f/AIq8DslrP0QmN8dWqSWc+NEayr3kkABz3G5w7OCi8UTrD4esaM0uyOHan4aA40vvIF9yvKroyQbBgshtAAaMhSpzPOvgrS5LrfTlut9BCEKEBCEIBCEIBCEIBCEIOS6d6GDmde0dptGv3trQE9xtxXCwn3oF7JFhBzS1wqCKEHAg5FeUdIdGiXmHMIti07Wm49O8FdfDnuaaYXwrPAdSt1E6Ub8IKeHiiTXOQB4/RdSUX8M34W8RVNfBHwtUuu74R+76KN0R3wD9w9FAidCGxvIJzWbhyQXP+Fv7kVfsbzPoiTwhxSCu7gke5RUxE8rsvs80TrPMVwszD9RrTkL8lx8MkkL2HQMh1MuxmdNZ36nXPyHBYcuWsTPLUaCEIXGwCEIQCEIQCEIQCEIQCEIQC437RpGsOHFAuCWHuIJHiDzXZLG6XwNaSi/lAcO9rgVfC6yicbqvKgw4qaXeNYBxoDnQkDgATySgAjDuTHsXoRtVoQrmhDqEirTUGhpVpzFxzCrPell5wsNcQaaw+IBwdSuRtiqcSIaoaTF6A9VesKfDepNJ6oc2ycxiWPgq1MXOi8l1s3DacNYE9wufJevrzb7OIFZlzvhYTzIb816SuPmvemfJd0IQhYswhCEAhCEAhCEAhCEAhCEAqemIetLxgc4cTwYT5gK4q2lP8CL/AJcT+xyme8J7vKpSX12lwG/uvgmzEqQug6HyYe11cLY4bFd0noUAENFV6knTa3twMVViVqaRltUndxWY9qirQwlSQTcJlFNLNuoSvtCbMjsqZgTJhvZVKmOn+zNvbjH8rRzd9F3y4L7NHduMNrWnkT6rvVx8v3MOT7ghCFmoEIQgEIQgEIQgEIQgEIQgFndIourKRiMdQgf1W+a0VznTeapAawYxHD9rbnxor8c3lEybpnQKS/kvdvoPfvFac/Li4VvovIhko3fc+V0Tjbr040t7ecdIJKjjSq5yLDv5r0bTsjUVFVws3LkOPuiipjM1Vck4Sj1FclIVlRdMxibHb2Spw1I9llWpjR+z6Z1ZvV+NjhxBDv8AxXpS8d0XOdTMQ4nwuBPd+Icqr2FrgQCLg3B2jIrl5p3tlyzvZUIQsWQQhCAQhCAQhCAQhCAQhCAXHTbv4qe1RdrKMb5k8XWXRaanxChOP4nAtb3kUCpdCNFVdrkXDq8q0v3rq/j4eWmM1261sv1cJrBkB9VlzQqVtT2JWPEYSuwZ83KgtoVw2mNHtBNPFehR22zXMaYk61ICJjiTLiquQYfFTvlKHBSCCs60RFiaWqcsTNRUq0ZU1DuvRehGletlg0ntwuwf0/gPK3BcJNQ1N0d0sZaYDj9w9l4/Kc+8Y8FnnjuIzx3HqyE1jw4Ag1BAIIwIOBCcuRyhCEIBCEIBCEIBCEIBMixQ0EmwCIsYNFXGg90AGZKw9KTmsaOszZm7CoB43OVgtOPD138LTHapHf18ZrnEBpNGVrRrBUuiEeAXc9HZQQ4ItQ40zwzXL6BkOsia7hmKDKgs2i70NDW/TYvQxmmijM37lnxWbLrQjuJVa1Bt+qshSe0rPmoAINFrR2HDO9lRjspl7ywUDlp6XAOCzYrQK3phRb2kYVCDtWTEsbY2VKvFN7PBRuCsuhqMhUq8U4zLLOjwlsObVZ8xDoVVo6XoT0ipSBEP+WTt+A9+XELtl405tDULv+ivSgRQIUU/zB90/GNn6vNY8mHmObkw13HTIQhYMQhCEAhCEAq85Othtq49wzKq6X0uILCRc2G0AmuO02Nty5Yzhc7WcakmoGtR1ciSPIYVtmtuPi9XdaY4ba81pBznEvsW1AbcBlrk7DQ447KYqrCYHm9XOcQBejQ0fhDePDfimxXPjFtQGhoAaGhraDbRoua5k171s6L0bShvXI6tdvqV24yRp7Og0FLU2WpXyW5FbsWXo/WAoAAORPBX3PJ9+6K6irGrW3FQPbU4KzGIAPvgs1sw0E1KB773OWdLW3qjGcKG99nkjSGkCKgUosR+kiDci+5QmQ2fvisuK3NWY09WvvkqYfTuPgqVaQ0MUT2KRzqFDTrKlXio8KtMssrzoR2HkoIkK17eHmqryst43KAEg2+oV57APxDmD5VVWI8d/Cnn6KO03TsujfS+tIcc3wbE27n+q65eMa52W94nHkAuv6MdLNQdXGJLAOy6lS3cQMR3YLLPj8xzZ8fmO4QmQ4gc0OaQWkAgjAgioI4J6wYhCEIOD0nH/m6sOI6I1oDdaI4lxOqA97cmAmvZFgKC9Km7ovRD30LWV25V/NsrwCz9B6P13AbxXwzXqWj5RsJgoMPr8l6eMdNumbo7o2La7Yjcfwgg8W18l0EOUbDGBp+kqEx1WiTJ204qylXHTbdoUZig514qk+ed8R81F/E3uG8WBEL0VtclWMu05bsFH1w+FvAkfNKYo2U/rPqiUEzo9hyPAkfNZ0fQzNsTD4ytOJMtGbv3qlNTrRm6v6x6KKlizWh23u/MHte9yznyVMHP2feV+POA1oYh36w9FQjR8bv7tYeipVog6neeaY+AN/CyV0c/m4vUL4tf/p3qoWMiymyvdj5qIywzHhT5Icb/APs71UTr7ORPmVX9n6OiQRu40+apRWDIjuF/7VZ1R7ASOHeiWbEcBlzoPC58FEI5B9jzqXHkNxV2O1UX5qP6S7Lol0kEPVhRHdg01XYajji0/lNiNhJyuO4Xiss8AmtaUPuma9J6LaeY+EIb3gRGnVAJprNxZqk/e7NBtsseTDzHPyY+Y6FCPeSVc7JxHRufDXVIBtfvsQV3MrpQOwI7sxsXkktMlt6+q3JXTny+q9PGurKPRnzPgq7otrrlYOnqYHmVO3Tudirs265+xLr0FVhHTTQLkcVnzmn8e0N1DvQdPMaRa3x2WCwJ/pOASG443OFTbyK5mY0pUku1nGnZ7VGg59kYrNiTxIpWxNab8K+ai1aRvTPSF1M+dz6LNiaYcdvNZT49VE6Z9+96ptZpO0mdpSt0od6yjETS9QluCcrml65Y0OMdqssj70Q0OtSB6rNiJwOeShKcvSF6i1khcmg5xVCZF1cJVWZCCu11KHYrjZoCg1bUodlq+YyVBd30H0NBiw3PiMD3NcANYktwqDq4E96i3U3UZXTquj0RzpWEXXJbia1IqaE22UQrtELi3+HNt4uyOeXO6nMwRmqz29r5YHHYcFLGh0DT8TGnA4irTxsDxXdHVU38aRnw+exTs0kd/NZhdb3zQx6uq0Iukd58lTiTlUwu2UO4io4gqFw2qQ4zBUPWkpCU0KEiqA5IUlVAcXIJ70nVmmtQ6pqAdpFNYcNZvNNqge16nhxVVT2uQX2RVKHqlCcrLSoEwclLlGEoKB2soZg2UigmTZQlXBXon2dH+VEG9p8wvPGQ6mht58sV6L9nzP5cQ5VaBtwJqeapyfbWfJ7OtQhC42DxuYguBve1q3HIp8MjCjhckar3AV1TQUdrAVrSvfwtRoBGBI8QoaEZA4bRdejp07Un7e83oa13iiaB3DjQcaj5q3Gh3wxvjWme5Rag7vBDZglycKnuLXf2uTHwKYgjvY4U8FIYAOQPIpOo3KRXcymY8vNRub+ZvMK4Wna79zvVN7VPvO/cShtUEOuzw80hhFWCD7DT5gprm937W/6VCNoWwjsSFhUrWUyH7GHzakDD7Yz/AEqdG0YanNZ3cwnanvVb6J4By+Q8ghsjbZjgQfJWIbvdCfIJus45u/cVICdp5lQk7VOx3KnnRIT7qPlVN1L4JbDMcwgVrvdCfMgKGIMD34nhcNp4qag38vVGqchz9AiUUtAJOHvuXpnQqFSWJ+J540AFRxryXAQJev3jUbAKDjtXqmipbq4ENuxor3m581jzXWLLO9LaEIXGxebzMG6pPhren5WhosuLDXpOlQELFRmGrZao3NQVTD3eCb1XuqsEILVYViw7TzPqm32199ysOCjLUQiNfdPRJfdyz5KUtSUQRke7eiQj3b0UmqiiCMD3bZ3JpYdvgPRSoooDA07T74J4Hup9UUTgE2kmr3cglA94eSVKmwBqe1qRoUrGqEtTo/IdZGY3KtT3C59OK9HXN9DZCjHRCMey3uFz405LpFyc13lr4Y5XdCEIWKjF03J5jO65iYhLvY0APFDw3HaFyukZQtJrfzXbx5+qflrjXPxGKFwV6Mz3/sqzoey61XVyE0tU5YmOaiEJCYQpiE0hTsQUSUUrgmOamwyiSieQkUBtEJSElFCQgIKVEgJU2qWqB7Vf0ZKGJEaxuJNO7fwx4Kgwru+h2hyxnXPxeKMGxuNTvNuHeqZZembVyuo6GXgBjGsbg0UCkQhcO99sAhCEAqWkpHXbUYjx9VdTS5WxyuN3E7cPNy5BwWe9oXZ6VkA+7ccxt3965aal6GhC7scplNxrKouFqD34qF9fdPRSvaoXe/YIVkmE+6fVJXagu9+wkdEGynceXcgbXu8fRMe6/wBU8vFM8thHFMLtleX1QNLx7I9UhI9kJdbb5fVN6z3T6okmsguSCJ7p9UhiDZ4/JQFr7ukqmF3v2E0u94olIShqYCuh6O9GHRiHxKthcnP3N2DKvJRbJN1Fuk3RXo717td4pCab/nI/AN23kvQ1FAY1rQ1oDWtFAAKAAZBSLizz9VYW7KhCFRAQhCCvEjqrEmkyK5U4rleQPizSz5uIHY889qWK5V2wy4Gl76vz9Frj12tjLawos4CbfXkqz44WhpDo+RUjHj7JqsaLAcN43rollba0lMcJhiqq5ROiUzVhdMRMMRU+uG1TtnbE6zqnMGniMU0JHRNqTrM1A6OXXLiabalMbEvjTuTQsmMo3RlGe0bkn3vR1G9ToL1qllmF7gBieHiq+pRWJSNRwKgrptF6EY0hz+2ch+EcM+K6WDNLBlo+sKhX4TlzZbrG9tuFNK1DmFjQnK7CcsbFWo16eqkJystKoHIQhBnRYSpxYS2nQ1BElVaUc/FgrCZpB0tGcXisN3gdq7SJJKjNaJDhcLXHKeVplq7ZrDCjmrItjQ6hdepxJbbVwFxZVDo2utW4G8WHytlmknOiAN21FMN28bFWbo+ahfceabCA7+6/itJrxWszl91Oc0eW1FO+l9/DBZj5apwW1Empj8cNrt4q2ngaqo+ZGLoLwd1KedTyWktNxkGXts4Zo/hPM5ZrSEyzNsRv9PLBRGPC/MKfkPMZc1bdT0ofwYvuulhyh2K4ZlhGe7slIyYbXBx/pKbqFXqqKUMOxWdauEOIf6c+9SQpCMfuwyB+YjPOybOma8JILSSt6B0WiO+8QO4VPMrZkejLWXpU7Tf/AGVLnIi5yKWhJZwbfNbUKErcLR25XIcisMststqkKErkKErEOUVhsJZWoRw4anAQAlVQIQhAIQhAlEhhhOQgjMAKN0oFOUqnYpu0a05KJ2hmHILQQE3RlnQEP4Qmf8uQ/hC2EBT6qMcdHIfwhPboBg/CFrOSKPXRnN0OzYFK3RrRkriRN0QCTCeJcKVIoDRDCdqpUIBCEIBCEIBCEIP/2Q=="/>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23556" name="Picture 2" descr="http://www.bcps.org/offices/lis/models/chinahist/images/wheelbar.jpg"/>
          <p:cNvPicPr>
            <a:picLocks noChangeAspect="1" noChangeArrowheads="1"/>
          </p:cNvPicPr>
          <p:nvPr/>
        </p:nvPicPr>
        <p:blipFill>
          <a:blip r:embed="rId3"/>
          <a:srcRect/>
          <a:stretch>
            <a:fillRect/>
          </a:stretch>
        </p:blipFill>
        <p:spPr bwMode="auto">
          <a:xfrm>
            <a:off x="6084888" y="7938"/>
            <a:ext cx="2978150" cy="2476500"/>
          </a:xfrm>
          <a:prstGeom prst="rect">
            <a:avLst/>
          </a:prstGeom>
          <a:noFill/>
          <a:ln w="9525">
            <a:noFill/>
            <a:miter lim="800000"/>
            <a:headEnd/>
            <a:tailEnd/>
          </a:ln>
        </p:spPr>
      </p:pic>
      <p:pic>
        <p:nvPicPr>
          <p:cNvPr id="23557" name="Picture 8" descr="http://ed101.bu.edu/StudentDoc/Archives/ED101sp07/barborek/compass.jpg"/>
          <p:cNvPicPr>
            <a:picLocks noChangeAspect="1" noChangeArrowheads="1"/>
          </p:cNvPicPr>
          <p:nvPr/>
        </p:nvPicPr>
        <p:blipFill>
          <a:blip r:embed="rId4"/>
          <a:srcRect/>
          <a:stretch>
            <a:fillRect/>
          </a:stretch>
        </p:blipFill>
        <p:spPr bwMode="auto">
          <a:xfrm>
            <a:off x="2706688" y="1416050"/>
            <a:ext cx="3451225" cy="2362200"/>
          </a:xfrm>
          <a:prstGeom prst="rect">
            <a:avLst/>
          </a:prstGeom>
          <a:noFill/>
          <a:ln w="9525">
            <a:noFill/>
            <a:miter lim="800000"/>
            <a:headEnd/>
            <a:tailEnd/>
          </a:ln>
        </p:spPr>
      </p:pic>
      <p:pic>
        <p:nvPicPr>
          <p:cNvPr id="23558" name="Picture 12" descr="http://warfare-china.weebly.com/uploads/1/7/7/5/17759971/1103058_orig.gif">
            <a:hlinkClick r:id="rId5"/>
          </p:cNvPr>
          <p:cNvPicPr>
            <a:picLocks noChangeAspect="1" noChangeArrowheads="1"/>
          </p:cNvPicPr>
          <p:nvPr/>
        </p:nvPicPr>
        <p:blipFill>
          <a:blip r:embed="rId6"/>
          <a:srcRect/>
          <a:stretch>
            <a:fillRect/>
          </a:stretch>
        </p:blipFill>
        <p:spPr bwMode="auto">
          <a:xfrm>
            <a:off x="255588" y="3228975"/>
            <a:ext cx="3663950" cy="3629025"/>
          </a:xfrm>
          <a:prstGeom prst="rect">
            <a:avLst/>
          </a:prstGeom>
          <a:noFill/>
          <a:ln w="9525">
            <a:noFill/>
            <a:miter lim="800000"/>
            <a:headEnd/>
            <a:tailEnd/>
          </a:ln>
        </p:spPr>
      </p:pic>
      <p:pic>
        <p:nvPicPr>
          <p:cNvPr id="23559" name="Picture 14" descr="http://www.archaic-jade.com/printing/images/pgcp21.jpg">
            <a:hlinkClick r:id="rId7"/>
          </p:cNvPr>
          <p:cNvPicPr>
            <a:picLocks noChangeAspect="1" noChangeArrowheads="1"/>
          </p:cNvPicPr>
          <p:nvPr/>
        </p:nvPicPr>
        <p:blipFill>
          <a:blip r:embed="rId8"/>
          <a:srcRect/>
          <a:stretch>
            <a:fillRect/>
          </a:stretch>
        </p:blipFill>
        <p:spPr bwMode="auto">
          <a:xfrm>
            <a:off x="4359275" y="3962400"/>
            <a:ext cx="4586288" cy="2514600"/>
          </a:xfrm>
          <a:prstGeom prst="rect">
            <a:avLst/>
          </a:prstGeom>
          <a:noFill/>
          <a:ln w="9525">
            <a:noFill/>
            <a:miter lim="800000"/>
            <a:headEnd/>
            <a:tailEnd/>
          </a:ln>
        </p:spPr>
      </p:pic>
      <p:sp>
        <p:nvSpPr>
          <p:cNvPr id="9" name="TextBox 8"/>
          <p:cNvSpPr txBox="1"/>
          <p:nvPr/>
        </p:nvSpPr>
        <p:spPr>
          <a:xfrm>
            <a:off x="2987675" y="1171408"/>
            <a:ext cx="2743200" cy="338554"/>
          </a:xfrm>
          <a:prstGeom prst="rect">
            <a:avLst/>
          </a:prstGeom>
          <a:noFill/>
        </p:spPr>
        <p:txBody>
          <a:bodyPr wrap="square" rtlCol="0">
            <a:spAutoFit/>
          </a:bodyPr>
          <a:lstStyle/>
          <a:p>
            <a:pPr algn="ctr"/>
            <a:r>
              <a:rPr lang="en-US" sz="1600" b="1" dirty="0" smtClean="0"/>
              <a:t>Magnetic compass</a:t>
            </a:r>
            <a:endParaRPr lang="en-US" sz="16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152400"/>
            <a:ext cx="8229600" cy="715963"/>
          </a:xfrm>
        </p:spPr>
        <p:txBody>
          <a:bodyPr/>
          <a:lstStyle/>
          <a:p>
            <a:r>
              <a:rPr lang="en-US" sz="3600" b="1" smtClean="0"/>
              <a:t>Area</a:t>
            </a:r>
            <a:endParaRPr lang="en-US" b="1" smtClean="0"/>
          </a:p>
        </p:txBody>
      </p:sp>
      <p:sp>
        <p:nvSpPr>
          <p:cNvPr id="3" name="Content Placeholder 2"/>
          <p:cNvSpPr>
            <a:spLocks noGrp="1"/>
          </p:cNvSpPr>
          <p:nvPr>
            <p:ph idx="1"/>
          </p:nvPr>
        </p:nvSpPr>
        <p:spPr>
          <a:xfrm>
            <a:off x="304800" y="914400"/>
            <a:ext cx="8534400" cy="5562600"/>
          </a:xfrm>
        </p:spPr>
        <p:txBody>
          <a:bodyPr rtlCol="0">
            <a:normAutofit/>
          </a:bodyPr>
          <a:lstStyle/>
          <a:p>
            <a:pPr marL="0" indent="0" fontAlgn="auto">
              <a:spcAft>
                <a:spcPts val="0"/>
              </a:spcAft>
              <a:buFont typeface="Arial" panose="020B0604020202020204" pitchFamily="34" charset="0"/>
              <a:buNone/>
              <a:defRPr/>
            </a:pPr>
            <a:r>
              <a:rPr lang="en-US" sz="2800" dirty="0" smtClean="0"/>
              <a:t>The capital was </a:t>
            </a:r>
            <a:r>
              <a:rPr lang="en-US" sz="2800" dirty="0" err="1" smtClean="0"/>
              <a:t>Chang‘an</a:t>
            </a:r>
            <a:r>
              <a:rPr lang="en-US" sz="2800" dirty="0" smtClean="0"/>
              <a:t>, which had a central position (all major roads converged in </a:t>
            </a:r>
            <a:r>
              <a:rPr lang="en-US" sz="2800" dirty="0" err="1" smtClean="0"/>
              <a:t>Chang’an</a:t>
            </a:r>
            <a:r>
              <a:rPr lang="en-US" sz="2800" dirty="0" smtClean="0"/>
              <a:t>), and became the eastern end of the Silk Road. Han </a:t>
            </a:r>
            <a:r>
              <a:rPr lang="en-US" sz="2800" dirty="0"/>
              <a:t>emperors </a:t>
            </a:r>
            <a:r>
              <a:rPr lang="en-US" sz="2800" dirty="0" smtClean="0"/>
              <a:t>conquered many </a:t>
            </a:r>
            <a:r>
              <a:rPr lang="en-US" sz="2800" dirty="0"/>
              <a:t>new territories, expanding </a:t>
            </a:r>
            <a:r>
              <a:rPr lang="en-US" sz="3200" dirty="0"/>
              <a:t>the</a:t>
            </a:r>
            <a:r>
              <a:rPr lang="en-US" sz="2800" dirty="0"/>
              <a:t> reach of the empire as far as modern-day Korea and North Vietnam.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772400" cy="1456267"/>
          </a:xfrm>
        </p:spPr>
        <p:txBody>
          <a:bodyPr>
            <a:normAutofit/>
          </a:bodyPr>
          <a:lstStyle/>
          <a:p>
            <a:r>
              <a:rPr lang="en-US" sz="4400" dirty="0" smtClean="0"/>
              <a:t>Growth and Geography</a:t>
            </a:r>
            <a:endParaRPr lang="en-US" sz="4400" dirty="0"/>
          </a:p>
        </p:txBody>
      </p:sp>
      <p:sp>
        <p:nvSpPr>
          <p:cNvPr id="3" name="Content Placeholder 2"/>
          <p:cNvSpPr>
            <a:spLocks noGrp="1"/>
          </p:cNvSpPr>
          <p:nvPr>
            <p:ph idx="1"/>
          </p:nvPr>
        </p:nvSpPr>
        <p:spPr>
          <a:xfrm>
            <a:off x="152400" y="1143000"/>
            <a:ext cx="8991600" cy="5715000"/>
          </a:xfrm>
        </p:spPr>
        <p:txBody>
          <a:bodyPr>
            <a:normAutofit/>
          </a:bodyPr>
          <a:lstStyle/>
          <a:p>
            <a:pPr algn="ctr"/>
            <a:r>
              <a:rPr lang="en-US" sz="4400" dirty="0" smtClean="0"/>
              <a:t>Ironworking </a:t>
            </a:r>
            <a:r>
              <a:rPr lang="en-US" sz="4400" dirty="0"/>
              <a:t>contributed to substantial </a:t>
            </a:r>
            <a:r>
              <a:rPr lang="en-US" sz="4400" dirty="0" smtClean="0"/>
              <a:t>air </a:t>
            </a:r>
            <a:r>
              <a:rPr lang="en-US" sz="4400" dirty="0"/>
              <a:t>pollution. </a:t>
            </a:r>
            <a:endParaRPr lang="en-US" sz="4400" dirty="0" smtClean="0"/>
          </a:p>
          <a:p>
            <a:pPr algn="ctr"/>
            <a:r>
              <a:rPr lang="en-US" sz="4400" dirty="0" smtClean="0"/>
              <a:t>Intensive </a:t>
            </a:r>
            <a:r>
              <a:rPr lang="en-US" sz="4400" dirty="0"/>
              <a:t>agriculture and logging stripped the land of its grass and forest </a:t>
            </a:r>
            <a:r>
              <a:rPr lang="en-US" sz="4400" dirty="0" smtClean="0"/>
              <a:t>cover</a:t>
            </a:r>
          </a:p>
          <a:p>
            <a:pPr algn="ctr"/>
            <a:r>
              <a:rPr lang="en-US" sz="4400" dirty="0" smtClean="0"/>
              <a:t>Soil </a:t>
            </a:r>
            <a:r>
              <a:rPr lang="en-US" sz="4400" dirty="0"/>
              <a:t>erosion </a:t>
            </a:r>
            <a:r>
              <a:rPr lang="en-US" sz="4400" dirty="0" smtClean="0"/>
              <a:t>turned </a:t>
            </a:r>
            <a:r>
              <a:rPr lang="en-US" sz="4400" dirty="0"/>
              <a:t>the Huang-He River its characteristic yellow-brown color. </a:t>
            </a:r>
            <a:endParaRPr lang="en-US" sz="4400" dirty="0" smtClean="0"/>
          </a:p>
        </p:txBody>
      </p:sp>
    </p:spTree>
    <p:extLst>
      <p:ext uri="{BB962C8B-B14F-4D97-AF65-F5344CB8AC3E}">
        <p14:creationId xmlns:p14="http://schemas.microsoft.com/office/powerpoint/2010/main" val="3853855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http://www.mitchellteachers.org/WorldHistory/AncientChinaCurriculum/Images/handynasty/maphandynasty_large.jpg"/>
          <p:cNvPicPr>
            <a:picLocks noChangeAspect="1" noChangeArrowheads="1"/>
          </p:cNvPicPr>
          <p:nvPr/>
        </p:nvPicPr>
        <p:blipFill>
          <a:blip r:embed="rId2"/>
          <a:srcRect/>
          <a:stretch>
            <a:fillRect/>
          </a:stretch>
        </p:blipFill>
        <p:spPr bwMode="auto">
          <a:xfrm>
            <a:off x="152400" y="152400"/>
            <a:ext cx="5864225" cy="4105275"/>
          </a:xfrm>
          <a:prstGeom prst="rect">
            <a:avLst/>
          </a:prstGeom>
          <a:noFill/>
          <a:ln w="9525">
            <a:noFill/>
            <a:miter lim="800000"/>
            <a:headEnd/>
            <a:tailEnd/>
          </a:ln>
        </p:spPr>
      </p:pic>
      <p:pic>
        <p:nvPicPr>
          <p:cNvPr id="25602" name="Picture 2" descr="http://i36.tinypic.com/10qj6sk.jpg">
            <a:hlinkClick r:id="rId3"/>
          </p:cNvPr>
          <p:cNvPicPr>
            <a:picLocks noChangeAspect="1" noChangeArrowheads="1"/>
          </p:cNvPicPr>
          <p:nvPr/>
        </p:nvPicPr>
        <p:blipFill>
          <a:blip r:embed="rId4"/>
          <a:srcRect/>
          <a:stretch>
            <a:fillRect/>
          </a:stretch>
        </p:blipFill>
        <p:spPr bwMode="auto">
          <a:xfrm>
            <a:off x="152400" y="4495800"/>
            <a:ext cx="5864225" cy="2000250"/>
          </a:xfrm>
          <a:prstGeom prst="rect">
            <a:avLst/>
          </a:prstGeom>
          <a:noFill/>
          <a:ln w="9525">
            <a:noFill/>
            <a:miter lim="800000"/>
            <a:headEnd/>
            <a:tailEnd/>
          </a:ln>
        </p:spPr>
      </p:pic>
      <p:pic>
        <p:nvPicPr>
          <p:cNvPr id="25603" name="Picture 4" descr="http://static.newworldencyclopedia.org/thumb/b/bc/Tiangong_Kaiwu_Silver_Smelting_%26_Refining.jpg/300px-Tiangong_Kaiwu_Silver_Smelting_%26_Refining.jpg">
            <a:hlinkClick r:id="rId5"/>
          </p:cNvPr>
          <p:cNvPicPr>
            <a:picLocks noChangeAspect="1" noChangeArrowheads="1"/>
          </p:cNvPicPr>
          <p:nvPr/>
        </p:nvPicPr>
        <p:blipFill>
          <a:blip r:embed="rId6"/>
          <a:srcRect/>
          <a:stretch>
            <a:fillRect/>
          </a:stretch>
        </p:blipFill>
        <p:spPr bwMode="auto">
          <a:xfrm>
            <a:off x="6153150" y="1295400"/>
            <a:ext cx="2857500" cy="458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274638"/>
            <a:ext cx="8229600" cy="868362"/>
          </a:xfrm>
        </p:spPr>
        <p:txBody>
          <a:bodyPr/>
          <a:lstStyle/>
          <a:p>
            <a:r>
              <a:rPr lang="en-US" sz="4000" b="1" smtClean="0"/>
              <a:t>Processing</a:t>
            </a:r>
            <a:endParaRPr lang="en-US" b="1" smtClean="0"/>
          </a:p>
        </p:txBody>
      </p:sp>
      <p:sp>
        <p:nvSpPr>
          <p:cNvPr id="11" name="Content Placeholder 10"/>
          <p:cNvSpPr>
            <a:spLocks noGrp="1"/>
          </p:cNvSpPr>
          <p:nvPr>
            <p:ph idx="1"/>
          </p:nvPr>
        </p:nvSpPr>
        <p:spPr>
          <a:xfrm>
            <a:off x="304800" y="1295400"/>
            <a:ext cx="8534400" cy="5410200"/>
          </a:xfrm>
        </p:spPr>
        <p:txBody>
          <a:bodyPr rtlCol="0">
            <a:noAutofit/>
          </a:bodyPr>
          <a:lstStyle/>
          <a:p>
            <a:pPr fontAlgn="auto">
              <a:spcAft>
                <a:spcPts val="0"/>
              </a:spcAft>
              <a:buFont typeface="Arial" panose="020B0604020202020204" pitchFamily="34" charset="0"/>
              <a:buChar char="•"/>
              <a:defRPr/>
            </a:pPr>
            <a:r>
              <a:rPr lang="en-US" sz="2800" dirty="0" smtClean="0"/>
              <a:t>Create an acrostic poem about the Chinese Han dynasty</a:t>
            </a:r>
          </a:p>
          <a:p>
            <a:pPr marL="0" indent="0" fontAlgn="auto">
              <a:spcAft>
                <a:spcPts val="0"/>
              </a:spcAft>
              <a:buFont typeface="Arial" panose="020B0604020202020204" pitchFamily="34" charset="0"/>
              <a:buNone/>
              <a:defRPr/>
            </a:pPr>
            <a:r>
              <a:rPr lang="en-US" sz="2800" dirty="0" smtClean="0"/>
              <a:t>	H</a:t>
            </a:r>
          </a:p>
          <a:p>
            <a:pPr marL="0" indent="0" fontAlgn="auto">
              <a:spcAft>
                <a:spcPts val="0"/>
              </a:spcAft>
              <a:buFont typeface="Arial" panose="020B0604020202020204" pitchFamily="34" charset="0"/>
              <a:buNone/>
              <a:defRPr/>
            </a:pPr>
            <a:r>
              <a:rPr lang="en-US" sz="2800" dirty="0" smtClean="0"/>
              <a:t>	A</a:t>
            </a:r>
          </a:p>
          <a:p>
            <a:pPr marL="0" indent="0" fontAlgn="auto">
              <a:spcAft>
                <a:spcPts val="0"/>
              </a:spcAft>
              <a:buFont typeface="Arial" panose="020B0604020202020204" pitchFamily="34" charset="0"/>
              <a:buNone/>
              <a:defRPr/>
            </a:pPr>
            <a:r>
              <a:rPr lang="en-US" sz="2800" dirty="0" smtClean="0"/>
              <a:t>	N</a:t>
            </a:r>
          </a:p>
          <a:p>
            <a:pPr marL="0" indent="0" fontAlgn="auto">
              <a:spcAft>
                <a:spcPts val="0"/>
              </a:spcAft>
              <a:buFont typeface="Arial" panose="020B0604020202020204" pitchFamily="34" charset="0"/>
              <a:buNone/>
              <a:defRPr/>
            </a:pPr>
            <a:endParaRPr lang="en-US" sz="2800" dirty="0"/>
          </a:p>
          <a:p>
            <a:pPr marL="0" indent="0" fontAlgn="auto">
              <a:spcAft>
                <a:spcPts val="0"/>
              </a:spcAft>
              <a:buFont typeface="Arial" panose="020B0604020202020204" pitchFamily="34" charset="0"/>
              <a:buNone/>
              <a:defRPr/>
            </a:pPr>
            <a:r>
              <a:rPr lang="en-US" sz="2800" dirty="0" smtClean="0"/>
              <a:t>	D</a:t>
            </a:r>
          </a:p>
          <a:p>
            <a:pPr marL="0" indent="0" fontAlgn="auto">
              <a:spcAft>
                <a:spcPts val="0"/>
              </a:spcAft>
              <a:buFont typeface="Arial" panose="020B0604020202020204" pitchFamily="34" charset="0"/>
              <a:buNone/>
              <a:defRPr/>
            </a:pPr>
            <a:r>
              <a:rPr lang="en-US" sz="2800" dirty="0" smtClean="0"/>
              <a:t>	Y</a:t>
            </a:r>
          </a:p>
          <a:p>
            <a:pPr marL="0" indent="0" fontAlgn="auto">
              <a:spcAft>
                <a:spcPts val="0"/>
              </a:spcAft>
              <a:buFont typeface="Arial" panose="020B0604020202020204" pitchFamily="34" charset="0"/>
              <a:buNone/>
              <a:defRPr/>
            </a:pPr>
            <a:r>
              <a:rPr lang="en-US" sz="2800" dirty="0" smtClean="0"/>
              <a:t>	N</a:t>
            </a:r>
          </a:p>
          <a:p>
            <a:pPr marL="0" indent="0" fontAlgn="auto">
              <a:spcAft>
                <a:spcPts val="0"/>
              </a:spcAft>
              <a:buFont typeface="Arial" panose="020B0604020202020204" pitchFamily="34" charset="0"/>
              <a:buNone/>
              <a:defRPr/>
            </a:pPr>
            <a:r>
              <a:rPr lang="en-US" sz="2800" dirty="0" smtClean="0"/>
              <a:t>	A</a:t>
            </a:r>
          </a:p>
          <a:p>
            <a:pPr marL="0" indent="0" fontAlgn="auto">
              <a:spcAft>
                <a:spcPts val="0"/>
              </a:spcAft>
              <a:buFont typeface="Arial" panose="020B0604020202020204" pitchFamily="34" charset="0"/>
              <a:buNone/>
              <a:defRPr/>
            </a:pPr>
            <a:r>
              <a:rPr lang="en-US" sz="2800" dirty="0" smtClean="0"/>
              <a:t>	S</a:t>
            </a:r>
          </a:p>
          <a:p>
            <a:pPr marL="0" indent="0" fontAlgn="auto">
              <a:spcAft>
                <a:spcPts val="0"/>
              </a:spcAft>
              <a:buFont typeface="Arial" panose="020B0604020202020204" pitchFamily="34" charset="0"/>
              <a:buNone/>
              <a:defRPr/>
            </a:pPr>
            <a:r>
              <a:rPr lang="en-US" sz="2800" dirty="0" smtClean="0"/>
              <a:t>	T</a:t>
            </a:r>
          </a:p>
          <a:p>
            <a:pPr marL="0" indent="0" fontAlgn="auto">
              <a:spcAft>
                <a:spcPts val="0"/>
              </a:spcAft>
              <a:buFont typeface="Arial" panose="020B0604020202020204" pitchFamily="34" charset="0"/>
              <a:buNone/>
              <a:defRPr/>
            </a:pPr>
            <a:r>
              <a:rPr lang="en-US" sz="2800" dirty="0" smtClean="0"/>
              <a:t>	Y</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4800" dirty="0" smtClean="0"/>
              <a:t>Han Come to power  mandate of Heaven</a:t>
            </a:r>
            <a:endParaRPr lang="en-US" sz="4800" dirty="0"/>
          </a:p>
        </p:txBody>
      </p:sp>
      <p:sp>
        <p:nvSpPr>
          <p:cNvPr id="5" name="Content Placeholder 4"/>
          <p:cNvSpPr>
            <a:spLocks noGrp="1"/>
          </p:cNvSpPr>
          <p:nvPr>
            <p:ph idx="1"/>
          </p:nvPr>
        </p:nvSpPr>
        <p:spPr/>
        <p:txBody>
          <a:bodyPr>
            <a:normAutofit/>
          </a:bodyPr>
          <a:lstStyle/>
          <a:p>
            <a:r>
              <a:rPr lang="en-US" sz="4000" dirty="0" smtClean="0">
                <a:solidFill>
                  <a:schemeClr val="accent5">
                    <a:lumMod val="60000"/>
                    <a:lumOff val="40000"/>
                  </a:schemeClr>
                </a:solidFill>
              </a:rPr>
              <a:t>(206 </a:t>
            </a:r>
            <a:r>
              <a:rPr lang="en-US" sz="4000" dirty="0">
                <a:solidFill>
                  <a:schemeClr val="accent5">
                    <a:lumMod val="60000"/>
                    <a:lumOff val="40000"/>
                  </a:schemeClr>
                </a:solidFill>
              </a:rPr>
              <a:t>B.C. to 220 A.D.) </a:t>
            </a:r>
            <a:endParaRPr lang="en-US" sz="4000" dirty="0" smtClean="0">
              <a:solidFill>
                <a:schemeClr val="accent5">
                  <a:lumMod val="60000"/>
                  <a:lumOff val="40000"/>
                </a:schemeClr>
              </a:solidFill>
            </a:endParaRPr>
          </a:p>
          <a:p>
            <a:r>
              <a:rPr lang="en-US" sz="4000" dirty="0" smtClean="0"/>
              <a:t>Founded </a:t>
            </a:r>
            <a:r>
              <a:rPr lang="en-US" sz="4000" dirty="0"/>
              <a:t>after the Qin dynasty by </a:t>
            </a:r>
            <a:r>
              <a:rPr lang="en-US" sz="4000" dirty="0">
                <a:solidFill>
                  <a:schemeClr val="accent5">
                    <a:lumMod val="60000"/>
                    <a:lumOff val="40000"/>
                  </a:schemeClr>
                </a:solidFill>
              </a:rPr>
              <a:t>Liu Bang</a:t>
            </a:r>
            <a:r>
              <a:rPr lang="en-US" sz="4000" dirty="0"/>
              <a:t>, a man born to a peasant family and king of the state of Han</a:t>
            </a:r>
          </a:p>
        </p:txBody>
      </p:sp>
      <p:sp>
        <p:nvSpPr>
          <p:cNvPr id="6" name="Rectangle 5"/>
          <p:cNvSpPr/>
          <p:nvPr/>
        </p:nvSpPr>
        <p:spPr>
          <a:xfrm>
            <a:off x="6172200" y="5791201"/>
            <a:ext cx="2839239"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Political</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681471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Golden Age of the </a:t>
            </a:r>
            <a:r>
              <a:rPr lang="en-US" sz="6000" dirty="0" smtClean="0"/>
              <a:t>Han</a:t>
            </a:r>
            <a:endParaRPr lang="en-US" sz="5400" dirty="0"/>
          </a:p>
        </p:txBody>
      </p:sp>
      <p:sp>
        <p:nvSpPr>
          <p:cNvPr id="3" name="Content Placeholder 2"/>
          <p:cNvSpPr>
            <a:spLocks noGrp="1"/>
          </p:cNvSpPr>
          <p:nvPr>
            <p:ph idx="1"/>
          </p:nvPr>
        </p:nvSpPr>
        <p:spPr>
          <a:xfrm>
            <a:off x="457200" y="2142068"/>
            <a:ext cx="8534400" cy="4487332"/>
          </a:xfrm>
        </p:spPr>
        <p:txBody>
          <a:bodyPr>
            <a:normAutofit/>
          </a:bodyPr>
          <a:lstStyle/>
          <a:p>
            <a:pPr algn="ctr"/>
            <a:r>
              <a:rPr lang="en-US" sz="4800" dirty="0"/>
              <a:t>During the Han dynasty, China experienced a period of </a:t>
            </a:r>
            <a:endParaRPr lang="en-US" sz="4800" dirty="0" smtClean="0"/>
          </a:p>
          <a:p>
            <a:pPr marL="0" indent="0" algn="ctr">
              <a:buNone/>
            </a:pPr>
            <a:r>
              <a:rPr lang="en-US" sz="4800" dirty="0" smtClean="0"/>
              <a:t>peace</a:t>
            </a:r>
            <a:r>
              <a:rPr lang="en-US" sz="4800" dirty="0"/>
              <a:t>, stability, and </a:t>
            </a:r>
            <a:r>
              <a:rPr lang="en-US" sz="4800" dirty="0" smtClean="0"/>
              <a:t>prosperity</a:t>
            </a:r>
          </a:p>
          <a:p>
            <a:pPr algn="ctr"/>
            <a:r>
              <a:rPr lang="en-US" sz="4800" dirty="0" smtClean="0"/>
              <a:t>Frequently compared to the Roman Empire</a:t>
            </a:r>
            <a:endParaRPr lang="en-US" sz="4800" dirty="0"/>
          </a:p>
        </p:txBody>
      </p:sp>
      <p:sp>
        <p:nvSpPr>
          <p:cNvPr id="4" name="Rectangle 3"/>
          <p:cNvSpPr/>
          <p:nvPr/>
        </p:nvSpPr>
        <p:spPr>
          <a:xfrm>
            <a:off x="6152361" y="-5751"/>
            <a:ext cx="2839239"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Political</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494716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152400"/>
            <a:ext cx="8229600" cy="715963"/>
          </a:xfrm>
        </p:spPr>
        <p:txBody>
          <a:bodyPr/>
          <a:lstStyle/>
          <a:p>
            <a:r>
              <a:rPr lang="en-US" sz="3600" b="1" smtClean="0"/>
              <a:t>Political</a:t>
            </a:r>
          </a:p>
        </p:txBody>
      </p:sp>
      <p:sp>
        <p:nvSpPr>
          <p:cNvPr id="3" name="Content Placeholder 2"/>
          <p:cNvSpPr>
            <a:spLocks noGrp="1"/>
          </p:cNvSpPr>
          <p:nvPr>
            <p:ph idx="1"/>
          </p:nvPr>
        </p:nvSpPr>
        <p:spPr>
          <a:xfrm>
            <a:off x="228600" y="838200"/>
            <a:ext cx="8763000" cy="5791200"/>
          </a:xfrm>
        </p:spPr>
        <p:txBody>
          <a:bodyPr rtlCol="0">
            <a:noAutofit/>
          </a:bodyPr>
          <a:lstStyle/>
          <a:p>
            <a:pPr fontAlgn="auto">
              <a:spcAft>
                <a:spcPts val="0"/>
              </a:spcAft>
              <a:buFontTx/>
              <a:buChar char="-"/>
              <a:defRPr/>
            </a:pPr>
            <a:r>
              <a:rPr lang="en-US" sz="5400" dirty="0" smtClean="0"/>
              <a:t>Shifted away from the Legalist philosophy of the Qin dynasty</a:t>
            </a:r>
          </a:p>
          <a:p>
            <a:pPr fontAlgn="auto">
              <a:spcAft>
                <a:spcPts val="0"/>
              </a:spcAft>
              <a:buFontTx/>
              <a:buChar char="-"/>
              <a:defRPr/>
            </a:pPr>
            <a:r>
              <a:rPr lang="en-US" sz="5400" dirty="0" smtClean="0"/>
              <a:t>Han developed a bureaucracy </a:t>
            </a:r>
          </a:p>
          <a:p>
            <a:pPr fontAlgn="auto">
              <a:spcAft>
                <a:spcPts val="0"/>
              </a:spcAft>
              <a:buFontTx/>
              <a:buChar char="-"/>
              <a:defRPr/>
            </a:pPr>
            <a:r>
              <a:rPr lang="en-US" sz="5400" dirty="0" smtClean="0"/>
              <a:t>A </a:t>
            </a:r>
            <a:r>
              <a:rPr lang="en-US" sz="5400" dirty="0"/>
              <a:t>Confucian system of government </a:t>
            </a:r>
            <a:r>
              <a:rPr lang="en-US" sz="5400" dirty="0" smtClean="0"/>
              <a:t>was instituted.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Liu Bang"/>
          <p:cNvPicPr>
            <a:picLocks noChangeAspect="1" noChangeArrowheads="1"/>
          </p:cNvPicPr>
          <p:nvPr/>
        </p:nvPicPr>
        <p:blipFill>
          <a:blip r:embed="rId2"/>
          <a:srcRect/>
          <a:stretch>
            <a:fillRect/>
          </a:stretch>
        </p:blipFill>
        <p:spPr bwMode="auto">
          <a:xfrm>
            <a:off x="1752600" y="2745253"/>
            <a:ext cx="1752600" cy="2684057"/>
          </a:xfrm>
          <a:prstGeom prst="rect">
            <a:avLst/>
          </a:prstGeom>
          <a:noFill/>
          <a:ln w="9525">
            <a:noFill/>
            <a:miter lim="800000"/>
            <a:headEnd/>
            <a:tailEnd/>
          </a:ln>
        </p:spPr>
      </p:pic>
      <p:pic>
        <p:nvPicPr>
          <p:cNvPr id="15362" name="Picture 4" descr="http://www.chinaeducenter.com/en/image/chistory11.gif">
            <a:hlinkClick r:id="rId3"/>
          </p:cNvPr>
          <p:cNvPicPr>
            <a:picLocks noChangeAspect="1" noChangeArrowheads="1"/>
          </p:cNvPicPr>
          <p:nvPr/>
        </p:nvPicPr>
        <p:blipFill>
          <a:blip r:embed="rId4"/>
          <a:srcRect/>
          <a:stretch>
            <a:fillRect/>
          </a:stretch>
        </p:blipFill>
        <p:spPr bwMode="auto">
          <a:xfrm>
            <a:off x="5040190" y="2373702"/>
            <a:ext cx="4090870" cy="4484298"/>
          </a:xfrm>
          <a:prstGeom prst="rect">
            <a:avLst/>
          </a:prstGeom>
          <a:noFill/>
          <a:ln w="9525">
            <a:noFill/>
            <a:miter lim="800000"/>
            <a:headEnd/>
            <a:tailEnd/>
          </a:ln>
        </p:spPr>
      </p:pic>
      <p:sp>
        <p:nvSpPr>
          <p:cNvPr id="2" name="TextBox 1"/>
          <p:cNvSpPr txBox="1"/>
          <p:nvPr/>
        </p:nvSpPr>
        <p:spPr>
          <a:xfrm>
            <a:off x="-381000" y="5029200"/>
            <a:ext cx="2743200" cy="400110"/>
          </a:xfrm>
          <a:prstGeom prst="rect">
            <a:avLst/>
          </a:prstGeom>
          <a:noFill/>
        </p:spPr>
        <p:txBody>
          <a:bodyPr wrap="square" rtlCol="0">
            <a:spAutoFit/>
          </a:bodyPr>
          <a:lstStyle/>
          <a:p>
            <a:pPr algn="ctr"/>
            <a:r>
              <a:rPr lang="en-US" sz="2000" b="1" dirty="0" smtClean="0"/>
              <a:t>Liu Bang</a:t>
            </a:r>
            <a:endParaRPr lang="en-US" sz="2000" b="1" dirty="0"/>
          </a:p>
        </p:txBody>
      </p:sp>
      <p:sp>
        <p:nvSpPr>
          <p:cNvPr id="5" name="TextBox 4"/>
          <p:cNvSpPr txBox="1"/>
          <p:nvPr/>
        </p:nvSpPr>
        <p:spPr>
          <a:xfrm>
            <a:off x="2296990" y="6172200"/>
            <a:ext cx="2743200" cy="400110"/>
          </a:xfrm>
          <a:prstGeom prst="rect">
            <a:avLst/>
          </a:prstGeom>
          <a:noFill/>
        </p:spPr>
        <p:txBody>
          <a:bodyPr wrap="square" rtlCol="0">
            <a:spAutoFit/>
          </a:bodyPr>
          <a:lstStyle/>
          <a:p>
            <a:pPr algn="ctr"/>
            <a:r>
              <a:rPr lang="en-US" sz="2000" b="1" dirty="0" smtClean="0"/>
              <a:t>Civil Service Exams</a:t>
            </a:r>
            <a:endParaRPr lang="en-US" sz="2000" b="1" dirty="0"/>
          </a:p>
        </p:txBody>
      </p:sp>
      <p:sp>
        <p:nvSpPr>
          <p:cNvPr id="3" name="Rectangle 2"/>
          <p:cNvSpPr/>
          <p:nvPr/>
        </p:nvSpPr>
        <p:spPr>
          <a:xfrm>
            <a:off x="28755" y="185520"/>
            <a:ext cx="8991600" cy="1938992"/>
          </a:xfrm>
          <a:prstGeom prst="rect">
            <a:avLst/>
          </a:prstGeom>
        </p:spPr>
        <p:txBody>
          <a:bodyPr wrap="square">
            <a:spAutoFit/>
          </a:bodyPr>
          <a:lstStyle/>
          <a:p>
            <a:pPr marL="0" indent="0" algn="ctr" fontAlgn="auto">
              <a:spcAft>
                <a:spcPts val="0"/>
              </a:spcAft>
              <a:buFont typeface="Arial" panose="020B0604020202020204" pitchFamily="34" charset="0"/>
              <a:buNone/>
              <a:defRPr/>
            </a:pPr>
            <a:r>
              <a:rPr lang="en-US" sz="4000" dirty="0" smtClean="0"/>
              <a:t>- Civil Service </a:t>
            </a:r>
            <a:r>
              <a:rPr lang="en-US" sz="4000" dirty="0"/>
              <a:t>System favored the wealthy who could afford years of education required to pass the exams</a:t>
            </a:r>
            <a:r>
              <a:rPr lang="en-US" sz="4000" dirty="0" smtClean="0"/>
              <a:t>. </a:t>
            </a:r>
            <a:endParaRPr lang="en-US" sz="4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90" y="-152400"/>
            <a:ext cx="7772400" cy="1456267"/>
          </a:xfrm>
        </p:spPr>
        <p:txBody>
          <a:bodyPr>
            <a:normAutofit/>
          </a:bodyPr>
          <a:lstStyle/>
          <a:p>
            <a:r>
              <a:rPr lang="en-US" sz="4400" dirty="0" smtClean="0"/>
              <a:t>Government Officials </a:t>
            </a:r>
            <a:endParaRPr lang="en-US" sz="4400" dirty="0"/>
          </a:p>
        </p:txBody>
      </p:sp>
      <p:sp>
        <p:nvSpPr>
          <p:cNvPr id="3" name="Content Placeholder 2"/>
          <p:cNvSpPr>
            <a:spLocks noGrp="1"/>
          </p:cNvSpPr>
          <p:nvPr>
            <p:ph idx="1"/>
          </p:nvPr>
        </p:nvSpPr>
        <p:spPr>
          <a:xfrm>
            <a:off x="18690" y="1676400"/>
            <a:ext cx="9125309" cy="5181600"/>
          </a:xfrm>
        </p:spPr>
        <p:txBody>
          <a:bodyPr>
            <a:noAutofit/>
          </a:bodyPr>
          <a:lstStyle/>
          <a:p>
            <a:pPr lvl="1">
              <a:spcAft>
                <a:spcPts val="0"/>
              </a:spcAft>
              <a:buFontTx/>
              <a:buChar char="-"/>
              <a:defRPr/>
            </a:pPr>
            <a:r>
              <a:rPr lang="en-US" sz="4000" dirty="0" smtClean="0"/>
              <a:t>officials </a:t>
            </a:r>
            <a:r>
              <a:rPr lang="en-US" sz="4000" dirty="0"/>
              <a:t>were selected based on merit, rather than birth. </a:t>
            </a:r>
            <a:r>
              <a:rPr lang="en-US" sz="4000" dirty="0" smtClean="0"/>
              <a:t>( Civil Service Exam)</a:t>
            </a:r>
            <a:endParaRPr lang="en-US" sz="4000" dirty="0"/>
          </a:p>
          <a:p>
            <a:pPr lvl="2">
              <a:spcAft>
                <a:spcPts val="0"/>
              </a:spcAft>
              <a:buFontTx/>
              <a:buChar char="-"/>
              <a:defRPr/>
            </a:pPr>
            <a:r>
              <a:rPr lang="en-US" sz="3600" dirty="0" smtClean="0"/>
              <a:t>Tested </a:t>
            </a:r>
            <a:r>
              <a:rPr lang="en-US" sz="3600" dirty="0"/>
              <a:t>on </a:t>
            </a:r>
            <a:r>
              <a:rPr lang="en-US" sz="3600" dirty="0" smtClean="0"/>
              <a:t>knowledge </a:t>
            </a:r>
            <a:r>
              <a:rPr lang="en-US" sz="3600" dirty="0"/>
              <a:t>of history </a:t>
            </a:r>
            <a:r>
              <a:rPr lang="en-US" sz="3600" dirty="0" smtClean="0"/>
              <a:t>&amp; </a:t>
            </a:r>
            <a:r>
              <a:rPr lang="en-US" sz="3600" dirty="0"/>
              <a:t>Confucian philosophy. </a:t>
            </a:r>
            <a:endParaRPr lang="en-US" sz="3600" dirty="0" smtClean="0"/>
          </a:p>
          <a:p>
            <a:pPr lvl="1">
              <a:spcAft>
                <a:spcPts val="0"/>
              </a:spcAft>
              <a:buFontTx/>
              <a:buChar char="-"/>
              <a:defRPr/>
            </a:pPr>
            <a:r>
              <a:rPr lang="en-US" sz="4000" dirty="0" smtClean="0"/>
              <a:t>Scholars </a:t>
            </a:r>
            <a:r>
              <a:rPr lang="en-US" sz="4000" dirty="0"/>
              <a:t>who proved their knowledge were appointed government officials </a:t>
            </a:r>
            <a:endParaRPr lang="en-US" sz="4000" dirty="0" smtClean="0"/>
          </a:p>
          <a:p>
            <a:pPr lvl="2">
              <a:spcAft>
                <a:spcPts val="0"/>
              </a:spcAft>
              <a:buFontTx/>
              <a:buChar char="-"/>
              <a:defRPr/>
            </a:pPr>
            <a:r>
              <a:rPr lang="en-US" sz="3600" dirty="0" smtClean="0"/>
              <a:t>Enforced </a:t>
            </a:r>
            <a:r>
              <a:rPr lang="en-US" sz="3600" dirty="0"/>
              <a:t>Han laws </a:t>
            </a:r>
            <a:endParaRPr lang="en-US" sz="3600" dirty="0" smtClean="0"/>
          </a:p>
          <a:p>
            <a:pPr lvl="2">
              <a:spcAft>
                <a:spcPts val="0"/>
              </a:spcAft>
              <a:buFontTx/>
              <a:buChar char="-"/>
              <a:defRPr/>
            </a:pPr>
            <a:r>
              <a:rPr lang="en-US" sz="3600" dirty="0" smtClean="0"/>
              <a:t>Collected </a:t>
            </a:r>
            <a:r>
              <a:rPr lang="en-US" sz="3600" dirty="0"/>
              <a:t>taxes. </a:t>
            </a:r>
          </a:p>
          <a:p>
            <a:endParaRPr lang="en-US" sz="2800" dirty="0"/>
          </a:p>
        </p:txBody>
      </p:sp>
    </p:spTree>
    <p:extLst>
      <p:ext uri="{BB962C8B-B14F-4D97-AF65-F5344CB8AC3E}">
        <p14:creationId xmlns:p14="http://schemas.microsoft.com/office/powerpoint/2010/main" val="4219039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ltLang="en-US"/>
              <a:t>E. Napp</a:t>
            </a:r>
          </a:p>
        </p:txBody>
      </p:sp>
      <p:pic>
        <p:nvPicPr>
          <p:cNvPr id="6149" name="Picture 5" descr="han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458200" cy="4572000"/>
          </a:xfrm>
          <a:prstGeom prst="rect">
            <a:avLst/>
          </a:prstGeom>
          <a:noFill/>
          <a:extLst>
            <a:ext uri="{909E8E84-426E-40DD-AFC4-6F175D3DCCD1}">
              <a14:hiddenFill xmlns:a14="http://schemas.microsoft.com/office/drawing/2010/main">
                <a:solidFill>
                  <a:srgbClr val="FFFFFF"/>
                </a:solidFill>
              </a14:hiddenFill>
            </a:ext>
          </a:extLst>
        </p:spPr>
      </p:pic>
      <p:sp>
        <p:nvSpPr>
          <p:cNvPr id="6150" name="Text Box 6"/>
          <p:cNvSpPr txBox="1">
            <a:spLocks noChangeArrowheads="1"/>
          </p:cNvSpPr>
          <p:nvPr/>
        </p:nvSpPr>
        <p:spPr bwMode="auto">
          <a:xfrm>
            <a:off x="304800" y="4953000"/>
            <a:ext cx="85407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3600"/>
              <a:t>Han emperors expanded China’s borders</a:t>
            </a:r>
          </a:p>
          <a:p>
            <a:pPr algn="ctr"/>
            <a:r>
              <a:rPr lang="en-US" altLang="en-US" sz="3600"/>
              <a:t>and increased trade.</a:t>
            </a:r>
          </a:p>
        </p:txBody>
      </p:sp>
    </p:spTree>
    <p:extLst>
      <p:ext uri="{BB962C8B-B14F-4D97-AF65-F5344CB8AC3E}">
        <p14:creationId xmlns:p14="http://schemas.microsoft.com/office/powerpoint/2010/main" val="342087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253" y="0"/>
            <a:ext cx="7772400" cy="1456267"/>
          </a:xfrm>
        </p:spPr>
        <p:txBody>
          <a:bodyPr>
            <a:normAutofit/>
          </a:bodyPr>
          <a:lstStyle/>
          <a:p>
            <a:r>
              <a:rPr lang="en-US" sz="6000" dirty="0" smtClean="0"/>
              <a:t>International Trade</a:t>
            </a:r>
            <a:endParaRPr lang="en-US" sz="6000" dirty="0"/>
          </a:p>
        </p:txBody>
      </p:sp>
      <p:sp>
        <p:nvSpPr>
          <p:cNvPr id="5" name="Content Placeholder 4"/>
          <p:cNvSpPr>
            <a:spLocks noGrp="1"/>
          </p:cNvSpPr>
          <p:nvPr>
            <p:ph idx="1"/>
          </p:nvPr>
        </p:nvSpPr>
        <p:spPr>
          <a:xfrm>
            <a:off x="11502" y="1143000"/>
            <a:ext cx="8980098" cy="5715000"/>
          </a:xfrm>
        </p:spPr>
        <p:txBody>
          <a:bodyPr>
            <a:normAutofit/>
          </a:bodyPr>
          <a:lstStyle/>
          <a:p>
            <a:r>
              <a:rPr lang="en-US" sz="4400" dirty="0" smtClean="0"/>
              <a:t>The </a:t>
            </a:r>
            <a:r>
              <a:rPr lang="en-US" sz="4400" dirty="0"/>
              <a:t>Han </a:t>
            </a:r>
            <a:r>
              <a:rPr lang="en-US" sz="4400" dirty="0" smtClean="0"/>
              <a:t>established </a:t>
            </a:r>
            <a:r>
              <a:rPr lang="en-US" sz="4400" dirty="0"/>
              <a:t>overland trade </a:t>
            </a:r>
            <a:r>
              <a:rPr lang="en-US" sz="4400" dirty="0" smtClean="0"/>
              <a:t>routes</a:t>
            </a:r>
          </a:p>
          <a:p>
            <a:pPr lvl="1"/>
            <a:r>
              <a:rPr lang="en-US" sz="4000" dirty="0" smtClean="0">
                <a:solidFill>
                  <a:schemeClr val="accent5">
                    <a:lumMod val="60000"/>
                    <a:lumOff val="40000"/>
                  </a:schemeClr>
                </a:solidFill>
              </a:rPr>
              <a:t>The </a:t>
            </a:r>
            <a:r>
              <a:rPr lang="en-US" sz="4000" dirty="0">
                <a:solidFill>
                  <a:schemeClr val="accent5">
                    <a:lumMod val="60000"/>
                    <a:lumOff val="40000"/>
                  </a:schemeClr>
                </a:solidFill>
              </a:rPr>
              <a:t>Silk Road</a:t>
            </a:r>
            <a:r>
              <a:rPr lang="en-US" sz="4000" dirty="0"/>
              <a:t>, which connected China to the Roman Empire and other regions</a:t>
            </a:r>
            <a:r>
              <a:rPr lang="en-US" sz="4000" dirty="0" smtClean="0"/>
              <a:t>.</a:t>
            </a:r>
            <a:r>
              <a:rPr lang="en-US" sz="4400" dirty="0"/>
              <a:t> </a:t>
            </a:r>
            <a:endParaRPr lang="en-US" sz="4400" dirty="0" smtClean="0"/>
          </a:p>
          <a:p>
            <a:pPr lvl="1"/>
            <a:r>
              <a:rPr lang="en-US" sz="4400" dirty="0" smtClean="0"/>
              <a:t>Merchants </a:t>
            </a:r>
            <a:r>
              <a:rPr lang="en-US" sz="4400" dirty="0"/>
              <a:t>carried goods by camel caravan along this route through mountains, steppes, and </a:t>
            </a:r>
            <a:r>
              <a:rPr lang="en-US" sz="4400" dirty="0" smtClean="0"/>
              <a:t>deserts</a:t>
            </a:r>
            <a:r>
              <a:rPr lang="en-US" sz="4400" dirty="0"/>
              <a:t>.</a:t>
            </a:r>
            <a:endParaRPr lang="en-US" sz="4000" dirty="0"/>
          </a:p>
        </p:txBody>
      </p:sp>
    </p:spTree>
    <p:extLst>
      <p:ext uri="{BB962C8B-B14F-4D97-AF65-F5344CB8AC3E}">
        <p14:creationId xmlns:p14="http://schemas.microsoft.com/office/powerpoint/2010/main" val="31909349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TC103457452[[fn=Celestial]]</Template>
  <TotalTime>597</TotalTime>
  <Words>607</Words>
  <Application>Microsoft Office PowerPoint</Application>
  <PresentationFormat>On-screen Show (4:3)</PresentationFormat>
  <Paragraphs>102</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Celestial</vt:lpstr>
      <vt:lpstr>The Han Dynasty</vt:lpstr>
      <vt:lpstr>PowerPoint Presentation</vt:lpstr>
      <vt:lpstr>Han Come to power  mandate of Heaven</vt:lpstr>
      <vt:lpstr>Golden Age of the Han</vt:lpstr>
      <vt:lpstr>Political</vt:lpstr>
      <vt:lpstr>PowerPoint Presentation</vt:lpstr>
      <vt:lpstr>Government Officials </vt:lpstr>
      <vt:lpstr>PowerPoint Presentation</vt:lpstr>
      <vt:lpstr>International Trade</vt:lpstr>
      <vt:lpstr>PowerPoint Presentation</vt:lpstr>
      <vt:lpstr>Economic</vt:lpstr>
      <vt:lpstr>PowerPoint Presentation</vt:lpstr>
      <vt:lpstr>Cultural Diffusion in Religion</vt:lpstr>
      <vt:lpstr>Religion</vt:lpstr>
      <vt:lpstr>Confucianism</vt:lpstr>
      <vt:lpstr>PowerPoint Presentation</vt:lpstr>
      <vt:lpstr>Peasants - majority of the population;  paid the government,  provided labor &amp; services,  served in the army</vt:lpstr>
      <vt:lpstr>PowerPoint Presentation</vt:lpstr>
      <vt:lpstr>Wealthy families had many children.   They wanted their sons to serve in the government and their daughters to marry into other wealthy families.   Under Confucian teachings, women were subordinate to men; marriages were arranged.</vt:lpstr>
      <vt:lpstr>Intellectual</vt:lpstr>
      <vt:lpstr>PowerPoint Presentation</vt:lpstr>
      <vt:lpstr>Area</vt:lpstr>
      <vt:lpstr>Growth and Geography</vt:lpstr>
      <vt:lpstr>PowerPoint Presentation</vt:lpstr>
      <vt:lpstr>Processing</vt:lpstr>
    </vt:vector>
  </TitlesOfParts>
  <Company>Cypress Fairbanks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 Dynasty</dc:title>
  <dc:creator>admin</dc:creator>
  <cp:lastModifiedBy>VERONICA OLIVER</cp:lastModifiedBy>
  <cp:revision>84</cp:revision>
  <dcterms:created xsi:type="dcterms:W3CDTF">2012-10-08T17:00:19Z</dcterms:created>
  <dcterms:modified xsi:type="dcterms:W3CDTF">2014-10-20T20:16:09Z</dcterms:modified>
</cp:coreProperties>
</file>