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71" r:id="rId2"/>
    <p:sldId id="272" r:id="rId3"/>
    <p:sldId id="257" r:id="rId4"/>
    <p:sldId id="273" r:id="rId5"/>
    <p:sldId id="274" r:id="rId6"/>
    <p:sldId id="275" r:id="rId7"/>
    <p:sldId id="276" r:id="rId8"/>
    <p:sldId id="270" r:id="rId9"/>
    <p:sldId id="269" r:id="rId10"/>
    <p:sldId id="258" r:id="rId11"/>
    <p:sldId id="277" r:id="rId12"/>
    <p:sldId id="259" r:id="rId13"/>
    <p:sldId id="260" r:id="rId14"/>
    <p:sldId id="261" r:id="rId15"/>
    <p:sldId id="262" r:id="rId16"/>
    <p:sldId id="264" r:id="rId17"/>
    <p:sldId id="279" r:id="rId18"/>
    <p:sldId id="266" r:id="rId19"/>
    <p:sldId id="280" r:id="rId20"/>
    <p:sldId id="267" r:id="rId21"/>
    <p:sldId id="281" r:id="rId22"/>
    <p:sldId id="282" r:id="rId23"/>
    <p:sldId id="283" r:id="rId24"/>
    <p:sldId id="26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54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B858-BE38-46DA-8C49-4028BE68251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AC00-7669-4070-AEF6-C6DE4A2B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7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8C64-A848-4355-96BB-00AE6867335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2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anose="020B0502020202020204" pitchFamily="34" charset="0"/>
              </a:defRPr>
            </a:lvl1pPr>
          </a:lstStyle>
          <a:p>
            <a:fld id="{419CB92D-32B6-49F8-8B82-2766350FA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8340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38F4880-8B08-4775-8CC9-E38154122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68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1D9A2E4-D15F-4683-823A-038D85209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03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E034D-1DA2-4326-8DC9-92DF95F0A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28615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7E5B-76F6-45DB-8279-20DB692AD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485026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6640F-F4AF-46A5-84F0-5BE46DFB9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727608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F3391C5-F172-45F1-AA1B-3559E0DF1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594189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CCE7-5F68-424E-98BE-60C3F0C19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742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CDFF3A3-0B3A-4450-ABCE-D5AFBCB75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058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B872C-EB1B-4341-9615-0C6541535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2562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9E555-1498-4441-83FA-0F7E70566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36476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FCEC7-DF26-46E6-9F42-A9F1EE6DA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30533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anose="020B0502020202020204" pitchFamily="34" charset="0"/>
              </a:defRPr>
            </a:lvl1pPr>
          </a:lstStyle>
          <a:p>
            <a:fld id="{79B9976F-BC10-4B1C-8C2A-9B3BB83D8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21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C25C8EE8-BB62-44C1-B01A-77CCD9BB5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F1261-7ED7-4F44-8A3D-0CFB82B0F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866296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C049A3AA-E4E6-4AD8-85AD-7DBBC4C94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53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5B000-A10F-4E36-B51B-5FF61092F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22001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223E9-F149-4010-9470-20A42F723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723548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CD0A7A-8E00-4757-B905-59DE6FB80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08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4099A8E3-EC92-4035-A811-89E26682D0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  <p:sldLayoutId id="2147483812" r:id="rId18"/>
    <p:sldLayoutId id="2147483813" r:id="rId19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9pPr>
    </p:titleStyle>
    <p:bodyStyle>
      <a:lvl1pPr marL="228600" indent="-228600" algn="l" rtl="0" fontAlgn="base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¡"/>
        <a:defRPr sz="2000" kern="1200">
          <a:solidFill>
            <a:schemeClr val="tx2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anose="05020102010507070707" pitchFamily="18" charset="2"/>
        <a:buChar char="¡"/>
        <a:defRPr kern="1200">
          <a:solidFill>
            <a:schemeClr val="tx2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¡"/>
        <a:defRPr kern="1200">
          <a:solidFill>
            <a:schemeClr val="tx2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anose="05020102010507070707" pitchFamily="18" charset="2"/>
        <a:buChar char="¡"/>
        <a:defRPr kern="1200">
          <a:solidFill>
            <a:schemeClr val="tx2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anose="05020102010507070707" pitchFamily="18" charset="2"/>
        <a:buChar char="¡"/>
        <a:defRPr kern="1200">
          <a:solidFill>
            <a:schemeClr val="tx2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4400"/>
              <a:t>Stalin and Totalitarianism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534400" cy="414655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en-US" sz="3200" dirty="0"/>
              <a:t>  In this lesson, students will be able to define the following terms: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/>
              <a:t>Joseph </a:t>
            </a:r>
            <a:r>
              <a:rPr lang="en-US" altLang="en-US" sz="3200" dirty="0"/>
              <a:t>Stalin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Totalitarianism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Changes Under Stalin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Five-Year Plans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Gulags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2744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4000" smtClean="0">
                <a:latin typeface="Cambria" panose="02040503050406030204" pitchFamily="18" charset="0"/>
              </a:rPr>
              <a:t>Stalin Takes Power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smtClean="0">
                <a:latin typeface="Cambria" panose="02040503050406030204" pitchFamily="18" charset="0"/>
              </a:rPr>
              <a:t>The name Stalin means </a:t>
            </a:r>
            <a:r>
              <a:rPr lang="en-US" altLang="en-US" sz="3200" u="sng" smtClean="0">
                <a:latin typeface="Cambria" panose="02040503050406030204" pitchFamily="18" charset="0"/>
              </a:rPr>
              <a:t>Man of Steel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u="sng" smtClean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3200" smtClean="0">
                <a:latin typeface="Cambria" panose="02040503050406030204" pitchFamily="18" charset="0"/>
              </a:rPr>
              <a:t>Once in power, Stalin set out to make the Soviet Union a </a:t>
            </a:r>
            <a:r>
              <a:rPr lang="en-US" altLang="en-US" sz="3200" u="sng" smtClean="0">
                <a:latin typeface="Cambria" panose="02040503050406030204" pitchFamily="18" charset="0"/>
              </a:rPr>
              <a:t>Modern Industrial Nation.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3200" u="sng" smtClean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3200" smtClean="0">
                <a:latin typeface="Cambria" panose="02040503050406030204" pitchFamily="18" charset="0"/>
              </a:rPr>
              <a:t>Stalin’s plan to industrialize the USSR was known as the </a:t>
            </a:r>
            <a:r>
              <a:rPr lang="en-US" altLang="en-US" sz="3200" u="sng" smtClean="0">
                <a:latin typeface="Cambria" panose="02040503050406030204" pitchFamily="18" charset="0"/>
              </a:rPr>
              <a:t>Five Year Plan</a:t>
            </a:r>
            <a:endParaRPr lang="en-US" altLang="en-US" sz="3200" smtClean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3200" smtClean="0">
              <a:latin typeface="Cambria" panose="02040503050406030204" pitchFamily="18" charset="0"/>
            </a:endParaRPr>
          </a:p>
        </p:txBody>
      </p:sp>
      <p:pic>
        <p:nvPicPr>
          <p:cNvPr id="25604" name="Picture 3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1269" name="Picture 5" descr="stalin,-5yearplan---thu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4295775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0" y="80814"/>
            <a:ext cx="43815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/>
              <a:t>Stalin was determined</a:t>
            </a:r>
          </a:p>
          <a:p>
            <a:pPr algn="ctr"/>
            <a:r>
              <a:rPr lang="en-US" altLang="en-US" sz="3600" dirty="0"/>
              <a:t>to industrialize the nation.</a:t>
            </a:r>
          </a:p>
          <a:p>
            <a:pPr algn="ctr"/>
            <a:r>
              <a:rPr lang="en-US" altLang="en-US" sz="3600" dirty="0"/>
              <a:t>He introduced a</a:t>
            </a:r>
          </a:p>
          <a:p>
            <a:pPr algn="ctr"/>
            <a:r>
              <a:rPr lang="en-US" altLang="en-US" sz="3600" dirty="0"/>
              <a:t>series of Five-Year</a:t>
            </a:r>
          </a:p>
          <a:p>
            <a:pPr algn="ctr"/>
            <a:r>
              <a:rPr lang="en-US" altLang="en-US" sz="3600" dirty="0"/>
              <a:t>Plans to industrialize</a:t>
            </a:r>
          </a:p>
          <a:p>
            <a:pPr algn="ctr"/>
            <a:r>
              <a:rPr lang="en-US" altLang="en-US" sz="3600" dirty="0"/>
              <a:t>the U.S.S.R.  Heavy</a:t>
            </a:r>
          </a:p>
          <a:p>
            <a:pPr algn="ctr"/>
            <a:r>
              <a:rPr lang="en-US" altLang="en-US" sz="3600" dirty="0"/>
              <a:t>industry was </a:t>
            </a:r>
          </a:p>
          <a:p>
            <a:pPr algn="ctr"/>
            <a:r>
              <a:rPr lang="en-US" altLang="en-US" sz="3600" dirty="0"/>
              <a:t>developed while </a:t>
            </a:r>
          </a:p>
          <a:p>
            <a:pPr algn="ctr"/>
            <a:r>
              <a:rPr lang="en-US" altLang="en-US" sz="3600" dirty="0"/>
              <a:t>consumer goods</a:t>
            </a:r>
          </a:p>
          <a:p>
            <a:pPr algn="ctr"/>
            <a:r>
              <a:rPr lang="en-US" altLang="en-US" sz="3600" dirty="0"/>
              <a:t>were ignored.</a:t>
            </a:r>
          </a:p>
        </p:txBody>
      </p:sp>
    </p:spTree>
    <p:extLst>
      <p:ext uri="{BB962C8B-B14F-4D97-AF65-F5344CB8AC3E}">
        <p14:creationId xmlns:p14="http://schemas.microsoft.com/office/powerpoint/2010/main" val="996605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altLang="en-US" sz="4000" smtClean="0">
                <a:latin typeface="Cambria" panose="02040503050406030204" pitchFamily="18" charset="0"/>
              </a:rPr>
              <a:t>Stalin’s Five-Year Plans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8392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Cambria" panose="02040503050406030204" pitchFamily="18" charset="0"/>
              </a:rPr>
              <a:t>Aimed at building 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heavy industry,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800" u="sng" dirty="0" smtClean="0">
                <a:latin typeface="Cambria" panose="02040503050406030204" pitchFamily="18" charset="0"/>
              </a:rPr>
              <a:t>transportation and increase farm output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800" u="sng" dirty="0" smtClean="0"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Cambria" panose="02040503050406030204" pitchFamily="18" charset="0"/>
              </a:rPr>
              <a:t>Brought all economic activities under 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government</a:t>
            </a:r>
            <a:r>
              <a:rPr lang="en-US" altLang="en-US" sz="2800" dirty="0" smtClean="0">
                <a:latin typeface="Cambria" panose="02040503050406030204" pitchFamily="18" charset="0"/>
              </a:rPr>
              <a:t> control</a:t>
            </a:r>
          </a:p>
          <a:p>
            <a:pPr>
              <a:lnSpc>
                <a:spcPct val="80000"/>
              </a:lnSpc>
            </a:pPr>
            <a:endParaRPr lang="en-US" altLang="en-US" sz="2800" dirty="0" smtClean="0"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u="sng" dirty="0" smtClean="0">
                <a:latin typeface="Cambria" panose="02040503050406030204" pitchFamily="18" charset="0"/>
              </a:rPr>
              <a:t>Stalin </a:t>
            </a:r>
            <a:r>
              <a:rPr lang="en-US" altLang="en-US" sz="2800" dirty="0" smtClean="0">
                <a:latin typeface="Cambria" panose="02040503050406030204" pitchFamily="18" charset="0"/>
              </a:rPr>
              <a:t>set goals that must be met (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quotas</a:t>
            </a:r>
            <a:r>
              <a:rPr lang="en-US" altLang="en-US" sz="2800" dirty="0" smtClean="0">
                <a:latin typeface="Cambria" panose="02040503050406030204" pitchFamily="18" charset="0"/>
              </a:rPr>
              <a:t>).  Workers who succeeded received bonuses.  Workers who did not were 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punished.</a:t>
            </a:r>
          </a:p>
          <a:p>
            <a:pPr>
              <a:lnSpc>
                <a:spcPct val="80000"/>
              </a:lnSpc>
            </a:pPr>
            <a:endParaRPr lang="en-US" altLang="en-US" sz="2600" u="sng" dirty="0" smtClean="0"/>
          </a:p>
        </p:txBody>
      </p:sp>
      <p:pic>
        <p:nvPicPr>
          <p:cNvPr id="26628" name="Picture 3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534400" cy="4343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en-US" sz="2400" smtClean="0">
                <a:latin typeface="Cambria" panose="02040503050406030204" pitchFamily="18" charset="0"/>
              </a:rPr>
              <a:t>During the 1930s, </a:t>
            </a:r>
            <a:r>
              <a:rPr lang="en-US" altLang="en-US" sz="2400" u="sng" smtClean="0">
                <a:latin typeface="Cambria" panose="02040503050406030204" pitchFamily="18" charset="0"/>
              </a:rPr>
              <a:t>oil, steel and coal</a:t>
            </a:r>
            <a:r>
              <a:rPr lang="en-US" altLang="en-US" sz="2400" smtClean="0">
                <a:latin typeface="Cambria" panose="02040503050406030204" pitchFamily="18" charset="0"/>
              </a:rPr>
              <a:t> production grew.  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2400" smtClean="0">
                <a:latin typeface="Cambria" panose="02040503050406030204" pitchFamily="18" charset="0"/>
              </a:rPr>
              <a:t>New </a:t>
            </a:r>
            <a:r>
              <a:rPr lang="en-US" altLang="en-US" sz="2400" u="sng" smtClean="0">
                <a:latin typeface="Cambria" panose="02040503050406030204" pitchFamily="18" charset="0"/>
              </a:rPr>
              <a:t>railroads</a:t>
            </a:r>
            <a:r>
              <a:rPr lang="en-US" altLang="en-US" sz="2400" smtClean="0">
                <a:latin typeface="Cambria" panose="02040503050406030204" pitchFamily="18" charset="0"/>
              </a:rPr>
              <a:t> were built across the Soviet Union.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400" u="sng" smtClean="0">
                <a:latin typeface="Cambria" panose="02040503050406030204" pitchFamily="18" charset="0"/>
              </a:rPr>
              <a:t>Stalin </a:t>
            </a:r>
            <a:r>
              <a:rPr lang="en-US" altLang="en-US" sz="2400" smtClean="0">
                <a:latin typeface="Cambria" panose="02040503050406030204" pitchFamily="18" charset="0"/>
              </a:rPr>
              <a:t>set goals that must be met (</a:t>
            </a:r>
            <a:r>
              <a:rPr lang="en-US" altLang="en-US" sz="2400" u="sng" smtClean="0">
                <a:latin typeface="Cambria" panose="02040503050406030204" pitchFamily="18" charset="0"/>
              </a:rPr>
              <a:t>quotas</a:t>
            </a:r>
            <a:r>
              <a:rPr lang="en-US" altLang="en-US" sz="2400" smtClean="0">
                <a:latin typeface="Cambria" panose="02040503050406030204" pitchFamily="18" charset="0"/>
              </a:rPr>
              <a:t>).  Workers who succeeded received bonuses.  Workers who did not were </a:t>
            </a:r>
            <a:r>
              <a:rPr lang="en-US" altLang="en-US" sz="2400" u="sng" smtClean="0">
                <a:latin typeface="Cambria" panose="02040503050406030204" pitchFamily="18" charset="0"/>
              </a:rPr>
              <a:t>punished.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u="sng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400" smtClean="0">
                <a:latin typeface="Cambria" panose="02040503050406030204" pitchFamily="18" charset="0"/>
              </a:rPr>
              <a:t>During the 1930s, </a:t>
            </a:r>
            <a:r>
              <a:rPr lang="en-US" altLang="en-US" sz="2400" u="sng" smtClean="0">
                <a:latin typeface="Cambria" panose="02040503050406030204" pitchFamily="18" charset="0"/>
              </a:rPr>
              <a:t>oil, steel and coal</a:t>
            </a:r>
            <a:r>
              <a:rPr lang="en-US" altLang="en-US" sz="2400" smtClean="0">
                <a:latin typeface="Cambria" panose="02040503050406030204" pitchFamily="18" charset="0"/>
              </a:rPr>
              <a:t> production grew.  New </a:t>
            </a:r>
            <a:r>
              <a:rPr lang="en-US" altLang="en-US" sz="2400" u="sng" smtClean="0">
                <a:latin typeface="Cambria" panose="02040503050406030204" pitchFamily="18" charset="0"/>
              </a:rPr>
              <a:t>railroads</a:t>
            </a:r>
            <a:r>
              <a:rPr lang="en-US" altLang="en-US" sz="2400" smtClean="0">
                <a:latin typeface="Cambria" panose="02040503050406030204" pitchFamily="18" charset="0"/>
              </a:rPr>
              <a:t> were built across the Soviet Union.</a:t>
            </a:r>
          </a:p>
        </p:txBody>
      </p:sp>
      <p:pic>
        <p:nvPicPr>
          <p:cNvPr id="27651" name="Picture 2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Cambria" panose="02040503050406030204" pitchFamily="18" charset="0"/>
              </a:rPr>
              <a:t>Mixed Results of the Five-Year Plan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382000" cy="3916363"/>
          </a:xfrm>
        </p:spPr>
        <p:txBody>
          <a:bodyPr/>
          <a:lstStyle/>
          <a:p>
            <a:r>
              <a:rPr lang="en-US" altLang="en-US" sz="3200" smtClean="0">
                <a:latin typeface="Cambria" panose="02040503050406030204" pitchFamily="18" charset="0"/>
              </a:rPr>
              <a:t>The standard of living remained </a:t>
            </a:r>
            <a:r>
              <a:rPr lang="en-US" altLang="en-US" sz="3200" u="sng" smtClean="0">
                <a:latin typeface="Cambria" panose="02040503050406030204" pitchFamily="18" charset="0"/>
              </a:rPr>
              <a:t>Poor</a:t>
            </a:r>
            <a:endParaRPr lang="en-US" altLang="en-US" sz="3200" smtClean="0">
              <a:latin typeface="Cambria" panose="02040503050406030204" pitchFamily="18" charset="0"/>
            </a:endParaRPr>
          </a:p>
          <a:p>
            <a:r>
              <a:rPr lang="en-US" altLang="en-US" sz="3200" smtClean="0">
                <a:latin typeface="Cambria" panose="02040503050406030204" pitchFamily="18" charset="0"/>
              </a:rPr>
              <a:t>Didn’t focus on producing </a:t>
            </a:r>
            <a:r>
              <a:rPr lang="en-US" altLang="en-US" sz="3200" u="sng" smtClean="0">
                <a:latin typeface="Cambria" panose="02040503050406030204" pitchFamily="18" charset="0"/>
              </a:rPr>
              <a:t>consumer</a:t>
            </a:r>
            <a:r>
              <a:rPr lang="en-US" altLang="en-US" sz="3200" smtClean="0">
                <a:latin typeface="Cambria" panose="02040503050406030204" pitchFamily="18" charset="0"/>
              </a:rPr>
              <a:t> goods</a:t>
            </a:r>
          </a:p>
        </p:txBody>
      </p:sp>
      <p:pic>
        <p:nvPicPr>
          <p:cNvPr id="28676" name="Picture 5" descr="t-shi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343852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4" descr="lates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altLang="en-US" sz="4000" smtClean="0">
                <a:latin typeface="Cambria" panose="02040503050406030204" pitchFamily="18" charset="0"/>
              </a:rPr>
              <a:t>Revolution in Agriculture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5029200" cy="3505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en-US" sz="2800" dirty="0" smtClean="0">
                <a:latin typeface="Cambria" panose="02040503050406030204" pitchFamily="18" charset="0"/>
              </a:rPr>
              <a:t>Stalin also put agriculture under 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government</a:t>
            </a:r>
            <a:r>
              <a:rPr lang="en-US" altLang="en-US" sz="2800" dirty="0" smtClean="0">
                <a:latin typeface="Cambria" panose="02040503050406030204" pitchFamily="18" charset="0"/>
              </a:rPr>
              <a:t> control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en-US" sz="2800" dirty="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800" dirty="0" smtClean="0">
                <a:latin typeface="Cambria" panose="02040503050406030204" pitchFamily="18" charset="0"/>
              </a:rPr>
              <a:t>Forced 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peasants</a:t>
            </a:r>
            <a:r>
              <a:rPr lang="en-US" altLang="en-US" sz="2800" dirty="0" smtClean="0">
                <a:latin typeface="Cambria" panose="02040503050406030204" pitchFamily="18" charset="0"/>
              </a:rPr>
              <a:t> to give up their land and live on state-owned farm called 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collectives</a:t>
            </a:r>
            <a:r>
              <a:rPr lang="en-US" altLang="en-US" sz="2800" dirty="0" smtClean="0">
                <a:latin typeface="Cambria" panose="02040503050406030204" pitchFamily="18" charset="0"/>
              </a:rPr>
              <a:t> which were large farms owned and operated by 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peasants</a:t>
            </a:r>
            <a:r>
              <a:rPr lang="en-US" altLang="en-US" sz="2800" dirty="0" smtClean="0">
                <a:latin typeface="Cambria" panose="02040503050406030204" pitchFamily="18" charset="0"/>
              </a:rPr>
              <a:t> as a group (</a:t>
            </a:r>
            <a:r>
              <a:rPr lang="en-US" altLang="en-US" sz="2800" u="sng" dirty="0" smtClean="0">
                <a:latin typeface="Cambria" panose="02040503050406030204" pitchFamily="18" charset="0"/>
              </a:rPr>
              <a:t>Collectivization</a:t>
            </a:r>
            <a:r>
              <a:rPr lang="en-US" altLang="en-US" sz="2800" dirty="0" smtClean="0">
                <a:latin typeface="Cambria" panose="02040503050406030204" pitchFamily="18" charset="0"/>
              </a:rPr>
              <a:t>)</a:t>
            </a:r>
          </a:p>
        </p:txBody>
      </p:sp>
      <p:pic>
        <p:nvPicPr>
          <p:cNvPr id="29700" name="Picture 3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StalinEnfo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538" y="4136324"/>
            <a:ext cx="3657600" cy="269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5344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en-US" sz="2800" smtClean="0">
                <a:latin typeface="Cambria" panose="02040503050406030204" pitchFamily="18" charset="0"/>
              </a:rPr>
              <a:t>Peasants were allowed to keep their personal possessions but had to turn over all farm animals and </a:t>
            </a:r>
            <a:r>
              <a:rPr lang="en-US" altLang="en-US" sz="2800" u="sng" smtClean="0">
                <a:latin typeface="Cambria" panose="02040503050406030204" pitchFamily="18" charset="0"/>
              </a:rPr>
              <a:t>farm tools</a:t>
            </a:r>
            <a:r>
              <a:rPr lang="en-US" altLang="en-US" sz="2800" smtClean="0">
                <a:latin typeface="Cambria" panose="02040503050406030204" pitchFamily="18" charset="0"/>
              </a:rPr>
              <a:t> to the </a:t>
            </a:r>
            <a:r>
              <a:rPr lang="en-US" altLang="en-US" sz="2800" u="sng" smtClean="0">
                <a:latin typeface="Cambria" panose="02040503050406030204" pitchFamily="18" charset="0"/>
              </a:rPr>
              <a:t>government</a:t>
            </a:r>
            <a:r>
              <a:rPr lang="en-US" altLang="en-US" sz="2800" smtClean="0">
                <a:latin typeface="Cambria" panose="02040503050406030204" pitchFamily="18" charset="0"/>
              </a:rPr>
              <a:t>.  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en-US" sz="280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800" smtClean="0">
                <a:latin typeface="Cambria" panose="02040503050406030204" pitchFamily="18" charset="0"/>
              </a:rPr>
              <a:t>The government set </a:t>
            </a:r>
            <a:r>
              <a:rPr lang="en-US" altLang="en-US" sz="2800" u="sng" smtClean="0">
                <a:latin typeface="Cambria" panose="02040503050406030204" pitchFamily="18" charset="0"/>
              </a:rPr>
              <a:t>prices</a:t>
            </a:r>
            <a:r>
              <a:rPr lang="en-US" altLang="en-US" sz="2800" smtClean="0">
                <a:latin typeface="Cambria" panose="02040503050406030204" pitchFamily="18" charset="0"/>
              </a:rPr>
              <a:t> and </a:t>
            </a:r>
            <a:r>
              <a:rPr lang="en-US" altLang="en-US" sz="2800" u="sng" smtClean="0">
                <a:latin typeface="Cambria" panose="02040503050406030204" pitchFamily="18" charset="0"/>
              </a:rPr>
              <a:t>quotas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en-US" sz="2800" u="sng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800" smtClean="0">
                <a:latin typeface="Cambria" panose="02040503050406030204" pitchFamily="18" charset="0"/>
              </a:rPr>
              <a:t>Peasants resisted collectivization by </a:t>
            </a:r>
            <a:r>
              <a:rPr lang="en-US" altLang="en-US" sz="2800" u="sng" smtClean="0">
                <a:latin typeface="Cambria" panose="02040503050406030204" pitchFamily="18" charset="0"/>
              </a:rPr>
              <a:t>killing animals, destroying tools and equipment and burning crops.</a:t>
            </a:r>
          </a:p>
        </p:txBody>
      </p:sp>
      <p:pic>
        <p:nvPicPr>
          <p:cNvPr id="30723" name="Picture 2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0245" name="Picture 5" descr="061101ukrainianvicti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181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31825" y="3471863"/>
            <a:ext cx="7778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Peasants in the Ukraine rejected</a:t>
            </a:r>
          </a:p>
          <a:p>
            <a:pPr algn="ctr"/>
            <a:r>
              <a:rPr lang="en-US" altLang="en-US" sz="3600"/>
              <a:t>collectivization.  Stalin seized food</a:t>
            </a:r>
          </a:p>
          <a:p>
            <a:pPr algn="ctr"/>
            <a:r>
              <a:rPr lang="en-US" altLang="en-US" sz="3600"/>
              <a:t>supplies and sealed off the entire </a:t>
            </a:r>
          </a:p>
          <a:p>
            <a:pPr algn="ctr"/>
            <a:r>
              <a:rPr lang="en-US" altLang="en-US" sz="3600"/>
              <a:t>region.  Millions of Ukrainians starved</a:t>
            </a:r>
          </a:p>
          <a:p>
            <a:pPr algn="ctr"/>
            <a:r>
              <a:rPr lang="en-US" altLang="en-US" sz="3600"/>
              <a:t>to death.</a:t>
            </a:r>
          </a:p>
        </p:txBody>
      </p:sp>
    </p:spTree>
    <p:extLst>
      <p:ext uri="{BB962C8B-B14F-4D97-AF65-F5344CB8AC3E}">
        <p14:creationId xmlns:p14="http://schemas.microsoft.com/office/powerpoint/2010/main" val="9387238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4000" smtClean="0">
                <a:latin typeface="Cambria" panose="02040503050406030204" pitchFamily="18" charset="0"/>
              </a:rPr>
              <a:t>Results of Collectivization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600" smtClean="0">
                <a:latin typeface="Cambria" panose="02040503050406030204" pitchFamily="18" charset="0"/>
              </a:rPr>
              <a:t>The government responded with </a:t>
            </a:r>
            <a:r>
              <a:rPr lang="en-US" altLang="en-US" sz="2600" u="sng" smtClean="0">
                <a:latin typeface="Cambria" panose="02040503050406030204" pitchFamily="18" charset="0"/>
              </a:rPr>
              <a:t>brutal force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u="sng" smtClean="0">
              <a:latin typeface="Cambria" panose="02040503050406030204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altLang="en-US" sz="2600" smtClean="0">
                <a:latin typeface="Cambria" panose="02040503050406030204" pitchFamily="18" charset="0"/>
              </a:rPr>
              <a:t>Forced Famine 1932-1933 – 7,000,000 Deaths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600" smtClean="0"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600" u="sng" smtClean="0">
                <a:latin typeface="Cambria" panose="02040503050406030204" pitchFamily="18" charset="0"/>
              </a:rPr>
              <a:t>Increased</a:t>
            </a:r>
            <a:r>
              <a:rPr lang="en-US" altLang="en-US" sz="2600" smtClean="0">
                <a:latin typeface="Cambria" panose="02040503050406030204" pitchFamily="18" charset="0"/>
              </a:rPr>
              <a:t> Stalin’s control, but did not improve </a:t>
            </a:r>
            <a:r>
              <a:rPr lang="en-US" altLang="en-US" sz="2600" u="sng" smtClean="0">
                <a:latin typeface="Cambria" panose="02040503050406030204" pitchFamily="18" charset="0"/>
              </a:rPr>
              <a:t>farm output</a:t>
            </a:r>
          </a:p>
          <a:p>
            <a:pPr lvl="2">
              <a:lnSpc>
                <a:spcPct val="80000"/>
              </a:lnSpc>
            </a:pPr>
            <a:r>
              <a:rPr lang="en-US" altLang="en-US" sz="2600" smtClean="0">
                <a:latin typeface="Cambria" panose="02040503050406030204" pitchFamily="18" charset="0"/>
              </a:rPr>
              <a:t>It was the official policy of the Soviet Union to deny the existence of a famine and thus to refuse any outside assistance. Anyone claiming that there was in fact a famine was accused of spreading anti-Soviet propaganda. Inside the Soviet Union, a person could be arrested for even using the word 'famine' or 'hunger' or 'starvation' in a sentence. </a:t>
            </a:r>
          </a:p>
          <a:p>
            <a:pPr lvl="2">
              <a:lnSpc>
                <a:spcPct val="80000"/>
              </a:lnSpc>
            </a:pPr>
            <a:endParaRPr lang="en-US" altLang="en-US" sz="1700" u="sng" smtClean="0"/>
          </a:p>
        </p:txBody>
      </p:sp>
      <p:pic>
        <p:nvPicPr>
          <p:cNvPr id="31748" name="Picture 3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2293" name="Picture 5" descr="Stalin_leads_j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3705225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140200" y="762000"/>
            <a:ext cx="47307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Stalin glorified his</a:t>
            </a:r>
          </a:p>
          <a:p>
            <a:pPr algn="ctr"/>
            <a:r>
              <a:rPr lang="en-US" altLang="en-US" sz="3600"/>
              <a:t>part in building</a:t>
            </a:r>
          </a:p>
          <a:p>
            <a:pPr algn="ctr"/>
            <a:r>
              <a:rPr lang="en-US" altLang="en-US" sz="3600"/>
              <a:t>the nation, </a:t>
            </a:r>
          </a:p>
          <a:p>
            <a:pPr algn="ctr"/>
            <a:r>
              <a:rPr lang="en-US" altLang="en-US" sz="3600"/>
              <a:t>portraying himself as</a:t>
            </a:r>
          </a:p>
          <a:p>
            <a:pPr algn="ctr"/>
            <a:r>
              <a:rPr lang="en-US" altLang="en-US" sz="3600"/>
              <a:t>Russia’s greatest</a:t>
            </a:r>
          </a:p>
          <a:p>
            <a:pPr algn="ctr"/>
            <a:r>
              <a:rPr lang="en-US" altLang="en-US" sz="3600"/>
              <a:t>leader.  His picture</a:t>
            </a:r>
          </a:p>
          <a:p>
            <a:pPr algn="ctr"/>
            <a:r>
              <a:rPr lang="en-US" altLang="en-US" sz="3600"/>
              <a:t>appeared everywhere.</a:t>
            </a:r>
          </a:p>
          <a:p>
            <a:pPr algn="ctr"/>
            <a:r>
              <a:rPr lang="en-US" altLang="en-US" sz="3600"/>
              <a:t>Children memorized</a:t>
            </a:r>
          </a:p>
          <a:p>
            <a:pPr algn="ctr"/>
            <a:r>
              <a:rPr lang="en-US" altLang="en-US" sz="3600"/>
              <a:t>his sayings in school.</a:t>
            </a:r>
          </a:p>
        </p:txBody>
      </p:sp>
    </p:spTree>
    <p:extLst>
      <p:ext uri="{BB962C8B-B14F-4D97-AF65-F5344CB8AC3E}">
        <p14:creationId xmlns:p14="http://schemas.microsoft.com/office/powerpoint/2010/main" val="9253683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4101" name="Picture 5" descr="400px-Red_army_soldiers_raising_the_soviet_flag_on_the_roof_of_the_reichstag_berlin_germ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"/>
            <a:ext cx="38100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" y="2971800"/>
            <a:ext cx="77787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Those who supported Lenin and the</a:t>
            </a:r>
          </a:p>
          <a:p>
            <a:pPr algn="ctr"/>
            <a:r>
              <a:rPr lang="en-US" altLang="en-US" sz="3600"/>
              <a:t>Communists were known as “Reds”.</a:t>
            </a:r>
          </a:p>
          <a:p>
            <a:pPr algn="ctr"/>
            <a:r>
              <a:rPr lang="en-US" altLang="en-US" sz="3600"/>
              <a:t>The “Whites” opposed communism.</a:t>
            </a:r>
          </a:p>
          <a:p>
            <a:pPr algn="ctr"/>
            <a:r>
              <a:rPr lang="en-US" altLang="en-US" sz="3600"/>
              <a:t>A civil war ensued.  By 1921, the Red</a:t>
            </a:r>
          </a:p>
          <a:p>
            <a:pPr algn="ctr"/>
            <a:r>
              <a:rPr lang="en-US" altLang="en-US" sz="3600"/>
              <a:t>army defeated the Whites.  However,</a:t>
            </a:r>
          </a:p>
          <a:p>
            <a:pPr algn="ctr"/>
            <a:r>
              <a:rPr lang="en-US" altLang="en-US" sz="3600"/>
              <a:t>in 1924, Lenin died.</a:t>
            </a:r>
          </a:p>
        </p:txBody>
      </p:sp>
    </p:spTree>
    <p:extLst>
      <p:ext uri="{BB962C8B-B14F-4D97-AF65-F5344CB8AC3E}">
        <p14:creationId xmlns:p14="http://schemas.microsoft.com/office/powerpoint/2010/main" val="9345993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629400" cy="1524000"/>
          </a:xfrm>
        </p:spPr>
        <p:txBody>
          <a:bodyPr/>
          <a:lstStyle/>
          <a:p>
            <a:r>
              <a:rPr lang="en-US" altLang="en-US" smtClean="0">
                <a:latin typeface="Cambria" panose="02040503050406030204" pitchFamily="18" charset="0"/>
              </a:rPr>
              <a:t>The Great Purge</a:t>
            </a:r>
            <a:br>
              <a:rPr lang="en-US" altLang="en-US" smtClean="0">
                <a:latin typeface="Cambria" panose="02040503050406030204" pitchFamily="18" charset="0"/>
              </a:rPr>
            </a:br>
            <a:r>
              <a:rPr lang="en-US" altLang="en-US" smtClean="0">
                <a:latin typeface="Cambria" panose="02040503050406030204" pitchFamily="18" charset="0"/>
              </a:rPr>
              <a:t>To Purge means to </a:t>
            </a:r>
            <a:r>
              <a:rPr lang="en-US" altLang="en-US" u="sng" smtClean="0">
                <a:latin typeface="Cambria" panose="02040503050406030204" pitchFamily="18" charset="0"/>
              </a:rPr>
              <a:t>Eliminate opposition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0"/>
            <a:ext cx="8839200" cy="3505200"/>
          </a:xfrm>
        </p:spPr>
        <p:txBody>
          <a:bodyPr/>
          <a:lstStyle/>
          <a:p>
            <a:r>
              <a:rPr lang="en-US" altLang="en-US" sz="3200" smtClean="0">
                <a:latin typeface="Cambria" panose="02040503050406030204" pitchFamily="18" charset="0"/>
              </a:rPr>
              <a:t>In the 1930’s, out of fear that other Communist party members were plotting against him, Stalin launched </a:t>
            </a:r>
            <a:r>
              <a:rPr lang="en-US" altLang="en-US" sz="3200" u="sng" smtClean="0">
                <a:latin typeface="Cambria" panose="02040503050406030204" pitchFamily="18" charset="0"/>
              </a:rPr>
              <a:t>The Great Purge</a:t>
            </a:r>
          </a:p>
          <a:p>
            <a:endParaRPr lang="en-US" altLang="en-US" sz="3200" u="sng" smtClean="0">
              <a:latin typeface="Cambria" panose="02040503050406030204" pitchFamily="18" charset="0"/>
            </a:endParaRPr>
          </a:p>
          <a:p>
            <a:r>
              <a:rPr lang="en-US" altLang="en-US" sz="3200" smtClean="0">
                <a:latin typeface="Cambria" panose="02040503050406030204" pitchFamily="18" charset="0"/>
              </a:rPr>
              <a:t>During the Great Purge, Stalin accused thousands of people of crimes against the </a:t>
            </a:r>
            <a:r>
              <a:rPr lang="en-US" altLang="en-US" sz="3200" u="sng" smtClean="0">
                <a:latin typeface="Cambria" panose="02040503050406030204" pitchFamily="18" charset="0"/>
              </a:rPr>
              <a:t>government (treason)</a:t>
            </a:r>
          </a:p>
        </p:txBody>
      </p:sp>
      <p:pic>
        <p:nvPicPr>
          <p:cNvPr id="32772" name="Picture 3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3317" name="Picture 5" descr="m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"/>
            <a:ext cx="3962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22300" y="3276600"/>
            <a:ext cx="7753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Stalin used the government to control</a:t>
            </a:r>
          </a:p>
          <a:p>
            <a:pPr algn="ctr"/>
            <a:r>
              <a:rPr lang="en-US" altLang="en-US" sz="3600"/>
              <a:t>Soviet education, the economy, and</a:t>
            </a:r>
          </a:p>
          <a:p>
            <a:pPr algn="ctr"/>
            <a:r>
              <a:rPr lang="en-US" altLang="en-US" sz="3600"/>
              <a:t>even music and the arts.  Soviet</a:t>
            </a:r>
          </a:p>
          <a:p>
            <a:pPr algn="ctr"/>
            <a:r>
              <a:rPr lang="en-US" altLang="en-US" sz="3600"/>
              <a:t>citizens only heard about Communist</a:t>
            </a:r>
          </a:p>
          <a:p>
            <a:pPr algn="ctr"/>
            <a:r>
              <a:rPr lang="en-US" altLang="en-US" sz="3600"/>
              <a:t>ideals and successes.</a:t>
            </a:r>
          </a:p>
        </p:txBody>
      </p:sp>
    </p:spTree>
    <p:extLst>
      <p:ext uri="{BB962C8B-B14F-4D97-AF65-F5344CB8AC3E}">
        <p14:creationId xmlns:p14="http://schemas.microsoft.com/office/powerpoint/2010/main" val="32376696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4341" name="Picture 5" descr="122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3457575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267200" y="1752600"/>
            <a:ext cx="4324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Stalin controlled</a:t>
            </a:r>
          </a:p>
          <a:p>
            <a:pPr algn="ctr"/>
            <a:r>
              <a:rPr lang="en-US" altLang="en-US" sz="3600"/>
              <a:t>all aspects of life</a:t>
            </a:r>
          </a:p>
          <a:p>
            <a:pPr algn="ctr"/>
            <a:r>
              <a:rPr lang="en-US" altLang="en-US" sz="3600"/>
              <a:t>in the Soviet Union.</a:t>
            </a:r>
          </a:p>
          <a:p>
            <a:pPr algn="ctr"/>
            <a:r>
              <a:rPr lang="en-US" altLang="en-US" sz="3600"/>
              <a:t>He was a totalitarian</a:t>
            </a:r>
          </a:p>
          <a:p>
            <a:pPr algn="ctr"/>
            <a:r>
              <a:rPr lang="en-US" altLang="en-US" sz="3600"/>
              <a:t>dictator.</a:t>
            </a:r>
          </a:p>
        </p:txBody>
      </p:sp>
    </p:spTree>
    <p:extLst>
      <p:ext uri="{BB962C8B-B14F-4D97-AF65-F5344CB8AC3E}">
        <p14:creationId xmlns:p14="http://schemas.microsoft.com/office/powerpoint/2010/main" val="18534220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15365" name="Picture 5" descr="poster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323850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114800" y="381000"/>
            <a:ext cx="44005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Russia was</a:t>
            </a:r>
          </a:p>
          <a:p>
            <a:pPr algn="ctr"/>
            <a:r>
              <a:rPr lang="en-US" altLang="en-US" sz="3600"/>
              <a:t>transformed</a:t>
            </a:r>
          </a:p>
          <a:p>
            <a:pPr algn="ctr"/>
            <a:r>
              <a:rPr lang="en-US" altLang="en-US" sz="3600"/>
              <a:t>by the Communists.</a:t>
            </a:r>
          </a:p>
          <a:p>
            <a:pPr algn="ctr"/>
            <a:r>
              <a:rPr lang="en-US" altLang="en-US" sz="3600"/>
              <a:t>Life in the </a:t>
            </a:r>
          </a:p>
          <a:p>
            <a:pPr algn="ctr"/>
            <a:r>
              <a:rPr lang="en-US" altLang="en-US" sz="3600"/>
              <a:t>Soviet Union</a:t>
            </a:r>
          </a:p>
          <a:p>
            <a:pPr algn="ctr"/>
            <a:r>
              <a:rPr lang="en-US" altLang="en-US" sz="3600"/>
              <a:t>was controlled by</a:t>
            </a:r>
          </a:p>
          <a:p>
            <a:pPr algn="ctr"/>
            <a:r>
              <a:rPr lang="en-US" altLang="en-US" sz="3600"/>
              <a:t>the Communist </a:t>
            </a:r>
          </a:p>
          <a:p>
            <a:pPr algn="ctr"/>
            <a:r>
              <a:rPr lang="en-US" altLang="en-US" sz="3600"/>
              <a:t>Party under the</a:t>
            </a:r>
          </a:p>
          <a:p>
            <a:pPr algn="ctr"/>
            <a:r>
              <a:rPr lang="en-US" altLang="en-US" sz="3600"/>
              <a:t>leadership of Joseph</a:t>
            </a:r>
          </a:p>
          <a:p>
            <a:pPr algn="ctr"/>
            <a:r>
              <a:rPr lang="en-US" altLang="en-US" sz="3600"/>
              <a:t>Stalin.</a:t>
            </a:r>
          </a:p>
        </p:txBody>
      </p:sp>
    </p:spTree>
    <p:extLst>
      <p:ext uri="{BB962C8B-B14F-4D97-AF65-F5344CB8AC3E}">
        <p14:creationId xmlns:p14="http://schemas.microsoft.com/office/powerpoint/2010/main" val="34749696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868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en-US" sz="2800" smtClean="0">
                <a:latin typeface="Cambria" panose="02040503050406030204" pitchFamily="18" charset="0"/>
              </a:rPr>
              <a:t>Stalin targeted </a:t>
            </a:r>
            <a:r>
              <a:rPr lang="en-US" altLang="en-US" sz="2800" u="sng" smtClean="0">
                <a:latin typeface="Cambria" panose="02040503050406030204" pitchFamily="18" charset="0"/>
              </a:rPr>
              <a:t>writers, teachers, army heroes and Bolsheviks</a:t>
            </a:r>
            <a:r>
              <a:rPr lang="en-US" altLang="en-US" sz="2800" smtClean="0">
                <a:latin typeface="Cambria" panose="02040503050406030204" pitchFamily="18" charset="0"/>
              </a:rPr>
              <a:t> through a Reign of </a:t>
            </a:r>
            <a:r>
              <a:rPr lang="en-US" altLang="en-US" sz="2800" u="sng" smtClean="0">
                <a:latin typeface="Cambria" panose="02040503050406030204" pitchFamily="18" charset="0"/>
              </a:rPr>
              <a:t>Terror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en-US" sz="2800" u="sng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800" smtClean="0">
                <a:latin typeface="Cambria" panose="02040503050406030204" pitchFamily="18" charset="0"/>
              </a:rPr>
              <a:t>During the Great Purge, Stalin tried these people in public.  These trials were called </a:t>
            </a:r>
            <a:r>
              <a:rPr lang="en-US" altLang="en-US" sz="2800" u="sng" smtClean="0">
                <a:latin typeface="Cambria" panose="02040503050406030204" pitchFamily="18" charset="0"/>
              </a:rPr>
              <a:t>show trials</a:t>
            </a:r>
            <a:r>
              <a:rPr lang="en-US" altLang="en-US" sz="2800" smtClean="0">
                <a:latin typeface="Cambria" panose="02040503050406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en-US" sz="280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en-US" sz="2800" smtClean="0">
                <a:latin typeface="Cambria" panose="02040503050406030204" pitchFamily="18" charset="0"/>
              </a:rPr>
              <a:t>Many of the accused were tortured, </a:t>
            </a:r>
            <a:r>
              <a:rPr lang="en-US" altLang="en-US" sz="2800" u="sng" smtClean="0">
                <a:latin typeface="Cambria" panose="02040503050406030204" pitchFamily="18" charset="0"/>
              </a:rPr>
              <a:t>executed</a:t>
            </a:r>
            <a:r>
              <a:rPr lang="en-US" altLang="en-US" sz="2800" smtClean="0">
                <a:latin typeface="Cambria" panose="02040503050406030204" pitchFamily="18" charset="0"/>
              </a:rPr>
              <a:t> or sent to prison camps</a:t>
            </a:r>
          </a:p>
        </p:txBody>
      </p:sp>
      <p:pic>
        <p:nvPicPr>
          <p:cNvPr id="33795" name="Picture 2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72000"/>
          </a:xfrm>
        </p:spPr>
        <p:txBody>
          <a:bodyPr/>
          <a:lstStyle/>
          <a:p>
            <a:r>
              <a:rPr lang="en-US" altLang="en-US" sz="4000" smtClean="0">
                <a:latin typeface="Cambria" panose="02040503050406030204" pitchFamily="18" charset="0"/>
              </a:rPr>
              <a:t>Lenin died in 1924</a:t>
            </a:r>
            <a:br>
              <a:rPr lang="en-US" altLang="en-US" sz="4000" smtClean="0">
                <a:latin typeface="Cambria" panose="02040503050406030204" pitchFamily="18" charset="0"/>
              </a:rPr>
            </a:br>
            <a:r>
              <a:rPr lang="en-US" altLang="en-US" sz="4000" smtClean="0">
                <a:latin typeface="Cambria" panose="02040503050406030204" pitchFamily="18" charset="0"/>
              </a:rPr>
              <a:t/>
            </a:r>
            <a:br>
              <a:rPr lang="en-US" altLang="en-US" sz="4000" smtClean="0">
                <a:latin typeface="Cambria" panose="02040503050406030204" pitchFamily="18" charset="0"/>
              </a:rPr>
            </a:br>
            <a:r>
              <a:rPr lang="en-US" altLang="en-US" sz="4000" smtClean="0">
                <a:latin typeface="Cambria" panose="02040503050406030204" pitchFamily="18" charset="0"/>
              </a:rPr>
              <a:t>Who would take power?</a:t>
            </a:r>
            <a:br>
              <a:rPr lang="en-US" altLang="en-US" sz="4000" smtClean="0">
                <a:latin typeface="Cambria" panose="02040503050406030204" pitchFamily="18" charset="0"/>
              </a:rPr>
            </a:br>
            <a:r>
              <a:rPr lang="en-US" altLang="en-US" sz="4000" smtClean="0">
                <a:latin typeface="Cambria" panose="02040503050406030204" pitchFamily="18" charset="0"/>
              </a:rPr>
              <a:t/>
            </a:r>
            <a:br>
              <a:rPr lang="en-US" altLang="en-US" sz="4000" smtClean="0">
                <a:latin typeface="Cambria" panose="02040503050406030204" pitchFamily="18" charset="0"/>
              </a:rPr>
            </a:br>
            <a:r>
              <a:rPr lang="en-US" altLang="en-US" sz="4000" u="sng" smtClean="0">
                <a:latin typeface="Cambria" panose="02040503050406030204" pitchFamily="18" charset="0"/>
              </a:rPr>
              <a:t>Trotsky</a:t>
            </a:r>
            <a:r>
              <a:rPr lang="en-US" altLang="en-US" sz="4000" smtClean="0">
                <a:latin typeface="Cambria" panose="02040503050406030204" pitchFamily="18" charset="0"/>
              </a:rPr>
              <a:t> or </a:t>
            </a:r>
            <a:r>
              <a:rPr lang="en-US" altLang="en-US" sz="4000" u="sng" smtClean="0">
                <a:latin typeface="Cambria" panose="02040503050406030204" pitchFamily="18" charset="0"/>
              </a:rPr>
              <a:t>Stalin</a:t>
            </a:r>
          </a:p>
        </p:txBody>
      </p:sp>
      <p:pic>
        <p:nvPicPr>
          <p:cNvPr id="24579" name="Picture 2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5125" name="Picture 5" descr="trot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"/>
            <a:ext cx="3429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sta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32385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8600" y="3505200"/>
            <a:ext cx="87185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Joseph Stalin and Leon Trotsky competed</a:t>
            </a:r>
          </a:p>
          <a:p>
            <a:pPr algn="ctr"/>
            <a:r>
              <a:rPr lang="en-US" altLang="en-US" sz="3600"/>
              <a:t>to succeed Lenin as leader of the Soviet</a:t>
            </a:r>
          </a:p>
          <a:p>
            <a:pPr algn="ctr"/>
            <a:r>
              <a:rPr lang="en-US" altLang="en-US" sz="3600"/>
              <a:t>Union.  Stalin gained control of the</a:t>
            </a:r>
          </a:p>
          <a:p>
            <a:pPr algn="ctr"/>
            <a:r>
              <a:rPr lang="en-US" altLang="en-US" sz="3600"/>
              <a:t>government, expelled Trotsky, and </a:t>
            </a:r>
          </a:p>
          <a:p>
            <a:pPr algn="ctr"/>
            <a:r>
              <a:rPr lang="en-US" altLang="en-US" sz="3600"/>
              <a:t>eventually had Trotsky murdered.</a:t>
            </a:r>
          </a:p>
        </p:txBody>
      </p:sp>
    </p:spTree>
    <p:extLst>
      <p:ext uri="{BB962C8B-B14F-4D97-AF65-F5344CB8AC3E}">
        <p14:creationId xmlns:p14="http://schemas.microsoft.com/office/powerpoint/2010/main" val="1497088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6149" name="Picture 5" descr="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4133850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14800" y="38100"/>
            <a:ext cx="442595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 dirty="0"/>
              <a:t>Stalin eliminated</a:t>
            </a:r>
          </a:p>
          <a:p>
            <a:pPr algn="ctr"/>
            <a:r>
              <a:rPr lang="en-US" altLang="en-US" sz="3600" dirty="0"/>
              <a:t>rivals by accusing</a:t>
            </a:r>
          </a:p>
          <a:p>
            <a:pPr algn="ctr"/>
            <a:r>
              <a:rPr lang="en-US" altLang="en-US" sz="3600" dirty="0"/>
              <a:t>them of being</a:t>
            </a:r>
          </a:p>
          <a:p>
            <a:pPr algn="ctr"/>
            <a:r>
              <a:rPr lang="en-US" altLang="en-US" sz="3600" dirty="0"/>
              <a:t>disloyal to</a:t>
            </a:r>
          </a:p>
          <a:p>
            <a:pPr algn="ctr"/>
            <a:r>
              <a:rPr lang="en-US" altLang="en-US" sz="3600" dirty="0"/>
              <a:t>Communist ideals.</a:t>
            </a:r>
          </a:p>
          <a:p>
            <a:pPr algn="ctr"/>
            <a:r>
              <a:rPr lang="en-US" altLang="en-US" sz="3600" dirty="0"/>
              <a:t>Once in power, he</a:t>
            </a:r>
          </a:p>
          <a:p>
            <a:pPr algn="ctr"/>
            <a:r>
              <a:rPr lang="en-US" altLang="en-US" sz="3600" dirty="0"/>
              <a:t>established a</a:t>
            </a:r>
          </a:p>
          <a:p>
            <a:pPr algn="ctr"/>
            <a:r>
              <a:rPr lang="en-US" altLang="en-US" sz="3600" dirty="0"/>
              <a:t>totalitarian state.</a:t>
            </a:r>
            <a:br>
              <a:rPr lang="en-US" altLang="en-US" sz="3600" dirty="0"/>
            </a:br>
            <a:r>
              <a:rPr lang="en-US" altLang="en-US" sz="3600" dirty="0"/>
              <a:t>The Communist</a:t>
            </a:r>
          </a:p>
          <a:p>
            <a:pPr algn="ctr"/>
            <a:r>
              <a:rPr lang="en-US" altLang="en-US" sz="3600" dirty="0"/>
              <a:t>party controlled all</a:t>
            </a:r>
          </a:p>
          <a:p>
            <a:pPr algn="ctr"/>
            <a:r>
              <a:rPr lang="en-US" altLang="en-US" sz="3600" dirty="0"/>
              <a:t>aspects of individual </a:t>
            </a:r>
          </a:p>
          <a:p>
            <a:pPr algn="ctr"/>
            <a:r>
              <a:rPr lang="en-US" altLang="en-US" sz="3600" dirty="0"/>
              <a:t>life.</a:t>
            </a:r>
          </a:p>
        </p:txBody>
      </p:sp>
    </p:spTree>
    <p:extLst>
      <p:ext uri="{BB962C8B-B14F-4D97-AF65-F5344CB8AC3E}">
        <p14:creationId xmlns:p14="http://schemas.microsoft.com/office/powerpoint/2010/main" val="10613667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7173" name="Picture 5" descr="PTV-i1424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"/>
            <a:ext cx="39052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6725" y="2938463"/>
            <a:ext cx="81343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Totalitarianism is a political system in</a:t>
            </a:r>
          </a:p>
          <a:p>
            <a:pPr algn="ctr"/>
            <a:r>
              <a:rPr lang="en-US" altLang="en-US" sz="3600"/>
              <a:t>which a one-party government controls</a:t>
            </a:r>
          </a:p>
          <a:p>
            <a:pPr algn="ctr"/>
            <a:r>
              <a:rPr lang="en-US" altLang="en-US" sz="3600"/>
              <a:t>all aspects of individual life.  Citizens</a:t>
            </a:r>
          </a:p>
          <a:p>
            <a:pPr algn="ctr"/>
            <a:r>
              <a:rPr lang="en-US" altLang="en-US" sz="3600"/>
              <a:t>are denied the rights of free speech</a:t>
            </a:r>
          </a:p>
          <a:p>
            <a:pPr algn="ctr"/>
            <a:r>
              <a:rPr lang="en-US" altLang="en-US" sz="3600"/>
              <a:t>and dissent.  Secret police, censorship,</a:t>
            </a:r>
          </a:p>
          <a:p>
            <a:pPr algn="ctr"/>
            <a:r>
              <a:rPr lang="en-US" altLang="en-US" sz="3600"/>
              <a:t>and terror are used to control people.</a:t>
            </a:r>
          </a:p>
        </p:txBody>
      </p:sp>
    </p:spTree>
    <p:extLst>
      <p:ext uri="{BB962C8B-B14F-4D97-AF65-F5344CB8AC3E}">
        <p14:creationId xmlns:p14="http://schemas.microsoft.com/office/powerpoint/2010/main" val="15373554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Cy- Ranch</a:t>
            </a:r>
            <a:endParaRPr lang="en-US" altLang="en-US"/>
          </a:p>
        </p:txBody>
      </p:sp>
      <p:pic>
        <p:nvPicPr>
          <p:cNvPr id="8197" name="Picture 5" descr="siberian_slave_ca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181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79400" y="3810000"/>
            <a:ext cx="85153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/>
              <a:t>Stalin’s secret police arrested and </a:t>
            </a:r>
          </a:p>
          <a:p>
            <a:pPr algn="ctr"/>
            <a:r>
              <a:rPr lang="en-US" altLang="en-US" sz="3600"/>
              <a:t>executed rival leaders.  Slave labor</a:t>
            </a:r>
          </a:p>
          <a:p>
            <a:pPr algn="ctr"/>
            <a:r>
              <a:rPr lang="en-US" altLang="en-US" sz="3600"/>
              <a:t>camps were built in cold Siberia.  Millions</a:t>
            </a:r>
          </a:p>
          <a:p>
            <a:pPr algn="ctr"/>
            <a:r>
              <a:rPr lang="en-US" altLang="en-US" sz="3600"/>
              <a:t>of people died in these camps or gulags.</a:t>
            </a:r>
          </a:p>
        </p:txBody>
      </p:sp>
    </p:spTree>
    <p:extLst>
      <p:ext uri="{BB962C8B-B14F-4D97-AF65-F5344CB8AC3E}">
        <p14:creationId xmlns:p14="http://schemas.microsoft.com/office/powerpoint/2010/main" val="3686509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086600" cy="685800"/>
          </a:xfrm>
        </p:spPr>
        <p:txBody>
          <a:bodyPr/>
          <a:lstStyle/>
          <a:p>
            <a:r>
              <a:rPr lang="en-US" altLang="en-US" sz="4000" smtClean="0">
                <a:latin typeface="Cambria" panose="02040503050406030204" pitchFamily="18" charset="0"/>
              </a:rPr>
              <a:t>A Leader’s Statistics: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 smtClean="0">
                <a:latin typeface="Cambria" panose="02040503050406030204" pitchFamily="18" charset="0"/>
              </a:rPr>
              <a:t>- millions imprisoned or exiled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mtClean="0">
              <a:latin typeface="Cambria" panose="020405030504060302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 smtClean="0">
                <a:latin typeface="Cambria" panose="02040503050406030204" pitchFamily="18" charset="0"/>
              </a:rPr>
              <a:t>- 6 to 7 million killed </a:t>
            </a:r>
            <a:r>
              <a:rPr lang="en-US" altLang="en-US" smtClean="0">
                <a:latin typeface="Cambria" panose="02040503050406030204" pitchFamily="18" charset="0"/>
              </a:rPr>
              <a:t>by a forced famine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mtClean="0">
              <a:latin typeface="Cambria" panose="020405030504060302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>
                <a:latin typeface="Cambria" panose="02040503050406030204" pitchFamily="18" charset="0"/>
              </a:rPr>
              <a:t>-</a:t>
            </a:r>
            <a:r>
              <a:rPr lang="en-US" altLang="en-US" b="1" smtClean="0">
                <a:latin typeface="Cambria" panose="02040503050406030204" pitchFamily="18" charset="0"/>
              </a:rPr>
              <a:t>millions </a:t>
            </a:r>
            <a:r>
              <a:rPr lang="en-US" altLang="en-US" smtClean="0">
                <a:latin typeface="Cambria" panose="02040503050406030204" pitchFamily="18" charset="0"/>
              </a:rPr>
              <a:t>executed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mtClean="0">
              <a:latin typeface="Cambria" panose="020405030504060302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>
                <a:latin typeface="Cambria" panose="02040503050406030204" pitchFamily="18" charset="0"/>
              </a:rPr>
              <a:t>-</a:t>
            </a:r>
            <a:r>
              <a:rPr lang="en-US" altLang="en-US" b="1" smtClean="0">
                <a:latin typeface="Cambria" panose="02040503050406030204" pitchFamily="18" charset="0"/>
              </a:rPr>
              <a:t>4 to 6 million dispatched to forced labor camps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1600" smtClean="0">
              <a:latin typeface="Cambria" panose="020405030504060302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ambria" panose="02040503050406030204" pitchFamily="18" charset="0"/>
              </a:rPr>
              <a:t>Final Death Toll is unknown but estimated to be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ambria" panose="02040503050406030204" pitchFamily="18" charset="0"/>
              </a:rPr>
              <a:t>between </a:t>
            </a:r>
            <a:r>
              <a:rPr lang="en-US" altLang="en-US" sz="2400" b="1" smtClean="0">
                <a:latin typeface="Cambria" panose="02040503050406030204" pitchFamily="18" charset="0"/>
              </a:rPr>
              <a:t>20-60 Million</a:t>
            </a:r>
          </a:p>
        </p:txBody>
      </p:sp>
      <p:pic>
        <p:nvPicPr>
          <p:cNvPr id="21508" name="Picture 4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6781800" cy="6248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 smtClean="0">
                <a:latin typeface="Cambria" panose="02040503050406030204" pitchFamily="18" charset="0"/>
              </a:rPr>
              <a:t>The fundamental task of the five-year plan was to transfer our country, with its backward, and in part medieval, technology, on to the lines of new, modern technology.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 smtClean="0">
                <a:latin typeface="Cambria" panose="02040503050406030204" pitchFamily="18" charset="0"/>
              </a:rPr>
              <a:t> 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700" smtClean="0">
                <a:latin typeface="Cambria" panose="02040503050406030204" pitchFamily="18" charset="0"/>
              </a:rPr>
              <a:t>The fundamental task of the five-year plan was to create in our country an industry that would be capable of re-equipping and reorganizing, not only industry as a whole, but also transport and agriculture—on the basis of socialism.</a:t>
            </a:r>
          </a:p>
          <a:p>
            <a:pPr marL="0" indent="0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ambria" panose="02040503050406030204" pitchFamily="18" charset="0"/>
              </a:rPr>
              <a:t>Joint Plenum of the C.C. and C.C.C., C.P.S.U.(B.) 1  January 7-12, 1933</a:t>
            </a:r>
          </a:p>
          <a:p>
            <a:pPr marL="0" indent="0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ambria" panose="02040503050406030204" pitchFamily="18" charset="0"/>
              </a:rPr>
              <a:t>The Results of the First Five-Year Plan</a:t>
            </a:r>
          </a:p>
          <a:p>
            <a:pPr marL="0" indent="0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ambria" panose="02040503050406030204" pitchFamily="18" charset="0"/>
              </a:rPr>
              <a:t>Report Delivered on January 7, 1933</a:t>
            </a:r>
          </a:p>
          <a:p>
            <a:pPr marL="0" indent="0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ambria" panose="02040503050406030204" pitchFamily="18" charset="0"/>
              </a:rPr>
              <a:t>https://www.marxists.org/reference/archive/stalin/works/1933/01/07.htm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700" smtClean="0"/>
          </a:p>
        </p:txBody>
      </p:sp>
      <p:pic>
        <p:nvPicPr>
          <p:cNvPr id="23555" name="Picture 3" descr="lates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166</TotalTime>
  <Words>887</Words>
  <Application>Microsoft Office PowerPoint</Application>
  <PresentationFormat>On-screen Show (4:3)</PresentationFormat>
  <Paragraphs>162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Calibri</vt:lpstr>
      <vt:lpstr>Cambria</vt:lpstr>
      <vt:lpstr>Century Gothic</vt:lpstr>
      <vt:lpstr>Tahoma</vt:lpstr>
      <vt:lpstr>Wingdings</vt:lpstr>
      <vt:lpstr>Wingdings 2</vt:lpstr>
      <vt:lpstr>Plaza</vt:lpstr>
      <vt:lpstr>Stalin and Totalitarianism</vt:lpstr>
      <vt:lpstr>PowerPoint Presentation</vt:lpstr>
      <vt:lpstr>Lenin died in 1924  Who would take power?  Trotsky or Stalin</vt:lpstr>
      <vt:lpstr>PowerPoint Presentation</vt:lpstr>
      <vt:lpstr>PowerPoint Presentation</vt:lpstr>
      <vt:lpstr>PowerPoint Presentation</vt:lpstr>
      <vt:lpstr>PowerPoint Presentation</vt:lpstr>
      <vt:lpstr>A Leader’s Statistics:</vt:lpstr>
      <vt:lpstr>PowerPoint Presentation</vt:lpstr>
      <vt:lpstr>Stalin Takes Power</vt:lpstr>
      <vt:lpstr>PowerPoint Presentation</vt:lpstr>
      <vt:lpstr>Stalin’s Five-Year Plans </vt:lpstr>
      <vt:lpstr>PowerPoint Presentation</vt:lpstr>
      <vt:lpstr>Mixed Results of the Five-Year Plan</vt:lpstr>
      <vt:lpstr>Revolution in Agriculture</vt:lpstr>
      <vt:lpstr>PowerPoint Presentation</vt:lpstr>
      <vt:lpstr>PowerPoint Presentation</vt:lpstr>
      <vt:lpstr>Results of Collectivization</vt:lpstr>
      <vt:lpstr>PowerPoint Presentation</vt:lpstr>
      <vt:lpstr>The Great Purge To Purge means to Eliminate opposition</vt:lpstr>
      <vt:lpstr>PowerPoint Presentation</vt:lpstr>
      <vt:lpstr>PowerPoint Presentation</vt:lpstr>
      <vt:lpstr>PowerPoint Presentation</vt:lpstr>
      <vt:lpstr>PowerPoint Presentation</vt:lpstr>
    </vt:vector>
  </TitlesOfParts>
  <Company>Bellmore-Merrick CHSD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Lenin to Stalin</dc:title>
  <dc:creator>Veronica Oliver</dc:creator>
  <cp:lastModifiedBy>VERONICA OLIVER</cp:lastModifiedBy>
  <cp:revision>23</cp:revision>
  <dcterms:created xsi:type="dcterms:W3CDTF">2015-01-19T18:25:00Z</dcterms:created>
  <dcterms:modified xsi:type="dcterms:W3CDTF">2015-04-20T16:21:14Z</dcterms:modified>
</cp:coreProperties>
</file>