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A2D1-458B-4A1F-A613-C4E4B16BA8E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9242-C219-4574-A864-160E51AB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9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A2D1-458B-4A1F-A613-C4E4B16BA8E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9242-C219-4574-A864-160E51AB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04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A2D1-458B-4A1F-A613-C4E4B16BA8E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9242-C219-4574-A864-160E51AB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7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A2D1-458B-4A1F-A613-C4E4B16BA8E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9242-C219-4574-A864-160E51AB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6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A2D1-458B-4A1F-A613-C4E4B16BA8E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9242-C219-4574-A864-160E51AB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3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A2D1-458B-4A1F-A613-C4E4B16BA8E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9242-C219-4574-A864-160E51AB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8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A2D1-458B-4A1F-A613-C4E4B16BA8E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9242-C219-4574-A864-160E51AB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5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A2D1-458B-4A1F-A613-C4E4B16BA8E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9242-C219-4574-A864-160E51AB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2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A2D1-458B-4A1F-A613-C4E4B16BA8E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9242-C219-4574-A864-160E51AB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4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A2D1-458B-4A1F-A613-C4E4B16BA8E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9242-C219-4574-A864-160E51AB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1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A2D1-458B-4A1F-A613-C4E4B16BA8E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9242-C219-4574-A864-160E51AB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CA2D1-458B-4A1F-A613-C4E4B16BA8E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F9242-C219-4574-A864-160E51AB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9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1660’s</a:t>
            </a:r>
            <a:endParaRPr lang="en-US" sz="115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172199" y="0"/>
            <a:ext cx="5647267" cy="6858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Navigation Acts </a:t>
            </a:r>
          </a:p>
          <a:p>
            <a:pPr>
              <a:defRPr/>
            </a:pPr>
            <a:endParaRPr lang="en-US" alt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law limited the colonies to trade only with England.</a:t>
            </a:r>
          </a:p>
          <a:p>
            <a:pPr>
              <a:defRPr/>
            </a:pPr>
            <a:endParaRPr lang="en-US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was often ignored and not enforced. (leads to smuggling)</a:t>
            </a:r>
          </a:p>
          <a:p>
            <a:pPr eaLnBrk="1" hangingPunct="1">
              <a:defRPr/>
            </a:pPr>
            <a:endParaRPr lang="en-US" sz="3600" dirty="0" smtClean="0"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571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1774</a:t>
            </a:r>
            <a:endParaRPr lang="en-US" sz="115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172199" y="0"/>
            <a:ext cx="5647267" cy="6858000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5400" b="1" dirty="0" smtClean="0">
                <a:latin typeface="Times New Roman" panose="02020603050405020304" pitchFamily="18" charset="0"/>
              </a:rPr>
              <a:t>First Continental Congress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u="sng" dirty="0" smtClean="0">
                <a:latin typeface="Times New Roman" panose="02020603050405020304" pitchFamily="18" charset="0"/>
              </a:rPr>
              <a:t>Delegates </a:t>
            </a:r>
            <a:r>
              <a:rPr lang="en-US" altLang="en-US" sz="5400" dirty="0" smtClean="0">
                <a:latin typeface="Times New Roman" panose="02020603050405020304" pitchFamily="18" charset="0"/>
              </a:rPr>
              <a:t> from the 13 Colonies meet in P</a:t>
            </a:r>
            <a:r>
              <a:rPr lang="en-US" altLang="en-US" sz="5400" u="sng" dirty="0" smtClean="0">
                <a:latin typeface="Times New Roman" panose="02020603050405020304" pitchFamily="18" charset="0"/>
              </a:rPr>
              <a:t>hiladelphia</a:t>
            </a:r>
            <a:r>
              <a:rPr lang="en-US" altLang="en-US" sz="5400" dirty="0" smtClean="0">
                <a:latin typeface="Times New Roman" panose="02020603050405020304" pitchFamily="18" charset="0"/>
              </a:rPr>
              <a:t>,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 to </a:t>
            </a:r>
            <a:r>
              <a:rPr lang="en-US" altLang="en-US" sz="5400" u="sng" dirty="0" smtClean="0">
                <a:latin typeface="Times New Roman" panose="02020603050405020304" pitchFamily="18" charset="0"/>
              </a:rPr>
              <a:t>pledge </a:t>
            </a:r>
            <a:r>
              <a:rPr lang="en-US" altLang="en-US" sz="5400" dirty="0" smtClean="0">
                <a:latin typeface="Times New Roman" panose="02020603050405020304" pitchFamily="18" charset="0"/>
              </a:rPr>
              <a:t>their support for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Massachusetts and declare their </a:t>
            </a:r>
            <a:r>
              <a:rPr lang="en-US" altLang="en-US" sz="5400" u="sng" dirty="0" smtClean="0">
                <a:latin typeface="Times New Roman" panose="02020603050405020304" pitchFamily="18" charset="0"/>
              </a:rPr>
              <a:t>unity</a:t>
            </a:r>
            <a:r>
              <a:rPr lang="en-US" altLang="en-US" sz="5400" dirty="0" smtClean="0">
                <a:latin typeface="Times New Roman" panose="02020603050405020304" pitchFamily="18" charset="0"/>
              </a:rPr>
              <a:t>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721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1775</a:t>
            </a:r>
            <a:endParaRPr lang="en-US" sz="115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172199" y="0"/>
            <a:ext cx="5647267" cy="6858000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5400" b="1" dirty="0" smtClean="0">
                <a:latin typeface="Times New Roman" panose="02020603050405020304" pitchFamily="18" charset="0"/>
              </a:rPr>
              <a:t>Lexington &amp; Concord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The first battle between the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Minutemen and the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British Red  Coats . 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Paul Revere warns,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“The British are coming!”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227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1776</a:t>
            </a:r>
            <a:endParaRPr lang="en-US" sz="115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172199" y="0"/>
            <a:ext cx="5647267" cy="6858000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5400" b="1" dirty="0" smtClean="0">
                <a:latin typeface="Times New Roman" panose="02020603050405020304" pitchFamily="18" charset="0"/>
              </a:rPr>
              <a:t>Declaration of Independence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4800" dirty="0" smtClean="0">
                <a:latin typeface="Times New Roman" panose="02020603050405020304" pitchFamily="18" charset="0"/>
              </a:rPr>
              <a:t>At the </a:t>
            </a:r>
            <a:r>
              <a:rPr lang="en-US" altLang="en-US" sz="4800" u="sng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Second</a:t>
            </a:r>
            <a:r>
              <a:rPr lang="en-US" altLang="en-US" sz="4800" dirty="0" smtClean="0">
                <a:latin typeface="Times New Roman" panose="02020603050405020304" pitchFamily="18" charset="0"/>
              </a:rPr>
              <a:t> Continental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4800" dirty="0" smtClean="0">
                <a:latin typeface="Times New Roman" panose="02020603050405020304" pitchFamily="18" charset="0"/>
              </a:rPr>
              <a:t>Congress, Thomas Jefferson writes the Declaration which formally </a:t>
            </a:r>
            <a:r>
              <a:rPr lang="en-US" altLang="en-US" sz="4800" u="sng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separates</a:t>
            </a:r>
            <a:r>
              <a:rPr lang="en-US" altLang="en-US" sz="4800" dirty="0" smtClean="0">
                <a:latin typeface="Times New Roman" panose="02020603050405020304" pitchFamily="18" charset="0"/>
              </a:rPr>
              <a:t> the colonies from England.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302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1777</a:t>
            </a:r>
            <a:endParaRPr lang="en-US" sz="115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172199" y="0"/>
            <a:ext cx="5647267" cy="6858000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5400" b="1" dirty="0" smtClean="0">
                <a:latin typeface="Times New Roman" panose="02020603050405020304" pitchFamily="18" charset="0"/>
              </a:rPr>
              <a:t>Battle of Saratoga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4800" dirty="0" smtClean="0">
                <a:latin typeface="Times New Roman" panose="02020603050405020304" pitchFamily="18" charset="0"/>
              </a:rPr>
              <a:t>The Americans win this battle in New York which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4800" dirty="0" smtClean="0">
                <a:latin typeface="Times New Roman" panose="02020603050405020304" pitchFamily="18" charset="0"/>
              </a:rPr>
              <a:t>convinces France to join their side as an ally. </a:t>
            </a:r>
          </a:p>
          <a:p>
            <a:pPr algn="ctr">
              <a:spcBef>
                <a:spcPct val="0"/>
              </a:spcBef>
              <a:buNone/>
            </a:pPr>
            <a:endParaRPr lang="en-US" altLang="en-US" sz="4800" dirty="0" smtClean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4800" dirty="0" smtClean="0">
                <a:latin typeface="Times New Roman" panose="02020603050405020304" pitchFamily="18" charset="0"/>
              </a:rPr>
              <a:t> It is a turning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4800" dirty="0" smtClean="0">
                <a:latin typeface="Times New Roman" panose="02020603050405020304" pitchFamily="18" charset="0"/>
              </a:rPr>
              <a:t>point of the war.</a:t>
            </a:r>
            <a:endParaRPr lang="en-US" altLang="en-US" sz="4800" dirty="0">
              <a:latin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025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1781</a:t>
            </a:r>
            <a:endParaRPr lang="en-US" sz="115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867400" y="0"/>
            <a:ext cx="6324599" cy="6858000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5400" b="1" dirty="0" smtClean="0">
                <a:latin typeface="Times New Roman" panose="02020603050405020304" pitchFamily="18" charset="0"/>
              </a:rPr>
              <a:t>Battle of Yorktown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4000" dirty="0" smtClean="0">
                <a:latin typeface="Times New Roman" panose="02020603050405020304" pitchFamily="18" charset="0"/>
              </a:rPr>
              <a:t>The location in Virginia where British General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4000" dirty="0" smtClean="0">
                <a:latin typeface="Times New Roman" panose="02020603050405020304" pitchFamily="18" charset="0"/>
              </a:rPr>
              <a:t>Cornwallis is surrounded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4000" dirty="0" smtClean="0">
                <a:latin typeface="Times New Roman" panose="02020603050405020304" pitchFamily="18" charset="0"/>
              </a:rPr>
              <a:t>by the French &amp; </a:t>
            </a:r>
            <a:endParaRPr lang="en-US" altLang="en-US" sz="2400" dirty="0" smtClean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4000" dirty="0" smtClean="0">
                <a:latin typeface="Times New Roman" panose="02020603050405020304" pitchFamily="18" charset="0"/>
              </a:rPr>
              <a:t>George Washington’s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4000" dirty="0" smtClean="0">
                <a:latin typeface="Times New Roman" panose="02020603050405020304" pitchFamily="18" charset="0"/>
              </a:rPr>
              <a:t>army and is forced to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4000" dirty="0" smtClean="0">
                <a:latin typeface="Times New Roman" panose="02020603050405020304" pitchFamily="18" charset="0"/>
              </a:rPr>
              <a:t>surrender.  </a:t>
            </a:r>
          </a:p>
          <a:p>
            <a:pPr algn="ctr">
              <a:spcBef>
                <a:spcPct val="0"/>
              </a:spcBef>
              <a:buNone/>
            </a:pPr>
            <a:endParaRPr lang="en-US" altLang="en-US" sz="4000" dirty="0" smtClean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4000" dirty="0" smtClean="0">
                <a:latin typeface="Times New Roman" panose="02020603050405020304" pitchFamily="18" charset="0"/>
              </a:rPr>
              <a:t>American Revolution Ends</a:t>
            </a:r>
            <a:endParaRPr lang="en-US" altLang="en-US" sz="4000" dirty="0">
              <a:latin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753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1740’s</a:t>
            </a:r>
            <a:endParaRPr lang="en-US" sz="115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172199" y="0"/>
            <a:ext cx="5647267" cy="6858000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Great Awakening</a:t>
            </a:r>
          </a:p>
          <a:p>
            <a:pPr algn="ctr">
              <a:defRPr/>
            </a:pPr>
            <a:endParaRPr lang="en-US" alt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Religious revival in the colonies that encouraged colonists to question authority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and think for themselves.</a:t>
            </a:r>
            <a:endParaRPr lang="en-US" alt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en-US" sz="4000" dirty="0" smtClean="0"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466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1754</a:t>
            </a:r>
            <a:endParaRPr lang="en-US" sz="115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172199" y="0"/>
            <a:ext cx="5647267" cy="6858000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5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Seven Years War</a:t>
            </a:r>
          </a:p>
          <a:p>
            <a:pPr>
              <a:spcBef>
                <a:spcPct val="0"/>
              </a:spcBef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The war between England &amp; the colonists versus the French  and Indians.  </a:t>
            </a:r>
          </a:p>
          <a:p>
            <a:pPr>
              <a:spcBef>
                <a:spcPct val="0"/>
              </a:spcBef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 Winning leaves England with a huge debt.</a:t>
            </a:r>
          </a:p>
          <a:p>
            <a:pPr algn="ctr" eaLnBrk="1" hangingPunct="1">
              <a:defRPr/>
            </a:pPr>
            <a:endParaRPr lang="en-US" sz="4000" dirty="0" smtClean="0"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853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1763</a:t>
            </a:r>
            <a:endParaRPr lang="en-US" sz="115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172199" y="0"/>
            <a:ext cx="5647267" cy="6858000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5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Proclamation of 1763</a:t>
            </a:r>
          </a:p>
          <a:p>
            <a:pPr algn="ctr">
              <a:spcBef>
                <a:spcPct val="0"/>
              </a:spcBef>
            </a:pPr>
            <a:r>
              <a:rPr lang="en-US" altLang="en-US" sz="5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dirty="0" smtClean="0">
                <a:latin typeface="Times New Roman" panose="02020603050405020304" pitchFamily="18" charset="0"/>
              </a:rPr>
              <a:t>King George III tells the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colonists they cannot move west after winning the Seven Years War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5400" dirty="0" smtClean="0"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en-US" sz="4000" dirty="0" smtClean="0"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452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1765</a:t>
            </a:r>
            <a:endParaRPr lang="en-US" sz="115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172199" y="0"/>
            <a:ext cx="5647267" cy="6858000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5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Stamp Act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b="1" dirty="0" smtClean="0">
                <a:latin typeface="Times New Roman" panose="02020603050405020304" pitchFamily="18" charset="0"/>
              </a:rPr>
              <a:t>- </a:t>
            </a:r>
            <a:r>
              <a:rPr lang="en-US" altLang="en-US" sz="5400" dirty="0" smtClean="0">
                <a:latin typeface="Times New Roman" panose="02020603050405020304" pitchFamily="18" charset="0"/>
              </a:rPr>
              <a:t>King George &amp; Parliament pass a tax on the colonies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(paper, cards, &amp; dice). 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They say, “No taxation, without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representation.”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5400" dirty="0" smtClean="0"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en-US" sz="4000" dirty="0" smtClean="0"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170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1767</a:t>
            </a:r>
            <a:endParaRPr lang="en-US" sz="115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172199" y="0"/>
            <a:ext cx="5647267" cy="6858000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5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Townshend </a:t>
            </a:r>
            <a:r>
              <a:rPr lang="en-US" altLang="en-US" sz="5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Act</a:t>
            </a:r>
          </a:p>
          <a:p>
            <a:pPr algn="ctr">
              <a:spcBef>
                <a:spcPct val="0"/>
              </a:spcBef>
              <a:buNone/>
            </a:pPr>
            <a:endParaRPr lang="en-US" altLang="en-US" sz="5400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4800" dirty="0" smtClean="0">
                <a:latin typeface="Times New Roman" panose="02020603050405020304" pitchFamily="18" charset="0"/>
              </a:rPr>
              <a:t>Parliament adds a tax on glass, paint, lead, and tea.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4800" dirty="0" smtClean="0">
                <a:latin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4800" dirty="0" smtClean="0">
                <a:latin typeface="Times New Roman" panose="02020603050405020304" pitchFamily="18" charset="0"/>
              </a:rPr>
              <a:t>The colonists boycott and form the Sons of Liberty and Daughters of Liberty</a:t>
            </a:r>
          </a:p>
          <a:p>
            <a:pPr algn="ctr" eaLnBrk="1" hangingPunct="1">
              <a:defRPr/>
            </a:pPr>
            <a:endParaRPr lang="en-US" sz="4000" dirty="0" smtClean="0"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669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1770</a:t>
            </a:r>
            <a:endParaRPr lang="en-US" sz="115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172199" y="0"/>
            <a:ext cx="5647267" cy="6858000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5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Boston Massacre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Five colonists are </a:t>
            </a:r>
            <a:r>
              <a:rPr lang="en-US" altLang="en-US" sz="5400" u="sng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killed</a:t>
            </a:r>
            <a:r>
              <a:rPr lang="en-US" altLang="en-US" sz="5400" dirty="0" smtClean="0">
                <a:latin typeface="Times New Roman" panose="02020603050405020304" pitchFamily="18" charset="0"/>
              </a:rPr>
              <a:t> by </a:t>
            </a:r>
            <a:r>
              <a:rPr lang="en-US" altLang="en-US" sz="5400" u="sng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British</a:t>
            </a:r>
            <a:r>
              <a:rPr lang="en-US" altLang="en-US" sz="5400" dirty="0" smtClean="0">
                <a:latin typeface="Times New Roman" panose="02020603050405020304" pitchFamily="18" charset="0"/>
              </a:rPr>
              <a:t> soldiers. 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They were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protesting the tax collectors and searches of their </a:t>
            </a:r>
            <a:r>
              <a:rPr lang="en-US" altLang="en-US" sz="5400" u="sng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homes</a:t>
            </a:r>
            <a:endParaRPr lang="en-US" sz="4400" dirty="0" smtClean="0"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700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1773</a:t>
            </a:r>
            <a:endParaRPr lang="en-US" sz="115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172199" y="0"/>
            <a:ext cx="5647267" cy="6858000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5400" b="1" dirty="0" smtClean="0">
                <a:latin typeface="Times New Roman" panose="02020603050405020304" pitchFamily="18" charset="0"/>
              </a:rPr>
              <a:t>Boston Tea Party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The colonists protest the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selling of tea that hurts  American  merchants.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 They throw the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English tea into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 Boston Harbor.</a:t>
            </a:r>
            <a:endParaRPr lang="en-US" altLang="en-US" sz="5400" dirty="0">
              <a:latin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210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1774</a:t>
            </a:r>
            <a:endParaRPr lang="en-US" sz="115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172199" y="0"/>
            <a:ext cx="5647267" cy="6858000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5400" b="1" dirty="0" smtClean="0">
                <a:latin typeface="Times New Roman" panose="02020603050405020304" pitchFamily="18" charset="0"/>
              </a:rPr>
              <a:t>Intolerable Acts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King George III punishes the colony of Massachusetts. 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He closes the port , restricts meetings,  allows quartering of soldiers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 smtClean="0">
                <a:latin typeface="Times New Roman" panose="02020603050405020304" pitchFamily="18" charset="0"/>
              </a:rPr>
              <a:t>.</a:t>
            </a:r>
            <a:endParaRPr lang="en-US" altLang="en-US" sz="5400" dirty="0">
              <a:latin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774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368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1660’s</vt:lpstr>
      <vt:lpstr>1740’s</vt:lpstr>
      <vt:lpstr>1754</vt:lpstr>
      <vt:lpstr>1763</vt:lpstr>
      <vt:lpstr>1765</vt:lpstr>
      <vt:lpstr>1767</vt:lpstr>
      <vt:lpstr>1770</vt:lpstr>
      <vt:lpstr>1773</vt:lpstr>
      <vt:lpstr>1774</vt:lpstr>
      <vt:lpstr>1774</vt:lpstr>
      <vt:lpstr>1775</vt:lpstr>
      <vt:lpstr>1776</vt:lpstr>
      <vt:lpstr>1777</vt:lpstr>
      <vt:lpstr>1781</vt:lpstr>
    </vt:vector>
  </TitlesOfParts>
  <Company>Cy-Fair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VERONICA OLIVER</dc:creator>
  <cp:lastModifiedBy>VERONICA OLIVER</cp:lastModifiedBy>
  <cp:revision>3</cp:revision>
  <cp:lastPrinted>2015-02-12T17:16:54Z</cp:lastPrinted>
  <dcterms:created xsi:type="dcterms:W3CDTF">2015-02-12T15:59:33Z</dcterms:created>
  <dcterms:modified xsi:type="dcterms:W3CDTF">2015-02-12T17:23:30Z</dcterms:modified>
</cp:coreProperties>
</file>