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9" r:id="rId4"/>
    <p:sldId id="280"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1" d="100"/>
          <a:sy n="41" d="100"/>
        </p:scale>
        <p:origin x="1356" y="7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1189C81-27E5-48E9-B55D-00BF959E46B6}" type="slidenum">
              <a:rPr lang="en-US" altLang="en-US"/>
              <a:pPr/>
              <a:t>‹#›</a:t>
            </a:fld>
            <a:endParaRPr lang="en-US" altLang="en-US"/>
          </a:p>
        </p:txBody>
      </p:sp>
    </p:spTree>
    <p:extLst>
      <p:ext uri="{BB962C8B-B14F-4D97-AF65-F5344CB8AC3E}">
        <p14:creationId xmlns:p14="http://schemas.microsoft.com/office/powerpoint/2010/main" val="359841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BD6132-3F15-4D2F-81B7-4029B82A2883}" type="slidenum">
              <a:rPr lang="en-US" altLang="en-US"/>
              <a:pPr/>
              <a:t>‹#›</a:t>
            </a:fld>
            <a:endParaRPr lang="en-US" altLang="en-US"/>
          </a:p>
        </p:txBody>
      </p:sp>
    </p:spTree>
    <p:extLst>
      <p:ext uri="{BB962C8B-B14F-4D97-AF65-F5344CB8AC3E}">
        <p14:creationId xmlns:p14="http://schemas.microsoft.com/office/powerpoint/2010/main" val="334021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4A0CFE7-49E1-4518-A4AC-6FD65E25EC5E}" type="slidenum">
              <a:rPr lang="en-US" altLang="en-US"/>
              <a:pPr/>
              <a:t>‹#›</a:t>
            </a:fld>
            <a:endParaRPr lang="en-US" altLang="en-US"/>
          </a:p>
        </p:txBody>
      </p:sp>
    </p:spTree>
    <p:extLst>
      <p:ext uri="{BB962C8B-B14F-4D97-AF65-F5344CB8AC3E}">
        <p14:creationId xmlns:p14="http://schemas.microsoft.com/office/powerpoint/2010/main" val="220061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9EED387-2882-4C85-9689-57848FBE6A0A}" type="slidenum">
              <a:rPr lang="en-US" altLang="en-US"/>
              <a:pPr/>
              <a:t>‹#›</a:t>
            </a:fld>
            <a:endParaRPr lang="en-US" altLang="en-US"/>
          </a:p>
        </p:txBody>
      </p:sp>
    </p:spTree>
    <p:extLst>
      <p:ext uri="{BB962C8B-B14F-4D97-AF65-F5344CB8AC3E}">
        <p14:creationId xmlns:p14="http://schemas.microsoft.com/office/powerpoint/2010/main" val="301168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15900B-C97C-4675-B2B9-9706986117D3}" type="slidenum">
              <a:rPr lang="en-US" altLang="en-US"/>
              <a:pPr/>
              <a:t>‹#›</a:t>
            </a:fld>
            <a:endParaRPr lang="en-US" altLang="en-US"/>
          </a:p>
        </p:txBody>
      </p:sp>
    </p:spTree>
    <p:extLst>
      <p:ext uri="{BB962C8B-B14F-4D97-AF65-F5344CB8AC3E}">
        <p14:creationId xmlns:p14="http://schemas.microsoft.com/office/powerpoint/2010/main" val="261203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A980036-0818-4B2D-B1B4-EFAF3360A76C}" type="slidenum">
              <a:rPr lang="en-US" altLang="en-US"/>
              <a:pPr/>
              <a:t>‹#›</a:t>
            </a:fld>
            <a:endParaRPr lang="en-US" altLang="en-US"/>
          </a:p>
        </p:txBody>
      </p:sp>
    </p:spTree>
    <p:extLst>
      <p:ext uri="{BB962C8B-B14F-4D97-AF65-F5344CB8AC3E}">
        <p14:creationId xmlns:p14="http://schemas.microsoft.com/office/powerpoint/2010/main" val="1590500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0FFB504-0BF3-4577-800D-5645F037E16B}" type="slidenum">
              <a:rPr lang="en-US" altLang="en-US"/>
              <a:pPr/>
              <a:t>‹#›</a:t>
            </a:fld>
            <a:endParaRPr lang="en-US" altLang="en-US"/>
          </a:p>
        </p:txBody>
      </p:sp>
    </p:spTree>
    <p:extLst>
      <p:ext uri="{BB962C8B-B14F-4D97-AF65-F5344CB8AC3E}">
        <p14:creationId xmlns:p14="http://schemas.microsoft.com/office/powerpoint/2010/main" val="337910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A8B9A02-DAA0-4EFC-9017-6720F19E2988}" type="slidenum">
              <a:rPr lang="en-US" altLang="en-US"/>
              <a:pPr/>
              <a:t>‹#›</a:t>
            </a:fld>
            <a:endParaRPr lang="en-US" altLang="en-US"/>
          </a:p>
        </p:txBody>
      </p:sp>
    </p:spTree>
    <p:extLst>
      <p:ext uri="{BB962C8B-B14F-4D97-AF65-F5344CB8AC3E}">
        <p14:creationId xmlns:p14="http://schemas.microsoft.com/office/powerpoint/2010/main" val="174066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CF6CAB6-27BC-4EC7-BE8C-F58167B9FFB4}" type="slidenum">
              <a:rPr lang="en-US" altLang="en-US"/>
              <a:pPr/>
              <a:t>‹#›</a:t>
            </a:fld>
            <a:endParaRPr lang="en-US" altLang="en-US"/>
          </a:p>
        </p:txBody>
      </p:sp>
    </p:spTree>
    <p:extLst>
      <p:ext uri="{BB962C8B-B14F-4D97-AF65-F5344CB8AC3E}">
        <p14:creationId xmlns:p14="http://schemas.microsoft.com/office/powerpoint/2010/main" val="183270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E820B1B-83D9-4C65-A65A-5F64FC3BAA1C}" type="slidenum">
              <a:rPr lang="en-US" altLang="en-US"/>
              <a:pPr/>
              <a:t>‹#›</a:t>
            </a:fld>
            <a:endParaRPr lang="en-US" altLang="en-US"/>
          </a:p>
        </p:txBody>
      </p:sp>
    </p:spTree>
    <p:extLst>
      <p:ext uri="{BB962C8B-B14F-4D97-AF65-F5344CB8AC3E}">
        <p14:creationId xmlns:p14="http://schemas.microsoft.com/office/powerpoint/2010/main" val="257309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8ECAEC9-A63E-44C7-A7DC-94F9F3B786C9}" type="slidenum">
              <a:rPr lang="en-US" altLang="en-US"/>
              <a:pPr/>
              <a:t>‹#›</a:t>
            </a:fld>
            <a:endParaRPr lang="en-US" altLang="en-US"/>
          </a:p>
        </p:txBody>
      </p:sp>
    </p:spTree>
    <p:extLst>
      <p:ext uri="{BB962C8B-B14F-4D97-AF65-F5344CB8AC3E}">
        <p14:creationId xmlns:p14="http://schemas.microsoft.com/office/powerpoint/2010/main" val="367742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9C3CA000-43C2-43F4-AF57-B0A95884F3C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533400"/>
            <a:ext cx="7772400" cy="1470025"/>
          </a:xfrm>
        </p:spPr>
        <p:txBody>
          <a:bodyPr/>
          <a:lstStyle/>
          <a:p>
            <a:pPr eaLnBrk="1" hangingPunct="1">
              <a:defRPr/>
            </a:pPr>
            <a:r>
              <a:rPr lang="en-US" smtClean="0">
                <a:cs typeface="+mj-cs"/>
              </a:rPr>
              <a:t>Timeline of the French Revolution</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362200"/>
            <a:ext cx="5638800" cy="4229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1792</a:t>
            </a:r>
            <a:br>
              <a:rPr lang="en-US" sz="9600" dirty="0" smtClean="0"/>
            </a:br>
            <a:r>
              <a:rPr lang="en-US" sz="6000" dirty="0" smtClean="0"/>
              <a:t>August</a:t>
            </a:r>
            <a:r>
              <a:rPr lang="en-US" sz="9600" dirty="0" smtClean="0"/>
              <a:t/>
            </a:r>
            <a:br>
              <a:rPr lang="en-US" sz="9600" dirty="0" smtClean="0"/>
            </a:b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3600" dirty="0"/>
              <a:t>20,000 Parisians invade the Royal Palace, Louis, Marie Antoinette and their children Imprisoned. </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6240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1792</a:t>
            </a:r>
            <a:br>
              <a:rPr lang="en-US" sz="9600" dirty="0" smtClean="0"/>
            </a:br>
            <a:r>
              <a:rPr lang="en-US" sz="6000" dirty="0" smtClean="0"/>
              <a:t>August</a:t>
            </a:r>
            <a:r>
              <a:rPr lang="en-US" sz="9600" dirty="0" smtClean="0"/>
              <a:t/>
            </a:r>
            <a:br>
              <a:rPr lang="en-US" sz="9600" dirty="0" smtClean="0"/>
            </a:b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3600" dirty="0"/>
              <a:t>20,000 Parisians invade the Royal Palace, Louis, Marie Antoinette and their children Imprisoned. </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488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1792</a:t>
            </a:r>
            <a:br>
              <a:rPr lang="en-US" sz="9600" dirty="0" smtClean="0"/>
            </a:br>
            <a:r>
              <a:rPr lang="en-US" sz="5400" dirty="0" smtClean="0"/>
              <a:t>December</a:t>
            </a:r>
            <a:r>
              <a:rPr lang="en-US" sz="9600" dirty="0" smtClean="0"/>
              <a:t/>
            </a:r>
            <a:br>
              <a:rPr lang="en-US" sz="9600" dirty="0" smtClean="0"/>
            </a:b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4400" dirty="0"/>
              <a:t>Louis is no longer king, the radical Jacobins tried Louis for treason and found him guilty. He is sentenced to death. </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1217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1793</a:t>
            </a:r>
            <a:br>
              <a:rPr lang="en-US" sz="9600" dirty="0" smtClean="0"/>
            </a:br>
            <a:r>
              <a:rPr lang="en-US" sz="5400" dirty="0" smtClean="0"/>
              <a:t>January</a:t>
            </a:r>
            <a:r>
              <a:rPr lang="en-US" sz="9600" dirty="0" smtClean="0"/>
              <a:t/>
            </a:r>
            <a:br>
              <a:rPr lang="en-US" sz="9600" dirty="0" smtClean="0"/>
            </a:b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6600" dirty="0"/>
              <a:t>Louis XVI executed by the guillotine.</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1732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1793</a:t>
            </a:r>
            <a:br>
              <a:rPr lang="en-US" sz="9600" dirty="0" smtClean="0"/>
            </a:b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2800" dirty="0"/>
              <a:t>Maximilien Robespierre becomes the leader of the Committee of Public Safety. He decides who should be considered an enemy of the republic. The committee had people tried and executed in the same day</a:t>
            </a:r>
            <a:r>
              <a:rPr lang="en-US" sz="2800" dirty="0" smtClean="0"/>
              <a:t>.</a:t>
            </a:r>
            <a:r>
              <a:rPr lang="en-US" sz="2800" dirty="0"/>
              <a:t> </a:t>
            </a:r>
            <a:endParaRPr lang="en-US" sz="2800" dirty="0" smtClean="0"/>
          </a:p>
          <a:p>
            <a:pPr eaLnBrk="1" hangingPunct="1">
              <a:defRPr/>
            </a:pPr>
            <a:endParaRPr lang="en-US" sz="2800" dirty="0" smtClean="0"/>
          </a:p>
          <a:p>
            <a:pPr eaLnBrk="1" hangingPunct="1">
              <a:defRPr/>
            </a:pPr>
            <a:r>
              <a:rPr lang="en-US" sz="2800" dirty="0" smtClean="0"/>
              <a:t>Governed </a:t>
            </a:r>
            <a:r>
              <a:rPr lang="en-US" sz="2800" dirty="0"/>
              <a:t>France nearly as a dictator, this period became known as the Reign of Terror. </a:t>
            </a:r>
          </a:p>
          <a:p>
            <a:pPr eaLnBrk="1" hangingPunct="1">
              <a:defRPr/>
            </a:pPr>
            <a:endParaRPr lang="en-US" sz="2800" dirty="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6589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1793</a:t>
            </a:r>
            <a:br>
              <a:rPr lang="en-US" sz="9600" dirty="0" smtClean="0"/>
            </a:br>
            <a:r>
              <a:rPr lang="en-US" sz="7200" dirty="0" smtClean="0"/>
              <a:t>October</a:t>
            </a:r>
            <a:endParaRPr lang="en-US" sz="36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4400" dirty="0"/>
              <a:t>Marie Antoinette executed. </a:t>
            </a:r>
          </a:p>
          <a:p>
            <a:pPr eaLnBrk="1" hangingPunct="1">
              <a:defRPr/>
            </a:pPr>
            <a:r>
              <a:rPr lang="en-US" sz="4400" dirty="0"/>
              <a:t>Revolutionary courts declare death sentences on those that challenge Robespierre. </a:t>
            </a:r>
          </a:p>
          <a:p>
            <a:pPr eaLnBrk="1" hangingPunct="1">
              <a:defRPr/>
            </a:pPr>
            <a:endParaRPr lang="en-US" sz="4400" dirty="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996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1794</a:t>
            </a:r>
            <a:br>
              <a:rPr lang="en-US" sz="9600" dirty="0" smtClean="0"/>
            </a:br>
            <a:r>
              <a:rPr lang="en-US" sz="9600" dirty="0" smtClean="0"/>
              <a:t>July</a:t>
            </a:r>
            <a:endParaRPr lang="en-US" sz="36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4400" dirty="0"/>
              <a:t>The National Committee turns on Robespierre, claiming that he is a Tyrant.</a:t>
            </a:r>
          </a:p>
          <a:p>
            <a:pPr eaLnBrk="1" hangingPunct="1">
              <a:defRPr/>
            </a:pPr>
            <a:r>
              <a:rPr lang="en-US" sz="4400" dirty="0"/>
              <a:t>He is executed on July 28. </a:t>
            </a:r>
            <a:endParaRPr lang="en-US" sz="4400" dirty="0" smtClean="0"/>
          </a:p>
          <a:p>
            <a:pPr marL="0" indent="0" algn="ctr" eaLnBrk="1" hangingPunct="1">
              <a:buNone/>
              <a:defRPr/>
            </a:pPr>
            <a:r>
              <a:rPr lang="en-US" sz="4400" b="1" dirty="0" smtClean="0"/>
              <a:t>End of the Great Terror</a:t>
            </a:r>
            <a:endParaRPr lang="en-US" sz="4400" b="1" dirty="0"/>
          </a:p>
          <a:p>
            <a:pPr eaLnBrk="1" hangingPunct="1">
              <a:defRPr/>
            </a:pPr>
            <a:endParaRPr lang="en-US" sz="4400" dirty="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505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1795</a:t>
            </a:r>
            <a:br>
              <a:rPr lang="en-US" sz="9600" dirty="0" smtClean="0"/>
            </a:br>
            <a:endParaRPr lang="en-US" sz="36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r>
              <a:rPr lang="en-US" altLang="en-US" dirty="0" smtClean="0"/>
              <a:t>Moderate leaders in the National Convention draft a new Constitution. </a:t>
            </a:r>
          </a:p>
          <a:p>
            <a:pPr eaLnBrk="1" hangingPunct="1"/>
            <a:r>
              <a:rPr lang="en-US" altLang="en-US" dirty="0" smtClean="0"/>
              <a:t>It creates a two house legislature and an executive body of five men, known as the Directory. </a:t>
            </a:r>
          </a:p>
          <a:p>
            <a:pPr eaLnBrk="1" hangingPunct="1"/>
            <a:r>
              <a:rPr lang="en-US" altLang="en-US" dirty="0" smtClean="0"/>
              <a:t>Napoleon Bonaparte chosen to lead France</a:t>
            </a:r>
            <a:r>
              <a:rPr lang="ja-JP" altLang="en-US" dirty="0" smtClean="0"/>
              <a:t>’</a:t>
            </a:r>
            <a:r>
              <a:rPr lang="en-US" altLang="ja-JP" dirty="0" smtClean="0"/>
              <a:t>s armies. </a:t>
            </a:r>
            <a:endParaRPr lang="en-US" altLang="en-US" dirty="0" smtClean="0"/>
          </a:p>
          <a:p>
            <a:pPr eaLnBrk="1" hangingPunct="1">
              <a:defRPr/>
            </a:pPr>
            <a:endParaRPr lang="en-US" sz="2800" dirty="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1739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1799</a:t>
            </a:r>
            <a:br>
              <a:rPr lang="en-US" sz="9600" dirty="0" smtClean="0"/>
            </a:br>
            <a:endParaRPr lang="en-US" sz="36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4800" dirty="0" smtClean="0"/>
              <a:t>Napoleon Staged a coup </a:t>
            </a:r>
            <a:r>
              <a:rPr lang="en-US" sz="4800" dirty="0" err="1" smtClean="0"/>
              <a:t>d’etat</a:t>
            </a:r>
            <a:r>
              <a:rPr lang="en-US" sz="4800" dirty="0" smtClean="0"/>
              <a:t> </a:t>
            </a:r>
          </a:p>
          <a:p>
            <a:pPr eaLnBrk="1" hangingPunct="1">
              <a:defRPr/>
            </a:pPr>
            <a:endParaRPr lang="en-US" sz="4800" dirty="0"/>
          </a:p>
          <a:p>
            <a:pPr eaLnBrk="1" hangingPunct="1">
              <a:defRPr/>
            </a:pPr>
            <a:r>
              <a:rPr lang="en-US" sz="4800" dirty="0" smtClean="0"/>
              <a:t>Overthrew French Republic </a:t>
            </a:r>
          </a:p>
          <a:p>
            <a:pPr eaLnBrk="1" hangingPunct="1">
              <a:defRPr/>
            </a:pPr>
            <a:endParaRPr lang="en-US" sz="2800" dirty="0"/>
          </a:p>
          <a:p>
            <a:pPr eaLnBrk="1" hangingPunct="1">
              <a:defRPr/>
            </a:pPr>
            <a:endParaRPr lang="en-US" sz="2800" dirty="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4889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1800</a:t>
            </a:r>
            <a:br>
              <a:rPr lang="en-US" sz="9600" dirty="0" smtClean="0"/>
            </a:br>
            <a:endParaRPr lang="en-US" sz="36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dirty="0" smtClean="0"/>
              <a:t>Napoleon made consul of France </a:t>
            </a:r>
          </a:p>
          <a:p>
            <a:pPr eaLnBrk="1" hangingPunct="1">
              <a:defRPr/>
            </a:pPr>
            <a:r>
              <a:rPr lang="en-US" dirty="0" smtClean="0"/>
              <a:t>New Constitution</a:t>
            </a:r>
          </a:p>
          <a:p>
            <a:pPr lvl="1" eaLnBrk="1" hangingPunct="1"/>
            <a:r>
              <a:rPr lang="en-US" altLang="en-US" sz="3200" dirty="0" smtClean="0"/>
              <a:t>As ruler, Napoleon allows changes made during the Revolution to stay as they are.</a:t>
            </a:r>
          </a:p>
          <a:p>
            <a:pPr lvl="1" eaLnBrk="1" hangingPunct="1"/>
            <a:r>
              <a:rPr lang="en-US" altLang="en-US" sz="3200" dirty="0" smtClean="0"/>
              <a:t>Napoleon supports laws that give more power to the government.</a:t>
            </a:r>
          </a:p>
          <a:p>
            <a:pPr eaLnBrk="1" hangingPunct="1">
              <a:defRPr/>
            </a:pPr>
            <a:endParaRPr lang="en-US" sz="2800" dirty="0"/>
          </a:p>
          <a:p>
            <a:pPr eaLnBrk="1" hangingPunct="1">
              <a:defRPr/>
            </a:pPr>
            <a:endParaRPr lang="en-US" sz="2800" dirty="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96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11500" dirty="0" smtClean="0">
                <a:cs typeface="+mj-cs"/>
              </a:rPr>
              <a:t>1774</a:t>
            </a:r>
            <a:endParaRPr lang="en-US" sz="11500" dirty="0" smtClean="0">
              <a:cs typeface="+mj-cs"/>
            </a:endParaRPr>
          </a:p>
        </p:txBody>
      </p:sp>
      <p:sp>
        <p:nvSpPr>
          <p:cNvPr id="3075" name="Rectangle 3"/>
          <p:cNvSpPr>
            <a:spLocks noGrp="1" noChangeArrowheads="1"/>
          </p:cNvSpPr>
          <p:nvPr>
            <p:ph type="body" idx="1"/>
          </p:nvPr>
        </p:nvSpPr>
        <p:spPr>
          <a:xfrm>
            <a:off x="4648200" y="457200"/>
            <a:ext cx="4038600" cy="6019800"/>
          </a:xfrm>
        </p:spPr>
        <p:txBody>
          <a:bodyPr/>
          <a:lstStyle/>
          <a:p>
            <a:pPr eaLnBrk="1" hangingPunct="1">
              <a:defRPr/>
            </a:pPr>
            <a:r>
              <a:rPr lang="en-US" dirty="0" smtClean="0">
                <a:cs typeface="+mn-cs"/>
              </a:rPr>
              <a:t>Louis XVI takes the throne at the age of 19. </a:t>
            </a:r>
            <a:endParaRPr lang="en-US" dirty="0" smtClean="0">
              <a:cs typeface="+mn-cs"/>
            </a:endParaRPr>
          </a:p>
          <a:p>
            <a:pPr marL="0" indent="0" eaLnBrk="1" hangingPunct="1">
              <a:buNone/>
              <a:defRPr/>
            </a:pPr>
            <a:endParaRPr lang="en-US" dirty="0" smtClean="0">
              <a:cs typeface="+mn-cs"/>
            </a:endParaRPr>
          </a:p>
          <a:p>
            <a:pPr eaLnBrk="1" hangingPunct="1">
              <a:defRPr/>
            </a:pPr>
            <a:r>
              <a:rPr lang="en-US" dirty="0" smtClean="0">
                <a:cs typeface="+mn-cs"/>
              </a:rPr>
              <a:t>Well </a:t>
            </a:r>
            <a:r>
              <a:rPr lang="en-US" dirty="0" smtClean="0">
                <a:cs typeface="+mn-cs"/>
              </a:rPr>
              <a:t>Intentioned but weak leader who was often dominated by his wife, Marie Antoinette.</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1804</a:t>
            </a:r>
            <a:br>
              <a:rPr lang="en-US" sz="9600" dirty="0" smtClean="0"/>
            </a:br>
            <a:endParaRPr lang="en-US" sz="36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marL="457200" lvl="1" indent="0" eaLnBrk="1" hangingPunct="1">
              <a:buNone/>
            </a:pPr>
            <a:r>
              <a:rPr lang="en-US" altLang="en-US" sz="3200" dirty="0" smtClean="0"/>
              <a:t>Napoleon makes himself emperor.</a:t>
            </a:r>
          </a:p>
          <a:p>
            <a:pPr marL="457200" lvl="1" indent="0" eaLnBrk="1" hangingPunct="1">
              <a:buNone/>
            </a:pPr>
            <a:endParaRPr lang="en-US" altLang="en-US" sz="3200" dirty="0" smtClean="0"/>
          </a:p>
          <a:p>
            <a:pPr marL="457200" lvl="1" indent="0" eaLnBrk="1" hangingPunct="1">
              <a:buNone/>
            </a:pPr>
            <a:r>
              <a:rPr lang="en-US" altLang="en-US" sz="3200" dirty="0" smtClean="0"/>
              <a:t>Napoleon becomes more powerful than the Catholic Church.</a:t>
            </a:r>
          </a:p>
          <a:p>
            <a:pPr marL="457200" lvl="1" indent="0" eaLnBrk="1" hangingPunct="1">
              <a:buNone/>
            </a:pPr>
            <a:endParaRPr lang="en-US" altLang="en-US" sz="3200" dirty="0" smtClean="0"/>
          </a:p>
          <a:p>
            <a:pPr marL="457200" lvl="1" indent="0" eaLnBrk="1" hangingPunct="1">
              <a:buNone/>
            </a:pPr>
            <a:r>
              <a:rPr lang="en-US" altLang="en-US" sz="3200" dirty="0" smtClean="0"/>
              <a:t>Napoleon has more power than the original French kings, like Louis XVI.</a:t>
            </a:r>
          </a:p>
          <a:p>
            <a:pPr eaLnBrk="1" hangingPunct="1">
              <a:defRPr/>
            </a:pPr>
            <a:endParaRPr lang="en-US" sz="2800" dirty="0"/>
          </a:p>
          <a:p>
            <a:pPr eaLnBrk="1" hangingPunct="1">
              <a:defRPr/>
            </a:pPr>
            <a:endParaRPr lang="en-US" sz="2800" dirty="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289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1789</a:t>
            </a:r>
            <a:br>
              <a:rPr lang="en-US" sz="9600" dirty="0" smtClean="0"/>
            </a:br>
            <a:r>
              <a:rPr lang="en-US" altLang="ja-JP" sz="4000" dirty="0"/>
              <a:t>June </a:t>
            </a:r>
            <a:endParaRPr lang="en-US"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r>
              <a:rPr lang="en-US" altLang="en-US" sz="4000" dirty="0" smtClean="0"/>
              <a:t>Louis XVI</a:t>
            </a:r>
            <a:r>
              <a:rPr lang="ja-JP" altLang="en-US" sz="4000" dirty="0" smtClean="0"/>
              <a:t>’</a:t>
            </a:r>
            <a:r>
              <a:rPr lang="en-US" altLang="ja-JP" sz="4000" dirty="0" smtClean="0"/>
              <a:t>s government about to go bankrupt calls Estates General. </a:t>
            </a:r>
          </a:p>
          <a:p>
            <a:pPr eaLnBrk="1" hangingPunct="1"/>
            <a:r>
              <a:rPr lang="en-US" altLang="ja-JP" sz="4000" dirty="0" smtClean="0"/>
              <a:t>June 20</a:t>
            </a:r>
            <a:r>
              <a:rPr lang="en-US" altLang="ja-JP" sz="4000" baseline="30000" dirty="0" smtClean="0"/>
              <a:t>th</a:t>
            </a:r>
            <a:r>
              <a:rPr lang="en-US" altLang="ja-JP" sz="4000" dirty="0" smtClean="0"/>
              <a:t>, The Tennis Court Oath </a:t>
            </a:r>
          </a:p>
          <a:p>
            <a:pPr eaLnBrk="1" hangingPunct="1"/>
            <a:r>
              <a:rPr lang="en-US" altLang="ja-JP" sz="4000" dirty="0" smtClean="0"/>
              <a:t>The National assembly is formed. </a:t>
            </a:r>
            <a:endParaRPr lang="en-US" altLang="en-US" sz="4000" dirty="0" smtClean="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229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1789</a:t>
            </a:r>
            <a:br>
              <a:rPr lang="en-US" sz="9600" dirty="0" smtClean="0"/>
            </a:br>
            <a:r>
              <a:rPr lang="en-US" sz="4000" dirty="0"/>
              <a:t>July 14</a:t>
            </a:r>
            <a:r>
              <a:rPr lang="en-US" sz="4000" baseline="30000" dirty="0"/>
              <a:t>th</a:t>
            </a:r>
            <a:r>
              <a:rPr lang="en-US" sz="4000" dirty="0"/>
              <a:t> </a:t>
            </a:r>
            <a:r>
              <a:rPr lang="en-US" sz="9600" dirty="0"/>
              <a:t/>
            </a:r>
            <a:br>
              <a:rPr lang="en-US" sz="9600" dirty="0"/>
            </a:br>
            <a:endParaRPr lang="en-US" sz="115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4000" dirty="0" smtClean="0"/>
              <a:t>The </a:t>
            </a:r>
            <a:r>
              <a:rPr lang="en-US" sz="4000" dirty="0"/>
              <a:t>people of Paris storm the Bastille, a much hated prison that symbolized autocratic rule. </a:t>
            </a:r>
            <a:endParaRPr lang="en-US" sz="4000" dirty="0" smtClean="0"/>
          </a:p>
          <a:p>
            <a:pPr eaLnBrk="1" hangingPunct="1">
              <a:defRPr/>
            </a:pPr>
            <a:r>
              <a:rPr lang="en-US" sz="4000" dirty="0" smtClean="0"/>
              <a:t>The French Revolution </a:t>
            </a:r>
            <a:r>
              <a:rPr lang="en-US" sz="4000" dirty="0"/>
              <a:t>had begun.</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930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1789</a:t>
            </a:r>
            <a:br>
              <a:rPr lang="en-US" sz="9600" dirty="0" smtClean="0"/>
            </a:br>
            <a:r>
              <a:rPr lang="en-US" dirty="0" smtClean="0"/>
              <a:t>August</a:t>
            </a: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lnSpc>
                <a:spcPct val="90000"/>
              </a:lnSpc>
            </a:pPr>
            <a:r>
              <a:rPr lang="en-US" altLang="en-US" sz="4000" dirty="0" smtClean="0"/>
              <a:t>National Assembly adopted the Declaration of the Rights of Man and of the Citizen. Guaranteed the rights of </a:t>
            </a:r>
            <a:r>
              <a:rPr lang="ja-JP" altLang="en-US" sz="4000" dirty="0" smtClean="0"/>
              <a:t>“</a:t>
            </a:r>
            <a:r>
              <a:rPr lang="en-US" altLang="ja-JP" sz="4000" dirty="0" smtClean="0"/>
              <a:t>liberty, property, security, and resistance to oppression</a:t>
            </a:r>
            <a:r>
              <a:rPr lang="ja-JP" altLang="en-US" sz="4000" dirty="0" smtClean="0"/>
              <a:t>”</a:t>
            </a:r>
            <a:r>
              <a:rPr lang="en-US" altLang="ja-JP" sz="4000" dirty="0" smtClean="0"/>
              <a:t> to all people.</a:t>
            </a:r>
            <a:endParaRPr lang="en-US" altLang="en-US" sz="4000" dirty="0" smtClean="0"/>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422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1789</a:t>
            </a:r>
            <a:br>
              <a:rPr lang="en-US" sz="9600" dirty="0" smtClean="0"/>
            </a:br>
            <a:r>
              <a:rPr lang="en-US" dirty="0"/>
              <a:t>October</a:t>
            </a: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4000" dirty="0" smtClean="0"/>
              <a:t>Peasants </a:t>
            </a:r>
            <a:r>
              <a:rPr lang="en-US" sz="4000" dirty="0"/>
              <a:t>rioted. Stormed Versailles and demanded that Louis and Marie Antoinette come to Paris. </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7182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1789</a:t>
            </a:r>
            <a:br>
              <a:rPr lang="en-US" sz="9600" dirty="0" smtClean="0"/>
            </a:br>
            <a:r>
              <a:rPr lang="en-US" dirty="0"/>
              <a:t>October</a:t>
            </a: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4000" dirty="0"/>
              <a:t>The Great Fear, Peasants were fearful that the nobles were hiring outlaws to terrorize them. </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931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1791</a:t>
            </a:r>
            <a:br>
              <a:rPr lang="en-US" sz="9600" dirty="0" smtClean="0"/>
            </a:b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dirty="0"/>
              <a:t>National Assembly disbanded so the new Legislative Assembly can take over. </a:t>
            </a:r>
            <a:endParaRPr lang="en-US" dirty="0" smtClean="0"/>
          </a:p>
          <a:p>
            <a:pPr eaLnBrk="1" hangingPunct="1">
              <a:defRPr/>
            </a:pPr>
            <a:endParaRPr lang="en-US" dirty="0" smtClean="0"/>
          </a:p>
          <a:p>
            <a:pPr eaLnBrk="1" hangingPunct="1">
              <a:defRPr/>
            </a:pPr>
            <a:r>
              <a:rPr lang="en-US" dirty="0" smtClean="0"/>
              <a:t>Creates </a:t>
            </a:r>
            <a:r>
              <a:rPr lang="en-US" dirty="0"/>
              <a:t>a constitutional monarchy; strips power from the king and gave the Assembly the power to create French law. </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2897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2286000"/>
            <a:ext cx="3581400" cy="1143000"/>
          </a:xfrm>
        </p:spPr>
        <p:txBody>
          <a:bodyPr/>
          <a:lstStyle/>
          <a:p>
            <a:pPr eaLnBrk="1" hangingPunct="1">
              <a:defRPr/>
            </a:pPr>
            <a:r>
              <a:rPr lang="en-US" sz="9600" dirty="0" smtClean="0"/>
              <a:t>1791</a:t>
            </a:r>
            <a:br>
              <a:rPr lang="en-US" sz="9600" dirty="0" smtClean="0"/>
            </a:br>
            <a:r>
              <a:rPr lang="en-US" sz="4800" dirty="0" smtClean="0"/>
              <a:t>December</a:t>
            </a:r>
            <a:r>
              <a:rPr lang="en-US" sz="9600" dirty="0" smtClean="0"/>
              <a:t/>
            </a:r>
            <a:br>
              <a:rPr lang="en-US" sz="9600" dirty="0" smtClean="0"/>
            </a:br>
            <a:endParaRPr lang="en-US" sz="4800" dirty="0" smtClean="0">
              <a:cs typeface="+mj-cs"/>
            </a:endParaRPr>
          </a:p>
        </p:txBody>
      </p:sp>
      <p:sp>
        <p:nvSpPr>
          <p:cNvPr id="3075" name="Rectangle 3"/>
          <p:cNvSpPr>
            <a:spLocks noGrp="1" noChangeArrowheads="1"/>
          </p:cNvSpPr>
          <p:nvPr>
            <p:ph type="body" idx="1"/>
          </p:nvPr>
        </p:nvSpPr>
        <p:spPr>
          <a:xfrm>
            <a:off x="4343400" y="0"/>
            <a:ext cx="4724400" cy="6477000"/>
          </a:xfrm>
        </p:spPr>
        <p:txBody>
          <a:bodyPr/>
          <a:lstStyle/>
          <a:p>
            <a:pPr eaLnBrk="1" hangingPunct="1">
              <a:defRPr/>
            </a:pPr>
            <a:r>
              <a:rPr lang="en-US" sz="3600" dirty="0"/>
              <a:t>The Revolution leaders start to turn on each other and three factions in the Legislative Assembly form. Radicals, Moderates, and Conservatives</a:t>
            </a:r>
          </a:p>
        </p:txBody>
      </p:sp>
      <p:cxnSp>
        <p:nvCxnSpPr>
          <p:cNvPr id="3" name="Straight Connector 2"/>
          <p:cNvCxnSpPr/>
          <p:nvPr/>
        </p:nvCxnSpPr>
        <p:spPr>
          <a:xfrm>
            <a:off x="4343400" y="0"/>
            <a:ext cx="0" cy="685800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162264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599</TotalTime>
  <Words>492</Words>
  <Application>Microsoft Office PowerPoint</Application>
  <PresentationFormat>On-screen Show (4:3)</PresentationFormat>
  <Paragraphs>62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ＭＳ Ｐゴシック</vt:lpstr>
      <vt:lpstr>Calibri</vt:lpstr>
      <vt:lpstr>Default Design</vt:lpstr>
      <vt:lpstr>Timeline of the French Revolution</vt:lpstr>
      <vt:lpstr>1774</vt:lpstr>
      <vt:lpstr>1789 June </vt:lpstr>
      <vt:lpstr>1789 July 14th  </vt:lpstr>
      <vt:lpstr>1789 August</vt:lpstr>
      <vt:lpstr>1789 October</vt:lpstr>
      <vt:lpstr>1789 October</vt:lpstr>
      <vt:lpstr>1791 </vt:lpstr>
      <vt:lpstr>1791 December </vt:lpstr>
      <vt:lpstr>1792 August </vt:lpstr>
      <vt:lpstr>1792 August </vt:lpstr>
      <vt:lpstr>1792 December </vt:lpstr>
      <vt:lpstr>1793 January </vt:lpstr>
      <vt:lpstr>1793 </vt:lpstr>
      <vt:lpstr>1793 October</vt:lpstr>
      <vt:lpstr>1794 July</vt:lpstr>
      <vt:lpstr>1795 </vt:lpstr>
      <vt:lpstr>1799 </vt:lpstr>
      <vt:lpstr>1800 </vt:lpstr>
      <vt:lpstr>1804 </vt:lpstr>
    </vt:vector>
  </TitlesOfParts>
  <Company>&lt;arabianhorse&gt;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 of the French Revolution</dc:title>
  <dc:creator>Beth Burton</dc:creator>
  <cp:lastModifiedBy>VERONICA OLIVER</cp:lastModifiedBy>
  <cp:revision>22</cp:revision>
  <cp:lastPrinted>2015-02-11T23:52:08Z</cp:lastPrinted>
  <dcterms:created xsi:type="dcterms:W3CDTF">2009-09-20T00:29:06Z</dcterms:created>
  <dcterms:modified xsi:type="dcterms:W3CDTF">2015-02-12T00:01:24Z</dcterms:modified>
</cp:coreProperties>
</file>