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6"/>
  </p:notesMasterIdLst>
  <p:sldIdLst>
    <p:sldId id="256" r:id="rId3"/>
    <p:sldId id="258" r:id="rId4"/>
    <p:sldId id="259" r:id="rId5"/>
    <p:sldId id="260" r:id="rId6"/>
    <p:sldId id="261" r:id="rId7"/>
    <p:sldId id="262" r:id="rId8"/>
    <p:sldId id="263" r:id="rId9"/>
    <p:sldId id="265" r:id="rId10"/>
    <p:sldId id="264" r:id="rId11"/>
    <p:sldId id="266" r:id="rId12"/>
    <p:sldId id="267" r:id="rId13"/>
    <p:sldId id="268" r:id="rId14"/>
    <p:sldId id="272" r:id="rId15"/>
    <p:sldId id="273" r:id="rId16"/>
    <p:sldId id="274" r:id="rId17"/>
    <p:sldId id="275" r:id="rId18"/>
    <p:sldId id="276" r:id="rId19"/>
    <p:sldId id="278" r:id="rId20"/>
    <p:sldId id="279" r:id="rId21"/>
    <p:sldId id="280" r:id="rId22"/>
    <p:sldId id="281" r:id="rId23"/>
    <p:sldId id="282" r:id="rId24"/>
    <p:sldId id="283" r:id="rId25"/>
    <p:sldId id="284" r:id="rId26"/>
    <p:sldId id="285" r:id="rId27"/>
    <p:sldId id="286" r:id="rId28"/>
    <p:sldId id="287" r:id="rId29"/>
    <p:sldId id="289" r:id="rId30"/>
    <p:sldId id="290" r:id="rId31"/>
    <p:sldId id="291"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94660"/>
  </p:normalViewPr>
  <p:slideViewPr>
    <p:cSldViewPr snapToGrid="0">
      <p:cViewPr varScale="1">
        <p:scale>
          <a:sx n="33" d="100"/>
          <a:sy n="33" d="100"/>
        </p:scale>
        <p:origin x="19"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17EED0-AE33-4F50-B1F2-427C72FF06B6}" type="datetimeFigureOut">
              <a:rPr lang="en-US" smtClean="0"/>
              <a:t>12/4/2014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C7564D-F29F-4D5B-B2E2-7C14647C205F}" type="slidenum">
              <a:rPr lang="en-US" smtClean="0"/>
              <a:t>‹#›</a:t>
            </a:fld>
            <a:endParaRPr lang="en-US"/>
          </a:p>
        </p:txBody>
      </p:sp>
    </p:spTree>
    <p:extLst>
      <p:ext uri="{BB962C8B-B14F-4D97-AF65-F5344CB8AC3E}">
        <p14:creationId xmlns:p14="http://schemas.microsoft.com/office/powerpoint/2010/main" val="239231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fld id="{B733879C-A706-4108-95B0-B4CA73F63814}" type="slidenum">
              <a:rPr lang="en-US" altLang="en-US" sz="1200"/>
              <a:pPr eaLnBrk="1" hangingPunct="1"/>
              <a:t>19</a:t>
            </a:fld>
            <a:endParaRPr lang="en-US" altLang="en-US" sz="1200"/>
          </a:p>
        </p:txBody>
      </p:sp>
    </p:spTree>
    <p:extLst>
      <p:ext uri="{BB962C8B-B14F-4D97-AF65-F5344CB8AC3E}">
        <p14:creationId xmlns:p14="http://schemas.microsoft.com/office/powerpoint/2010/main" val="3374083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27CD05-1455-411E-A686-2C9AC4D46B1D}"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05A3C-8C3F-413C-955E-4790579B3034}" type="slidenum">
              <a:rPr lang="en-US" smtClean="0"/>
              <a:t>‹#›</a:t>
            </a:fld>
            <a:endParaRPr lang="en-US"/>
          </a:p>
        </p:txBody>
      </p:sp>
    </p:spTree>
    <p:extLst>
      <p:ext uri="{BB962C8B-B14F-4D97-AF65-F5344CB8AC3E}">
        <p14:creationId xmlns:p14="http://schemas.microsoft.com/office/powerpoint/2010/main" val="8400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7CD05-1455-411E-A686-2C9AC4D46B1D}"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05A3C-8C3F-413C-955E-4790579B3034}" type="slidenum">
              <a:rPr lang="en-US" smtClean="0"/>
              <a:t>‹#›</a:t>
            </a:fld>
            <a:endParaRPr lang="en-US"/>
          </a:p>
        </p:txBody>
      </p:sp>
    </p:spTree>
    <p:extLst>
      <p:ext uri="{BB962C8B-B14F-4D97-AF65-F5344CB8AC3E}">
        <p14:creationId xmlns:p14="http://schemas.microsoft.com/office/powerpoint/2010/main" val="2619396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7CD05-1455-411E-A686-2C9AC4D46B1D}"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05A3C-8C3F-413C-955E-4790579B3034}" type="slidenum">
              <a:rPr lang="en-US" smtClean="0"/>
              <a:t>‹#›</a:t>
            </a:fld>
            <a:endParaRPr lang="en-US"/>
          </a:p>
        </p:txBody>
      </p:sp>
    </p:spTree>
    <p:extLst>
      <p:ext uri="{BB962C8B-B14F-4D97-AF65-F5344CB8AC3E}">
        <p14:creationId xmlns:p14="http://schemas.microsoft.com/office/powerpoint/2010/main" val="801363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A28A703-FF06-46E3-A1B9-443F66185EE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1766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EDB70F2-5A6A-4C2C-A0A9-A17D0603BC0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3640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44FD3E2-B06B-464E-A81A-34A85876F7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0230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FF7A7DE-BC6B-4EA0-B34B-FBB1A3D1FC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4046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E8755DF-8CFD-4D09-BC4F-709C6A210B8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689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446D47F-5B1F-4E79-86EC-D86EDB6A04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77521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6E84CB-64A7-4C8E-8FD6-5D2AEE300DA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7755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7D922B2-A4A8-4F64-B208-4445328A06B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0730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7CD05-1455-411E-A686-2C9AC4D46B1D}"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05A3C-8C3F-413C-955E-4790579B3034}" type="slidenum">
              <a:rPr lang="en-US" smtClean="0"/>
              <a:t>‹#›</a:t>
            </a:fld>
            <a:endParaRPr lang="en-US"/>
          </a:p>
        </p:txBody>
      </p:sp>
    </p:spTree>
    <p:extLst>
      <p:ext uri="{BB962C8B-B14F-4D97-AF65-F5344CB8AC3E}">
        <p14:creationId xmlns:p14="http://schemas.microsoft.com/office/powerpoint/2010/main" val="783720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0F47B1C-C9EA-432F-846C-C84DEE12DA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411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60A8DE1-4578-4569-9691-CBF584E5EB4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2926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34894CD-B00A-4B66-97B4-AC58A603A1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3144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27CD05-1455-411E-A686-2C9AC4D46B1D}"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05A3C-8C3F-413C-955E-4790579B3034}" type="slidenum">
              <a:rPr lang="en-US" smtClean="0"/>
              <a:t>‹#›</a:t>
            </a:fld>
            <a:endParaRPr lang="en-US"/>
          </a:p>
        </p:txBody>
      </p:sp>
    </p:spTree>
    <p:extLst>
      <p:ext uri="{BB962C8B-B14F-4D97-AF65-F5344CB8AC3E}">
        <p14:creationId xmlns:p14="http://schemas.microsoft.com/office/powerpoint/2010/main" val="372428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27CD05-1455-411E-A686-2C9AC4D46B1D}"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05A3C-8C3F-413C-955E-4790579B3034}" type="slidenum">
              <a:rPr lang="en-US" smtClean="0"/>
              <a:t>‹#›</a:t>
            </a:fld>
            <a:endParaRPr lang="en-US"/>
          </a:p>
        </p:txBody>
      </p:sp>
    </p:spTree>
    <p:extLst>
      <p:ext uri="{BB962C8B-B14F-4D97-AF65-F5344CB8AC3E}">
        <p14:creationId xmlns:p14="http://schemas.microsoft.com/office/powerpoint/2010/main" val="1367916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27CD05-1455-411E-A686-2C9AC4D46B1D}" type="datetimeFigureOut">
              <a:rPr lang="en-US" smtClean="0"/>
              <a:t>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305A3C-8C3F-413C-955E-4790579B3034}" type="slidenum">
              <a:rPr lang="en-US" smtClean="0"/>
              <a:t>‹#›</a:t>
            </a:fld>
            <a:endParaRPr lang="en-US"/>
          </a:p>
        </p:txBody>
      </p:sp>
    </p:spTree>
    <p:extLst>
      <p:ext uri="{BB962C8B-B14F-4D97-AF65-F5344CB8AC3E}">
        <p14:creationId xmlns:p14="http://schemas.microsoft.com/office/powerpoint/2010/main" val="79374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27CD05-1455-411E-A686-2C9AC4D46B1D}" type="datetimeFigureOut">
              <a:rPr lang="en-US" smtClean="0"/>
              <a:t>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305A3C-8C3F-413C-955E-4790579B3034}" type="slidenum">
              <a:rPr lang="en-US" smtClean="0"/>
              <a:t>‹#›</a:t>
            </a:fld>
            <a:endParaRPr lang="en-US"/>
          </a:p>
        </p:txBody>
      </p:sp>
    </p:spTree>
    <p:extLst>
      <p:ext uri="{BB962C8B-B14F-4D97-AF65-F5344CB8AC3E}">
        <p14:creationId xmlns:p14="http://schemas.microsoft.com/office/powerpoint/2010/main" val="952103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27CD05-1455-411E-A686-2C9AC4D46B1D}" type="datetimeFigureOut">
              <a:rPr lang="en-US" smtClean="0"/>
              <a:t>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305A3C-8C3F-413C-955E-4790579B3034}" type="slidenum">
              <a:rPr lang="en-US" smtClean="0"/>
              <a:t>‹#›</a:t>
            </a:fld>
            <a:endParaRPr lang="en-US"/>
          </a:p>
        </p:txBody>
      </p:sp>
    </p:spTree>
    <p:extLst>
      <p:ext uri="{BB962C8B-B14F-4D97-AF65-F5344CB8AC3E}">
        <p14:creationId xmlns:p14="http://schemas.microsoft.com/office/powerpoint/2010/main" val="78276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27CD05-1455-411E-A686-2C9AC4D46B1D}"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05A3C-8C3F-413C-955E-4790579B3034}" type="slidenum">
              <a:rPr lang="en-US" smtClean="0"/>
              <a:t>‹#›</a:t>
            </a:fld>
            <a:endParaRPr lang="en-US"/>
          </a:p>
        </p:txBody>
      </p:sp>
    </p:spTree>
    <p:extLst>
      <p:ext uri="{BB962C8B-B14F-4D97-AF65-F5344CB8AC3E}">
        <p14:creationId xmlns:p14="http://schemas.microsoft.com/office/powerpoint/2010/main" val="157215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27CD05-1455-411E-A686-2C9AC4D46B1D}"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05A3C-8C3F-413C-955E-4790579B3034}" type="slidenum">
              <a:rPr lang="en-US" smtClean="0"/>
              <a:t>‹#›</a:t>
            </a:fld>
            <a:endParaRPr lang="en-US"/>
          </a:p>
        </p:txBody>
      </p:sp>
    </p:spTree>
    <p:extLst>
      <p:ext uri="{BB962C8B-B14F-4D97-AF65-F5344CB8AC3E}">
        <p14:creationId xmlns:p14="http://schemas.microsoft.com/office/powerpoint/2010/main" val="3207085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7CD05-1455-411E-A686-2C9AC4D46B1D}" type="datetimeFigureOut">
              <a:rPr lang="en-US" smtClean="0"/>
              <a:t>12/4/2014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305A3C-8C3F-413C-955E-4790579B3034}" type="slidenum">
              <a:rPr lang="en-US" smtClean="0"/>
              <a:t>‹#›</a:t>
            </a:fld>
            <a:endParaRPr lang="en-US"/>
          </a:p>
        </p:txBody>
      </p:sp>
    </p:spTree>
    <p:extLst>
      <p:ext uri="{BB962C8B-B14F-4D97-AF65-F5344CB8AC3E}">
        <p14:creationId xmlns:p14="http://schemas.microsoft.com/office/powerpoint/2010/main" val="1862105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F63F1D5-E2E7-4B8A-A544-B4E7DEC14FA1}"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94100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http://www.thekidswindow.co.uk/images/CMScontent/Image/3_-View-Ancient-Rome_L.jpg" TargetMode="External"/><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http://news.cnet.com/i/bto/20070923/romeburning_270x174.jpg" TargetMode="External"/><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http://www.wsu.edu/gened/learn-modules/top_agrev/4-Agriculture/images/ag-pg3.jpeg"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http://www.ancientchinalife.com/ancient-chinese-zhou-dynasty-2.jpg" TargetMode="External"/><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http://www.wikipediaondvd.com/nav/img/a/n/v.jpg" TargetMode="External"/><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http://img.chinaa2z.com/uploadpic/aboutchina/history%20and%20culture/2008/20081209/20081209144449961698/1228805181.jpg" TargetMode="External"/><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http://themoderatevoice.com/wordpress-engine/files/silkroad.gif" TargetMode="External"/><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http://users.moscow.com/khakimian/images/crusades.jpg" TargetMode="External"/><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World History</a:t>
            </a:r>
            <a:endParaRPr lang="en-US" dirty="0"/>
          </a:p>
        </p:txBody>
      </p:sp>
      <p:sp>
        <p:nvSpPr>
          <p:cNvPr id="3" name="Subtitle 2"/>
          <p:cNvSpPr>
            <a:spLocks noGrp="1"/>
          </p:cNvSpPr>
          <p:nvPr>
            <p:ph type="subTitle" idx="1"/>
          </p:nvPr>
        </p:nvSpPr>
        <p:spPr/>
        <p:txBody>
          <a:bodyPr>
            <a:normAutofit/>
          </a:bodyPr>
          <a:lstStyle/>
          <a:p>
            <a:r>
              <a:rPr lang="en-US" sz="4400" dirty="0" smtClean="0"/>
              <a:t>Fall Review</a:t>
            </a:r>
            <a:endParaRPr lang="en-US" sz="4400" dirty="0"/>
          </a:p>
        </p:txBody>
      </p:sp>
    </p:spTree>
    <p:extLst>
      <p:ext uri="{BB962C8B-B14F-4D97-AF65-F5344CB8AC3E}">
        <p14:creationId xmlns:p14="http://schemas.microsoft.com/office/powerpoint/2010/main" val="3955622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2286000" y="152400"/>
            <a:ext cx="7848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algn="ctr" eaLnBrk="1" hangingPunct="1"/>
            <a:r>
              <a:rPr lang="en-US" altLang="en-US" sz="4000"/>
              <a:t>How Major River Valley Civilizations Influenced Classical Civilizations</a:t>
            </a:r>
          </a:p>
        </p:txBody>
      </p:sp>
      <p:sp>
        <p:nvSpPr>
          <p:cNvPr id="10243" name="TextBox 2"/>
          <p:cNvSpPr txBox="1">
            <a:spLocks noChangeArrowheads="1"/>
          </p:cNvSpPr>
          <p:nvPr/>
        </p:nvSpPr>
        <p:spPr bwMode="auto">
          <a:xfrm>
            <a:off x="2286000" y="2090739"/>
            <a:ext cx="84582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algn="ctr" eaLnBrk="1" hangingPunct="1">
              <a:buFont typeface="Arial" panose="020B0604020202020204" pitchFamily="34" charset="0"/>
              <a:buChar char="•"/>
            </a:pPr>
            <a:r>
              <a:rPr lang="en-US" altLang="en-US" sz="4000">
                <a:solidFill>
                  <a:srgbClr val="00B050"/>
                </a:solidFill>
              </a:rPr>
              <a:t>Lay the foundations for political centralization and organization</a:t>
            </a:r>
          </a:p>
          <a:p>
            <a:pPr algn="ctr" eaLnBrk="1" hangingPunct="1">
              <a:buFont typeface="Arial" panose="020B0604020202020204" pitchFamily="34" charset="0"/>
              <a:buChar char="•"/>
            </a:pPr>
            <a:r>
              <a:rPr lang="en-US" altLang="en-US" sz="4000">
                <a:solidFill>
                  <a:srgbClr val="00B050"/>
                </a:solidFill>
              </a:rPr>
              <a:t>Monument building</a:t>
            </a:r>
          </a:p>
          <a:p>
            <a:pPr algn="ctr" eaLnBrk="1" hangingPunct="1">
              <a:buFont typeface="Arial" panose="020B0604020202020204" pitchFamily="34" charset="0"/>
              <a:buChar char="•"/>
            </a:pPr>
            <a:r>
              <a:rPr lang="en-US" altLang="en-US" sz="4000">
                <a:solidFill>
                  <a:srgbClr val="00B050"/>
                </a:solidFill>
              </a:rPr>
              <a:t>Written articulation of legal codes</a:t>
            </a:r>
          </a:p>
          <a:p>
            <a:pPr algn="ctr" eaLnBrk="1" hangingPunct="1">
              <a:buFont typeface="Arial" panose="020B0604020202020204" pitchFamily="34" charset="0"/>
              <a:buChar char="•"/>
            </a:pPr>
            <a:r>
              <a:rPr lang="en-US" altLang="en-US" sz="4000">
                <a:solidFill>
                  <a:srgbClr val="00B050"/>
                </a:solidFill>
              </a:rPr>
              <a:t>Social classes</a:t>
            </a:r>
          </a:p>
        </p:txBody>
      </p:sp>
    </p:spTree>
    <p:extLst>
      <p:ext uri="{BB962C8B-B14F-4D97-AF65-F5344CB8AC3E}">
        <p14:creationId xmlns:p14="http://schemas.microsoft.com/office/powerpoint/2010/main" val="3020703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ITEBUUEhIUFRUVFRcWGRUXFRUXFhceFhYYFxcWGhgbHCgiGSElGxYcITEhKCkrLi4uGSA3ODMsQyguLi0BCgoKDg0OGxAQGjQkICQsLy0sLSwtLy80LC0vNSwsLCwvLC0sLDAwLC8vLCwsLC8uLCwsLCwvLCwsLCwsLCwsLP/AABEIALgBEgMBEQACEQEDEQH/xAAaAAACAwEBAAAAAAAAAAAAAAAABAIDBQEG/8QAPRAAAgIBAwIFAwIEAggHAQAAAQIDEQAEEiEFMRMiQVFhBjJxQoEUI1KRYqEVM0NygpKx0RZzorLBwvBU/8QAGwEBAAMBAQEBAAAAAAAAAAAAAAECAwQFBgf/xAAzEQACAQIEAwYFAwUBAAAAAAAAAQIDEQQSITEFQVETYXGBkfAiobHB0RQy4SMzQlLxFf/aAAwDAQACEQMRAD8A2dEM9uZ4cTymndmW3sOSWcEFaZ/Owo8jls/PMd2jrylUVm2RWTzu/tFuchkGAGAGAGAGAGAGAGAGAGAGAGCSXTtO88rRRGMFFVmZiTW8sAAq9/sN2wqx3z1sBwz9TFycrI3hSTjmkSOi1AZk8FnZW27krw29m3E+Qe4PIo9+LvU4LWVTLDWPUOhro9DRj+kyy3JqGSUMSvhm4wNu3YUYDfzZs0fYjPYp8HoxpZJK76miyJWtf6is3Q9VGOyTjjmMiN/+Rzt499/r24zz6/ApXvSl5Mo6UH+128fz/BQdHqBwdNN+wRh/dXIzjlwbEp6JPzKug+TRRHIDfcEMykEEEFSQwIPYgjPOrUZ0puE1ZmcoOLsyeZlAwCLuALJof9zQ/PPFZaEJTkoxV2yUm3ZHpvpjpCJGs0kQE77mLMo8RFY+WOzytLQI9798+5wWGVGlGNtefidjdllWw3FoII5DJHDGjtYLqgDGyCRY9yLzqjTindIhzk1ZssMxzWxS5JZDhoHdVrkhTfI1C6HBJYn0VRyT+Pk5hVqQpxzSdkWSuYvU/qCKSMoIHkDej/y1FEEEm9wogEULsemeZX4thcjV83dYnPFa3POyw7rqkv2fUErx3Baar9eQR8e/hTx1F3tRiU7aP+v0/BHTadkJuWR7/r2//VRnFVqxmklBLwuZTmpLSKXgMZiZhgBgHpNE2fp0zZHndVIjzyvGrKC1MG4JdCyyMBZoGh7Wdxrmz8VxupCVdKO63LV+S5kc8Y5wwAwAwAwAwAwAwCrUahUFuaBNDubNE0APgHNKVGdV2grl4QlN2ijtuH2umywSoLAvSkKd6V5OW45N0e2deKwM8PCMpvV8uhepSyRTuWZwGJVqBwDt3hWDNH28QLyUv/P2JAB4JzrwNWFKspVFde9TWjJRlr/zvPR6ToehnjWSAERN+mNmRDRIK7P08gg7a7Z9e8Hh6rVTKmzpk2n8S1NddkY2xqqACqVQBxwOBncolJSb3PHdD0EscqMU2FN3iSWv821YHsxLbmIfze3vnk4LBYmniZVJy+F3579NBKX7nffZe/Q9GdVnt5TK51dV84cSUx2DU5m4llI89r+hakzSPEIWR33jdIyOLC7loRsDyCQb9QPS88HHcJdeq6ila5aUIz1bt78RbU9JljUNPPpYATVszP8AsAdm4/g/3znXA4x1qT0EaMX1fvzMvSSPJK6QrJPXApY05DMCxO6kQgKV3NuPJAznqcMVSajh9lu3t5EzoLS2nX3+ND0nT/p0pJG+pmSwylYkoIXAsWz+ZyDyK29rr29fB8Lp4eWdu8hGMY3yrzLPqjqergt440MKhSz0GP3Uwa3XaAK5AP7Z116lWDTill5v+C8IqWnv6EYPqWF3Cskse9lRGdQVYuaUWjNtskDzVd5SjxHD1Z5Iy1KZU9nf33m1/DH2zvzFLHXQIpZyFVQSWYgAAckknsMq5EqN9EeY6rPo5pPEWSYOBt3CKRlIHoAyj+61frdZ4uNq4Gv8NSpt0ftFnltlk/mYz+Id20qBZCMyndVcMyBqBuzV9quuRnz1ZYaNT4LteWpjLsk9LsGV6oXfoxlQj8lRpx/bcPzmzq4Fr+20/Evmo9PfqMHPNOYMAMAMA3NLJn6jJGiEup9Lk8R5YlMiybSyLW9WChNwBNMCqjjvY4u+PnOLcMlXl2lPfoauKmlrZozY5Aw4PY0RyCCO4IPIPwec+UqUp05ZZqzMJRcXZk8oVDADADADADADAHvptL1qkKG2xSEse6bmQKR8mmX8bvbPoeAp3m7dNTpo/sfiifVvp94pGkgQvHI5Zo1Ub0JBZmBLDcpb0qwW444HTxLhjrPtKe/QvOPaLfVGMmtjIsODzRHO4GrKlfuBABJBFijfbPnf0lbPkyu5h2U72sThk8RkSExs0m7bukCKdosjcAefYV6N7ZvhMBOvUcG8rXUtCi3e+lh06jXaIIjBJIlXaiokjAADgO6xlgw9G20QDfOfUueIo5fhzrnbc6m4z29+VzR0HWE1EYdD8MtglT7cdwe4PqCDno0Kkascy/4c9SLi7M68mdFjIr3ZJBRr9EsyhX9GDA0pogEdmBB4JHI9cxxFCNaGSXy0Lwm4vQv0TxaZAjzUOSDK63+B24HsO2Z/BRjZy9Waazd0vQ1Or694tJJNFtYqgYE8rtsbnoEbqS2q+azOtJxg5R1L01eVmeF6hqm3ttJlnYgFyy7l3HsoPC0LYIOAF57i/k71MVevXdoLl17kVinP4p6RXIb0CyRRqqzSrVnyuQLYknjs3fuwJPc885m+LV1L4HaPJW5FZYht3SRX/AoG3AVJat4vBltWDBi7WWNqO9365zRx1dVFUcrvv29Cirzve/ly9DZP1DqtoH8ix3co7bv+AMoX/mP4z13x/wCH9mviadtDozETQi9xZr3s4CEoq76tUFkoOOKaxuYXRrPNnxCfaSnBKLfQq8Q7tpWuWNpEJsrZ/qJJY/libP8AfMHjcQ/836lO2qdQGkju9oJHYnzEfgm67emVnia01aUm/Mh1Zvdl+YGYYAYAYAYAYAYBpwtn6m0XNfRS5jJGiYl9YaNRF/EqpEiMgZlH3IWCtvruFDF936dvsTfkcSwsa1F6arY2SzrK/LxMdNLIVDBGKlWcMASCq8MwPsL5OfG9lO17e0cmV9PfMpvM7FSSqSCQCQOSR2FkDn25IH75OV7kjEfT5mVWWJyrHarBTRN1QPryP8suqNRpNLQsoSaukK3mdigXiwDANT6V1CJqJFag0qRhCf1eGZCyD5G7dXqCfY59PwKrDs5Q53udVPWnpyf4PVyyVn0CVw2eO+rNQYdTDqVKq4VogSQu7nxPDYngqyqwB/Sa9+OHHTnRcasdr2a7n+DWDbjY51h9LrIXaJUOoUeKq7VWYmMg7SRywbgWCR5lIPY5eXZYmm+zevLqiU5R3ehD6e6ozO0e9nQIGXcD4iEMUZHJ59BQa24b2zLhVetPNTrLWJlNPLeS1v694afpYjnaRXamBAjAAUAkGj6mmBI9t7V3z0aWFjTqSqR58uXiVnVzRtYbJzrMSnUaxIyA5otdAKzE1VmlBNCxz8jMa1elRV6kreJaMW9iOk6pFI+xCWNE2AdvFWL+LAPseO/GUhiqVSeSDu7X0/JZ05JXZdL0gPIXEjoSADQQ/b2rcDXft2/zvkxnDaOJkpTvdd5Kaas0L/UGmOm0SQxEyb5xaO1FgqlyiUAqKNgtaC1Y7tnNjIxo4ZwzWW13qzeMlK7btpuY3SdGUDM9eJI7OxAA79l9fQDizzefJ4qrGclGH7UrI5q01J2jstEP5ymIYAYAYAYAYAYAYAYAYAYAYAYA+hz9VZYYnRnidFYqzIyhhfBIoHjn+2YVYuUWka02lJNnnY9C0sohUnTSlJU3WWO8puWPdu5jdA7Xz9lcEcfNYSlXhiJU603e2nRr3Y6acnFtyd9reH52PQabrs0KHTNGF2RshQ0wqQuQwYdwb7cXtWwM8zEOthP6crNWfne+vzMZVJwVt07/AD/6NSfVDMxYxKb5FsxINynv6geMwC+gA9sweOu7uPvX8kfqHe9vev5K9T9SSOrqw4dWXh2FBihA/AKdvUO3vlZ42Uk01vfn4fgiWIck0/e34IaTr7IEqNSyqiFiW5WN/EVdvYG65+MiOMcUtNrei1IjWy206LyWpdH9Sunh7F5REDEmi7K8ZZjR5tYkQ+4v3y361xacVsl9V9kkSq7Vrckvt+LEl+p2EVbLc8EljtIEcaAsP1N5L57cZb9c8u2v/PwT+peW1tf+FGs+p22SKsFiRSu1X55aSQm2r1kNcgdrvJjiM+ZWSTX3f5LKrmTWyfv7mAoYgWxV1YEOnFEUyst3+Ob7EZjGr+nqqpS+fzMsyhLNHY9b0XXPNBuk2+IrujbQQDtbymiTVqVNfOfa4Ov29KNTqayto1zOTn3ztSuZ3M0aGBZBIsMauLpggB5FHkYVKN721DqSatc47xq90qvIQLoBnKg0Ce5oA5eyT8SLya8CLSj3HPzl1YoREo9x2vv6e+NBZifUtPuKOJSnBUgDduVipYiuQRt4bsLzgxuBp4nLn5O5pB6NNHei6Zoi4kZWJYANuJJAH2m+RRJNWfu7nJweEWGUkrau+n0JqSTtlN/THOmRVCH1Ov8AMgNfpmF8dyYjXv2U/HH4z57j39iPj+TSX9t+K+5l58kcoYAYAYAYAYAYAYAYAYAYAYAYAYA6ufqpYZhfKtEop6r0+SQpLA6pNFe0sDtb1AJB45sevDuPW84cRh3OUZxdmvdjopTS0ewt1YSMINS8JheQmKdd3dgCIiBZFEjhgb5Uc9x4vF6Geh2jj8SLVEnFpa21X3KM+UOIMAMAMAMAMAMAt0HUW0zM1bonIMigecUoXxErvSqLX1A45FH3eFcSVG1Ke3JnTTmpJQfk/seknAIBU2CAQR2IPIIz6+LKyVjOlzZFDP1ejVzbFrqhTEVzZ4+eO/sO2Q4KTuyVNpWQm3SgeNxC7aPayaYA9uOH/wAhlexRbtWWJ01AQbY16cV9yseK9SP/AFHLKkr3I7VkYIWYlGUqkZARvLufjlu1j8ivuPtlIqTbTVktu8s5JK6er3LoemICvLcEGuOSCCCeOeRk9kkR2rZvaU4kVRl9ejlacHwnZFjAQrtq3JMlksAD5UHPzzyc+e4vhq9dxjTWnPxNnFyjZPxOaTomqk52JCK4MjB2J+FjYiv+Idu3rnBR4FN61JW8CqoxW79P5F+v9MEBVRNPJK4sKohSNQpALv5d1WeAGJNetHN8Vg8Hhad5LV3tfqaJU4xu19So58ycQYAYAYAYAYAYAYAYAYAYAYA5n6sSTVsgkahlyjRZMbgTeZFlKyROFAjZBS193P6geDyODfPtzThe99jZT0VtzC6p03+Glpb8GUkoSSSrn7oiT78FffzD05+V4vgMlqsFpzXQVY5lmXLf8/kSg1cbsyo6syEhgDyCPcf/ADniTozgk5K19jCVOUUm1uXZmUDADADADJRIdN00DwmabWPC6lY2BVY0jbaWIMbFgwa732OFFEc59VR4fg5Ubp3T5nd2cdoxuvfMh0LrkcSSB3tFRSqo24IRJ4RVbNKjMVKc7SLI4BOdHD686anCo28r0e91+RKnKWnfv15/9NUdRidgoJVmQSBWVlNNZHcVflPHfg57Ea8HJRvra9jCVKS1FNBqvGVnCEJupGP+0Wh5wPQE3XuAD65rTqZ7u2nLvK1IZHa+vPuGNuamZysA5gE48hgOqax4oC6bQQyC2BKqGcBnYAjgKSe47ZyYupKnSlOKu1yNqSTdmYfU9Z4gUzyCYC3WNViEXCkFwGN8BiOXNkigTWfKTxmKxrcIrKlr0t5mkc87xirevv5Gp9N65dNMEoCLUOqgbivhsQapDxTMeao2w7+nRwjGtvsZ6vqISc1Z7oq6hpmi1MgkLMzkskjbj4ifcFBJIGwsV2jsKNDdnJxmjVVTM23Hl3dxSum0pLb6MhniHMGAGAGAGAGAGAGAGAGAGAGAN5+rEncAmjZDJH9M+ZSRdEPqbqsEemdJg7bl3VGAWTaQRLyQF2tRBJ7j4zz8XUpRjln/AJaW6nTSV379DxfSNJtjj3CGcxEK6i0cjy7omkSUK1ACgwIpQM8B8ShnUakPh5N/W1i866zWasuT+9rGlo92wblCG28obcFG47QD60tD9s8bFShOrKUNnqcVVxc24l+c5mGAGAJL1WIyGMFmcNtKqjs10TQUCzwO4BGdkOH15xUorR96N1hqjjmtoZY6ukmoXYF2lD/rDH4TH9JNHcSu8naGU9xxbZ6mHhLCU5Z1m7lr4XOuFJ0qbza+B6jpXU2gK8oYWYBlVERU3sB4ilRZom23E2LN8c64Hi0pVlTnFJPRW5GCqZ3ZqzPSa/pkbOrsgLJ2J7j1z6PLFtSa1WxF2tEKSw5umZNCGtkEaM5BO0XQqz7DnjvipVVODm9kriMbuxRpdQsi7l9yCOLBUkEGieQRk0a0a0FOOzIlFxdmTzUqSTAHIGzNlkUav6ehlcOB4UgvzxrEC10edyEHkd+/984MTg6VdWmvTQ3VR2yvVeYvJ9GeMyePIrIjEgorJKbBAF7iF9Cau9vYenn4fhUaE24ydnyL05Kndx5+hpfV3TpH8F02ssW61dwgBZQFlLsa8tFeeakJHsdeIYadelkjK3Uj9ya2v7seX0OrMgc7CoVyoJ5DgAedTVEEk1XtnyOJw/Yyy5rvnbk+hz1aeR2vcazmMgwAwAwAwAwAwAwAwAwAwBvP1YkMAsQZBI5BmciyM7UdMlm1RKmLw90AY7yZFETCQqUqvNZFEj7rzyMRg3WxMat9I8jpWVJN7q/zGfqjp6xbZ0KohKRunlVAOQjLwKNkAi6I+e/FxfBRqU3UW6Iks8e9DfR9dp0g2y7Sd8hZDFuZ1MQVFD15Kfm7FZ4OHq0o07T6vS2+mnzM6c4KFn1fLfTr4jEWo0IoIK3xbCSZCSWMf3WNqmw3mU1XtmkZYZaR5q3Pu/nYupUVoulufcWNqNBG7ptUoWRW2+MVpZ2sqxO6xHRsGie15Llhotx5adevrt5DNRi2vz1/HkzH63HRiIV1HgxjzKy2yjzVffuO3vnLio2y6PZbmVWLWXTktzKljDCjfcEEEggjsQRyCPcc5jTqzpyUoOzM4ycXdFmi1LwMpUs8YIDw7YjuXtwWUGxdgbgOPnPYwnF6imlWay+B0Rr5naXqDoswkeCBo3VfEm0pKMjK4Pmj22A1qRt8oY7vyeytQo4+LqUdJLnqaSjGavfwZDpuvdFVtPNvjFgRs5aIj+kHkpR7d6qqrjOGhxXEUJZauqXqZOo07VF+R2b6icUXgVVtQxE1lbIBIBjAIF3ZI4vPZocbo1Kigk9SUoSdovXw/k0NRGCCCAQRyDyCD/1BGe6rMy1TMrR9NSEsUvzd7r3ZqFAf1HKUcPCk3KPPctUqOe5ec6DIkmGBgShVLMaVRZPsBmU5KKbexeKu7Iv6d1KKRtqkhqumR0J963AXXx2zjpYujWbVOSZplaRJ/qWKOZkdXCIQry+XYhIDeYXurzC2qh+ATnPUx1KFbsZOzLqPK+pl/WjSvP4LyOkLxjZtACyE7vEViQQ5Ci9p9GJq1scPFMRXo2lBfDzLZnCOaKv1+wjGgUBQKAAAHwBQz5KUnJ3ZxN3d2SyCAwAwAwAwAwAwAwAwAwAwBvP1YkMAtjyrJK+q6wxRblIDEgAsCwFAs52ggtSKxoe2ceMr9jSc1q+XizalHM9Rb6Z1RWcl2v8AigrhlB2F6dtos2P5YHerAHznlcPx3bVqkZaO+i8NzWTzJr/Xl77z1uuh8WCWOlYvGygNe0kg1dcgXXbPTqRurEQlZpnldF0HVTKS4fT+GLUNsd5WHowVq2e/NsSKqufnsPwZWk6vPa3IKnCN763+QrqF1EcAmk0rqOBtLxh9x4C7d1/dwPX4zinwepCLnKSS+xX9Or2zIq6e07tTeFE10iv9rnuB4ilghJ42lTfv6Yw+Cw9Z5adX4uV0SqVJ/tlf30NCWDVzOFXSvpxLMZHdysq7iCGNBgUUWeOS1/ceM9B8PnUajONk3q0+Z6eOx88bGEa1rQVlbmZ0WqPm3RsoSUwOxrasg/TfejxTEAHcB3NZ5VfhdWnFz3SfL6nlTw7Sunf8GlodDJM+yJCzUTQrsO55OcFOlKo7RV2YQg5u0ScHRtQ1SxrKpMZYMjMpZA4UigfP5iOKJ5+c7MNPFUV/S0vr9jWn2iXwrTf7GNDo9Skkh2SSJI67Xfxm81bWUuEckjbZvsB8cdWRY2MZVJWntqtzeyrRTej22/4PT6WdR54xtJ2M0bO/hkrYElxjw7B4v3HHOUxHC5UKfaqV7ckZyoOKcly7rDvQnB0kNADagQqLpWTysOeeGB7859nhpqdKMlzRWt+9lr51IyZWRkkEkwwXeCrqUYWrCiO3f59PzmU4qScXsy8XZ3MjpfMsIJ31MwDV92wSAPx7hfTjnPjsHSjT4k4QeiuaJJTdun4K+sa6OXVloWshhp5ojGw4j8W5d/YiyFF1dHv6dfGFRnDO3aS29+7Gs4Wp/F4rXwI6HqEjaZtLJp0McdKtO8ZDIwcSq21gVs2oC8VRvnM3xSiqahNNprz7795MqkFaV9/PyF9FptQH3SzhxX+rWNVUH4buc8OrUoOOWELPrf7HPOdNq0Y+dx/OUwDADADADADADADADADADAG8/ViQwCxDkMktk08cgCyIrgEGmUMLHY0fXMpRUt0XjJx2Znt9PkRhI5bUClVx9tcqVdKYEf1cngH8+JV4NDtO1pycZXvc1U05Z+fcep0JYKoZtzBQGaqsgcmvSznq201IbV9DN64w1M6wByqwRtqZpAXoADw1jpO7EyBqPsPex5HEqrUMkZWe9+i8PkbJNQbvb37QqvRtRIEqZ54wyiIO6fqbwVkogORuO3c99z+c8OtXxWIp5G0438L62T8LmUs81paz8r6/S5Z/4ckdQAEYOCCC8ez7xGF3bqa2YCvfjnOWOEqaOO/j5b3KKjLRr699i/RdE1aBfB1QU+GrrE7CRPPJ4XhkMwK+Y2KarFD1Gerh8ViqaV2nps/G25vHN/lZ6eD3sS03WVkvT62MKz+SxfhSE8VfeMkjgH3FMxz08Nj6WI+CStLoyE1e8d1y5/yI6LqGn0rTjTz6gNu2hm076lIzE+4xjylmG8CyxulG1hV5jKGCp1GrqMjWMlGV7K/oWab6kl2AmONG2sON4ChpvGqi3FMP2Bo9s8CeKyzahZrVJ67N3OaVa0rR963H+nfUc8yloRFI0bbqTexILsx4VqO1pPz5h8nNI1670y6rW1nezvyNFUqt2Udd7Wd7fwJafqkkxl00iJsMMYYkyCQlQIlZeaVl8EEv91sPjPX4RF14yz8tLeSRMK0lT+Xovued6Y+oRSu8KwK70kj3EOUUsVZXAIb7vXufwM3xGtw99i4JparXkZ1HFPbTlZ8vQ1elzPJEGfbZLUVBAIDEK1EmrAvvn0uFqyq0ozkrN62M6kUpWQwVzouUADBBdE2VZKKOndISN0ZXeo/sQ7dq+UqOQtmlJAsn9882lw2jSqutFav7mue93bVhP9OKATp3ZCLIjZi0RJIJBsFlvnkHi+xqs5sXwmjWTaVn1LuUZ/vXnzKz9Pz+A0u5vFUs3gDa6sqgAICKO40SD7sARnD/AOLBUMr/AH9foSoU7ZfmIzEpXio8W77TIAoahdA2Rdc7TR78cHPDr8Pr0VmlHTuMZUZJX38CWcRkGCAwAwAwAwAwAwAwAwAwBvP1YkMAkpyCRiNsq0SZfW0PixSbiqqKV6BEbkgAkEVTglST2odrzxuKuvSUa1HXLe6+5vTk8rS9Oq/jcb0HUTqYZodxSTayeKEYIwYFRIlnkdwQDwQaPY5vh6zxFG7WVtFrZGpfIU0JfSyGNNiMqhriWkZZNw+0/KkFTfpyc+U4hh6uDqp5r35/YzqOSamnv1NWbWapVsy9nVioZCyMT4iblHK+YbqPF+l5zzliIxzN6Xv4c0bVaGKpUo1ZpqMtU+opF1KZQAsjADkDjjziT2/rAP7ZzrEVErJ+73+pyKpJaJ+9/qS/0tPx/MPHbtfDiQc16OLyf1NTr7vf6k9rPr73Jr1dgih2lbbIWKrtKyg1cUm5hSWD/UPO3lzrwuLUV8be9/4PV4bxKnhoVI1aam5Kyb/xPOzxMh8UyOQI6kuS2O2thUyhh5Rv7kXY5zSGKhiZ5cRd66WOGNRVPhn5e0ewXpGhjiWeQOyEIwMzSt9xGy4m4BJYeXb3rjjPpIYXDUVnUUu80V07JJeH5FNfoFMcssAaePUMsjRB1j7G90beGTd90ax7bSBVK+ChVTqQ1b+Z3cP4jPA1+0ilmtbX39PO5maLW79VHMxB8YSrwDwXqQAXyKETA3zwLzg4RVf6qpCSs39jz5yc3O61vf36mprulwytueNS3FP2cUbFOKYUfY59HOjTqK043Mo1JR0TEuqaNliTwSyiOvKl2RYFjnzULO0g32rMcVTqqmuwdnHVLr3Ewkm3m5nel6wybgxU0EcMoIBVwaPJPNq3r2rM+G42WKg3NWknZorONlfxXmhxhnpGZwHJBdG+VaJGopco0WTF2+pArFVjdwpKswKAWDTAWbJH4A+c8jE8Tw9Cp2ct/DY00X7nY0tP1aCfcgFlV37ZUKggGtw3DkA1Z9LHuM2o4mlXT7N3sXXVP0PEdLH8iL/y1/8AaOeM+IxX96fiznrf3JeI1mBkGAGAGAGAGAGAGAGAGAN5+rEhgHUHIs1z39vnIZKPT6jpMChz5l2ifZcgbxFjiLJMKru3p2N/nOONWbt5ctrvY65UoJPz572W5EdCj3bGnBBCHhAQVlkCRkgsO4O4j0GHXbV8vX5LXkQqKTtm9t6c/Ms03RE2+WSlCqRSKAu5ZD5vNSgGOvX7hkOtbS3vT8k9jfW/vX8C/UvpKCbdKZGjdQgDpyQAEY8EkE/zW4IPBavjlr0oV1lnG9/f2NFFKL106eh5jqGpczSRsFSmUmh55VFiKR2/VYBugBuDXdA581xNToPs2tHz6lsXjq9WlGjKV4L9q6dxTnjHmBgFcha1WNQzu21VJ2gkKznmj6Kf3zqweFeIqZE7GtKGd2bsQn8wMbq6MymlkjKkg2pIVx5qI/6e4u1TC1sM1KcbEuEqbUvoMTdalJh08oSPTbPDkkvjyKSrBy1re1eGFAg2WsZ9HQx9LFJQel1Zp/k6oyjJNx36HpYQqRoifaqhV5vgCgb9fznuQgopJbHPJ3Zlx9NjSZpV3Atu8tjYC5UuwFcE7B6+p9zlYYaEarqpasOo2rC6tKdU1sRGpFdgrWgpQPU7txJ+APes0q36htv4LaLqy2mQ0hnYYmN1DSyIxkgbav8AtI0RCSbNvW0lzzyvB445NHhxMa0E54e1+atv/JvGSkrS35XL9DrgyoJGVZWF7eVJBLbTtbkWFvb3HPtm9GtmjHPpJq9ikqb1aWg2y50mRnauebxNsSGgPupaJPyWHA/c8/HPFiZ4rOo0IrvctvKxrFRy3bL+kxSrvaV7LEUNxYAD9gBfsBXA78k3w1OtFN1pXb6bLuQnKLsojbdLhc3sCtdlk8jN3+4rW7v63lMRg6NZWqRTCm7WeviJfUH0xGdM8kCEzItjdukEg3hmDqQxehZUDkcAZyVsHTjScaatbo7G9Kp/i9F3aCcL7lVgQbANi6Ni7Hxnw842k0cUlZtE8oVDADADADADADADADADAG8/ViQwAwAGAWSSljbEk8CybPAof5CshJLYlu+5NJTW2zRINeliwDXvyf75DS3JvyHNMczkWQvqNI2qkaSIAJpg8TyMWos21tgCqeF2G2agCavvnzXGctaOSO8Xr6PQ3dNun6P6lH+htRajwmG77boXwDXJ70w4+c+c/S1dNNzn7KfQ7B0TUMCRGQAHNtS/YSGHPqCCK+MRwtWWtvaJjRm+Ql1Dp8qKhI2EsskbGipaNlcXR5FgWO9H0y9GVTC1I1GiY5qclJo2+oxfx+jVoyFdXDbGPl3xtzGzAWosWCP8JojjPsJpYqh8DtmR0pqLt1X1MzRfToEd6lmeVjuKiSVY1v8A2e1X2uByLI5xhuGUKcVeKb6mcpqOkF8l6jw2ooVQFVQAAOAAOwAz1YxSVkYttu7IGTLWKmf1HQtJJG1qFTkk3uHnR/L7fZV2Ks9848ThpVakJXsou/ibQmopr3zNRWzsMijp2gWIPtJO9y5uvX04H+Z5PrmFKjGne3N3LznmOS9NiMnisCWG08s23yfadt1xdj2POQ8PSdTtGtVz6BTlayLzzznQmUZWckghLe1gppiDR9jXB/vkSTtoSmr6keiI6RKJCd1k0zbiASSFLX5iB65z4eFSNJKo7y5l5yTlob2lb0yZImLPN6v6NIVfAnDzxC40kAA2UVCgA8Eg0ZCDddh6ePPhlLJKMebu/wAeB0Jxaaa0e5mdP1LSJuZNlk0LJ4/JA/8A3bPlMVRVGpkTvb6nJWgoSyp3Gc5zIMAMAMAMAMAMAMAMAbz9WJDADADADAJJkMlD2mOZyLISTWy6WeRYytTBpVcqpdSx2yKD37kEf73xefJ8YjLD1O1h/l8vA3lUaipR32HG69rDHNqIhDHHDa7NpZpNsUQZrrv5QBfbafTJw9CdWj2ydtHpby+xrGTdmna/d5fYUPWpSd9q1rIv2qVZZmZ3/IJYnPD/AFNRS17166s43Uknd9/z1Yz13WPINryBjBJ4bDwwgDOv6TfnH8k80O1gUbzoxcKjgnJ3t3W3+ux6nEOHYjD0KVaq01NXVuW2/wAhf6YnZJpI9x2SIZFW+FZXAkIvtu8ReBxwffPZ4HiHODpv/E4YyzU9eWnv0NTVvn0cUZyM2Rs2RRkQcEEdVplkTa11YPHoQbB9jz6GxmValGrBwlsy8JOLuildUsLxQbTtKBUaweV4Kkd+1Gxfc9gLzLtI0pRpW328upplc05jXUQ5hYR/cRXBo0SN1Hjnbdcjn1GTiFN0pKn+62hSDSlqYraDw4dxRgrz75FNua2bE38mwCAa5AsX2NeLXw+KjgMu8+duhs5ylonrb/pqdFi2w9q3PIwFUKLmiB8ij82T656XDacqeFgpXvbmZVN9eiLJdUgcIWAY1S3ybuv77T/Y52OpBSUW9XyK5W1dIlmpUtjOVZIv0/WzfxbIQ5jsjmMhVARSGD1RtrFWe47Uc86NSu8TKDj8FtH3m9lluZOm6PJNqZ/Clh3pIz7y7eK4dmNCSJ90YUBU7H8cUeCWEnOtOcajT5Wf1Xibt2Sbv9vRo1NL9MaqttwRgdjvkmPJJJoqtn15PN5x/wDiSnLNVnfwRg4Rbu235WKOtaBNNJGjTamRpAzBUXTLwm0Hlhxe757GstiOH4LDpSmnYsoU7Xa28RHRRsFO997XZ7EL/hFAGh7nk/HbPnsRKEpfBHKuRz1XFv4VZDGYGQYAYAYAYAYAYA3n6sSGAGAGAGAdXDJGI3yjRIa3RJMBbMjre11I3DdViiCGBocEeg7d848Vg6eIjlqI1jOys9UaH07E0MZV3DMzlyQCFFgKAoJJqlH7k5jhsKsPSVNO9i2ZaJGB12FYNQxFCOVWmoCghTYJeLrzFg3HqWzwON4W04zjz0FRZ0nz2/BZ/o+V9CuoeWcyBRIkBtlRLH8oIV3bvDFWPXtwBnZLhsXhssruVur38DaVnam3e2m4t0yUtqYDGQQVkct6GPaoI7erOhHb7fijw8CpVFXlyto0c9OLipX8PM3dS2fYRKMRfNUUBcAW13UDGVAjLk1fIAUE1ZJzz8bj6eFtn53+RrCCau3YOiTO8KtIQzW1NQ5AYqGFADkC7HoR375rhZyqUlOXPqrE1UlK0TSDZ0GYmOpET+EVq62tfJtS1lfQeVhfPI5qxnK8Tav2Li9VdPl3mmT4bos1ELCMrCVQ3YJG4cm2/c2eeec2lFqNoaMqpJyvLUT0PSkj8zfzJSSTI1k2f6bJ28ADj2GUo4eMPiesubLVKrlotEOk13zpMixDkMGf1DTzyzbVYrF4fe2CXuNhlUguariwKv3zzsVRr1ZqMJ5Y21tubwlGMb8y99I+nUNp1MkleGXIU+Gn3NsjXaDZVRX471Wc/wCk/S028PG8n1ZaMk7+7vvZUW1L22ol1MUSoWdgEW9pG1AiWTus3Q3HbXF1mFNYuTk8R8MbcvqXi+5GJ1xFDxmGaaQUCbMgkFyspiVCg2WY6NvZoivfnr04OmlCWdva7v5pGq1jb34nrum/SyiNvHI8RmLDw+PCti3lYjzknk2KstQpjfZSwEVRVOp8WlvIxc9FHfxEOqdPeEsxUmEHiSwdoPbeOCKurqqAJPfPF4hwmcZOdJfD05mU6ebWPoKzRugiLhf5yh1CsWYDaGO5aFAWBYsWR8ZzYvhksPTU8yfy9OpWdHKm09vehzPLMAwAwAwAwBvP1YkMAMAMAMAMAkDkElqSZDRNxhJ8o4k3Mn6r0ryR+Ils0ccg8MCywfbZX/ENt0QQe3znn47CurFSi9Yu50UZq6T6npY9SaF1dC67XXNZ1qJm2eV6loKlMmjK70fc0Q2KEYrVrwBT0Qy3ySSKIN+dUwv9btaD+JaSXd+ehspf78/mv45fybBkJAJFEgWLuj6i/X8560dtTle4u+aIqcBwCMkCMQWRWK9iVBIvvV9spKEW7tFlOS2ZbeWsQd3YsBbqGrMahggY7lWtwU+Y1wa73XH9yKzmxVdUKbqNaLfwL01mdrjEcwZQw7EAi+O4scembrVXKtWdgJyxUz9R0xHlDuSaoheKsVRur9O3yc5p4WE6vaSb8L6adxrGq4xyo0A2dJkWI+Q0SLa7XahHUxReJGBbVW49+B5hRHB+1gb/AE985K0qsZLJG6566m1NQa1dmbu1XUq6hlYUVIsEHuCPXLtJohNp6GXqOowxUmniRnjsBtvkjv7hu7sfcA/kjPKxnEKGEWVay5JcvwXlK37nvyGuj9SeWMs+2w7KCgIU7aHYsfWx39M68FWlXoqpJWuRLS1h9dVnVlK5jP8AqZUaDxKO+MrRUEkKzqHBA/Ttsm+BV+medxHDqpQkrXaWniXXxJxMBWBFggg9iDYP758M007M5WrbncggMAMAMAbz9WJDADADADADADAOjAJBsgktSTIsSWLLlbAyodLIJ93CqGkYkH7w5JCbfTkgkn1Xj7jXmUcHVhjJ1s3wy5GzlHK/L5czRds9QxKmyxBHJB28gBeAdvAK9RCkilXUMp7hhYysoKSs0WjJxd0WXlrFTl4AXgADgEgcgDETZVkoj1eRxppPDq9hsk0QteYr/iC2RdC6zmxGfs5ZN7G1K2ZXMGdtqbYkJbYdiIhNADg7QOACR6eufB4XDVMRU2bXMpCLnK8uup6LTRCKMIpNCzZqyWJYk0K7k9s+/o0o04KEdkrEyldnDLm1igxBqcrKJKZRqOkRyOXEjxk8lVCFCe24gi+3oCB6988rFcLoV5OUlq+ZpmTXxK4pL0eZSaqRfRl4b90Pt7gm/YZ4mI4FNO9J3XRlXTi/2v1/IrNAyfcCt+4IH9znnVeGYmnvH0K9lLlr4HI4iwsBj8hWYf3UHIo8NxNWOaMdCFSkS/hZP6G/sP8AvnV/4eL6L1J7J9UXZ98ZhgBgBgBgBgBgBgHcAAcgkkGwCW7IB0YB3Zi5IeHi4sRKZNyCO3ADbi4DbgHCMA5kgMA6MgE1GQCrTazdPJGAKjWMk3+p9x2n8AA/8WZKd5OPSxo4Win1GNdEZInQGiykX6fg/B7H4vK1afaQceqEJZZJkOn6Xw9zM252CgkDaoC3QUWeLYnkk8/jObA4CGEhljrfcOStaOxdJJnekUKGbLWIOo+RYkYSfKuJNxhNVlXEm5aNZ85XKTcqM4AoUB8cZKiHIp8fLZSLiGamYYAYAYAYAYAYAYAYAYB3AOjIJLoxkMkxJfqL+ZShVCSukgetxVCgLrzYFFzdV/LIzza2NySjbbNlZ1Khpd87W8/a9TV1PV4EApxISTxERIeBZJCngAf9R75tWxdKkrzkZKlLnp4jyIGAKkEEAgjsQeQRnQpFHG2jO/w+TmIsdGmxmFjh02MwsQbT5OYWKzDk3IsVmPJuLAFwQSUYJMnoclPIG+9yZP2vayn/AHX3fseOxryuHVlOdWL/AHKTv4bL5G9XZd2nvyNctnqWMCBfJsCBbJII3kkHMA6GwSSD5Fgd8TFgBkxYHN2LAhkkBgBgBgBgBgBgBgBgBgBgFkNbhfaxf4vnIexK3PTaiPRGXykeH5qAO193jAGzR8uw2teg984outl13/j633OuSpOWm38/S2xg6GDpwQFtSP8AWybiZFVrM0xdCrABAKXzE82e3p8piqVOpWble7eq9+RadOm5c+Xv6ajE3S+mSoQZtytIBuWS7WxW0qLFc+Y8exPY4qFGlK6lZ396P7ohKnB/utr8vAugGni07pG4Z0A8MPMNtkKfD3hdxCliobaRtUWeLPsU+LwjFKT2Jl2MrtvX36mZPLqP1SwRv4ZkEUdzWi7tz+MVC9lJCgdgeb4xW4pVtekltez/AI0Or/zav6N4uKvBO2/2V/qKJ1bUqwJaNwDym3w7FHs3mIa6Pt8DOOlx+ef+pHTuPOVWnezVhv8A8Rji9NL808J/cW4J/wAs9CPG8M92/Qm9P/b6lOo+of6NOatV87qjMWYKAqruuyQOSuaR4xRlUVOndt++ZMVBu1/Q0uoTxRAGR1SzQs9+54HrwD/bPUlVjBXk7FVBy2MtOrRvOIo/P5SxkBGzjYaB/UadTxwLxHEQlU7OO9rkypOMbv0GiM6DEQ1WmkeRSJSqDadq2GJDEkWDVHgc3wD2u8wqUpyqKSnaK5Ln5mkZxjHbUv02mWPdtvzsWNm+T6D2Hx8nNKdKML5Vu7vxKym5WvyJsc1KEDkg5ggMAMAMAMAMAMAMAMAMAMAMAMAMAMAMAMAMAMA6MEliNlWCSQx7t3hpuPdtq2f3q8o4LoXzy2uck6ZAzFjGAx5LKShb/eKkbv3zCphaVTWcU/IuqsrWudfosLLQ8RT6MJZLU+hALEfsQRnNLh2Gaf8ATXoSqncvRCmv0epjiIMokhU2RuKPtLg0VCkGjRIBANXV55GK4XOlSl2U/hS2f5NVNuDpwk0nrblc1dJ1xYwn8tvIm3Zv2x7uQZBQBDFWbm7BPxnh08VGKVk9Ftf5+O5jCslay2W338St/q9SVMKyHYJQREGkG6UMQxESECme6+BnXFV6lnTpvS/dq/Q2vN2aVt+dt+Yh1vqh1Cx1FqlEQSmMM7eeMo2/mPuWQE8c85r2GMjKFSFN/D1aIee6a5LqhBElZjL4E8jN3lYIpr0VVdlZVHoAtfkm8tWwOPxfxzVu65ScZS0bS7vaL+maRjKJTF4aqjhdwAdjIUJO0faPL68kk8D19Pg/D61BudV78ir+GLTd2/sabnPoEZFROWIOXgEScA5kkBgBgBgBgBgBgBgBgBgBgBgBgBgBgBgBgBgBgBgBgHQcgkmGxYE1kyLE3LUlyrQuWyhJEKSKGU1akWDRsf5jM5QUlZl4yad0Ur0nSf8A88R/KBh+aPF/OYrDU4u6ivQ07afU0hqABQoD2HAzRQsUcrkG1OWykXKXmyyiRcXkkyyRBQzZYqVnLEHMAMAMAMAMAMAMAMAMAMAMA//Z"/>
          <p:cNvSpPr>
            <a:spLocks noChangeAspect="1" noChangeArrowheads="1"/>
          </p:cNvSpPr>
          <p:nvPr/>
        </p:nvSpPr>
        <p:spPr bwMode="auto">
          <a:xfrm>
            <a:off x="1900238" y="-731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3769520" y="1600200"/>
            <a:ext cx="4724399" cy="3048000"/>
          </a:xfrm>
          <a:prstGeom prst="rect">
            <a:avLst/>
          </a:prstGeom>
        </p:spPr>
      </p:pic>
      <p:sp>
        <p:nvSpPr>
          <p:cNvPr id="4" name="TextBox 3"/>
          <p:cNvSpPr txBox="1"/>
          <p:nvPr/>
        </p:nvSpPr>
        <p:spPr>
          <a:xfrm>
            <a:off x="2205038" y="457201"/>
            <a:ext cx="7853362" cy="830997"/>
          </a:xfrm>
          <a:prstGeom prst="rect">
            <a:avLst/>
          </a:prstGeom>
          <a:noFill/>
        </p:spPr>
        <p:txBody>
          <a:bodyPr wrap="square" rtlCol="0">
            <a:spAutoFit/>
          </a:bodyPr>
          <a:lstStyle/>
          <a:p>
            <a:r>
              <a:rPr lang="en-US" sz="4800" dirty="0">
                <a:solidFill>
                  <a:srgbClr val="FF0000"/>
                </a:solidFill>
              </a:rPr>
              <a:t>Geography Shapes Greek Life</a:t>
            </a:r>
          </a:p>
        </p:txBody>
      </p:sp>
      <p:sp>
        <p:nvSpPr>
          <p:cNvPr id="5" name="TextBox 4"/>
          <p:cNvSpPr txBox="1"/>
          <p:nvPr/>
        </p:nvSpPr>
        <p:spPr>
          <a:xfrm>
            <a:off x="1900238" y="4953001"/>
            <a:ext cx="8158162" cy="1200329"/>
          </a:xfrm>
          <a:prstGeom prst="rect">
            <a:avLst/>
          </a:prstGeom>
          <a:noFill/>
        </p:spPr>
        <p:txBody>
          <a:bodyPr wrap="square" rtlCol="0">
            <a:spAutoFit/>
          </a:bodyPr>
          <a:lstStyle/>
          <a:p>
            <a:pPr algn="ctr"/>
            <a:r>
              <a:rPr lang="en-US" sz="2400" dirty="0">
                <a:solidFill>
                  <a:srgbClr val="7030A0"/>
                </a:solidFill>
              </a:rPr>
              <a:t>Rugged mountains divide land into different regions</a:t>
            </a:r>
          </a:p>
          <a:p>
            <a:pPr algn="ctr"/>
            <a:r>
              <a:rPr lang="en-US" sz="2400" dirty="0">
                <a:solidFill>
                  <a:srgbClr val="7030A0"/>
                </a:solidFill>
              </a:rPr>
              <a:t>Difficult to unite Greeks under one, single government</a:t>
            </a:r>
          </a:p>
          <a:p>
            <a:pPr algn="ctr"/>
            <a:r>
              <a:rPr lang="en-US" sz="2400" dirty="0">
                <a:solidFill>
                  <a:srgbClr val="7030A0"/>
                </a:solidFill>
              </a:rPr>
              <a:t>Developed into small, independent communities</a:t>
            </a:r>
          </a:p>
        </p:txBody>
      </p:sp>
    </p:spTree>
    <p:extLst>
      <p:ext uri="{BB962C8B-B14F-4D97-AF65-F5344CB8AC3E}">
        <p14:creationId xmlns:p14="http://schemas.microsoft.com/office/powerpoint/2010/main" val="298690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889125" y="152400"/>
            <a:ext cx="8001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spcBef>
                <a:spcPct val="50000"/>
              </a:spcBef>
            </a:pPr>
            <a:r>
              <a:rPr lang="en-US" altLang="en-US" sz="7200"/>
              <a:t>Greek Civilization</a:t>
            </a:r>
          </a:p>
        </p:txBody>
      </p:sp>
      <p:sp>
        <p:nvSpPr>
          <p:cNvPr id="11267" name="Rectangle 5"/>
          <p:cNvSpPr>
            <a:spLocks noChangeArrowheads="1"/>
          </p:cNvSpPr>
          <p:nvPr/>
        </p:nvSpPr>
        <p:spPr bwMode="auto">
          <a:xfrm>
            <a:off x="5456238" y="234315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pic>
        <p:nvPicPr>
          <p:cNvPr id="11268" name="Picture 6" descr="ancient_gree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152400"/>
            <a:ext cx="160020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1"/>
          <p:cNvSpPr txBox="1">
            <a:spLocks noChangeArrowheads="1"/>
          </p:cNvSpPr>
          <p:nvPr/>
        </p:nvSpPr>
        <p:spPr bwMode="auto">
          <a:xfrm>
            <a:off x="1752600" y="1219200"/>
            <a:ext cx="8610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buFont typeface="Arial" panose="020B0604020202020204" pitchFamily="34" charset="0"/>
              <a:buChar char="•"/>
            </a:pPr>
            <a:r>
              <a:rPr lang="en-US" altLang="en-US" sz="1800" b="1" dirty="0">
                <a:solidFill>
                  <a:srgbClr val="7030A0"/>
                </a:solidFill>
              </a:rPr>
              <a:t>Establishment of the early Greek city-state (polis)</a:t>
            </a:r>
          </a:p>
          <a:p>
            <a:pPr eaLnBrk="1" hangingPunct="1">
              <a:buFont typeface="Arial" panose="020B0604020202020204" pitchFamily="34" charset="0"/>
              <a:buChar char="•"/>
            </a:pPr>
            <a:r>
              <a:rPr lang="en-US" altLang="en-US" sz="1800" b="1" dirty="0">
                <a:solidFill>
                  <a:srgbClr val="7030A0"/>
                </a:solidFill>
              </a:rPr>
              <a:t>Political structures include </a:t>
            </a:r>
            <a:r>
              <a:rPr lang="en-US" altLang="en-US" sz="1800" b="1" dirty="0">
                <a:solidFill>
                  <a:srgbClr val="00B050"/>
                </a:solidFill>
              </a:rPr>
              <a:t>monarchy, aristocracy, oligarchy, and democracy</a:t>
            </a:r>
          </a:p>
          <a:p>
            <a:pPr eaLnBrk="1" hangingPunct="1">
              <a:buFont typeface="Arial" panose="020B0604020202020204" pitchFamily="34" charset="0"/>
              <a:buChar char="•"/>
            </a:pPr>
            <a:r>
              <a:rPr lang="en-US" altLang="en-US" sz="1800" b="1" dirty="0">
                <a:solidFill>
                  <a:srgbClr val="00B050"/>
                </a:solidFill>
              </a:rPr>
              <a:t>Limited democracy in Athens</a:t>
            </a:r>
          </a:p>
          <a:p>
            <a:pPr eaLnBrk="1" hangingPunct="1">
              <a:buFont typeface="Arial" panose="020B0604020202020204" pitchFamily="34" charset="0"/>
              <a:buChar char="•"/>
            </a:pPr>
            <a:r>
              <a:rPr lang="en-US" altLang="en-US" sz="1800" b="1" dirty="0">
                <a:solidFill>
                  <a:srgbClr val="7030A0"/>
                </a:solidFill>
              </a:rPr>
              <a:t>The Persian Wars (490 BC – 479 BC)</a:t>
            </a:r>
          </a:p>
          <a:p>
            <a:pPr eaLnBrk="1" hangingPunct="1">
              <a:buFont typeface="Arial" panose="020B0604020202020204" pitchFamily="34" charset="0"/>
              <a:buChar char="•"/>
            </a:pPr>
            <a:r>
              <a:rPr lang="en-US" altLang="en-US" sz="1800" b="1" dirty="0">
                <a:solidFill>
                  <a:srgbClr val="7030A0"/>
                </a:solidFill>
              </a:rPr>
              <a:t>Effects of Persian War – new confidence and freedom from for Greek city-states; Athens begins golden age and becomes leader of  140 city-state </a:t>
            </a:r>
            <a:r>
              <a:rPr lang="en-US" altLang="en-US" sz="1800" b="1" dirty="0" err="1">
                <a:solidFill>
                  <a:srgbClr val="7030A0"/>
                </a:solidFill>
              </a:rPr>
              <a:t>Delian</a:t>
            </a:r>
            <a:r>
              <a:rPr lang="en-US" altLang="en-US" sz="1800" b="1" dirty="0">
                <a:solidFill>
                  <a:srgbClr val="7030A0"/>
                </a:solidFill>
              </a:rPr>
              <a:t> League</a:t>
            </a:r>
          </a:p>
        </p:txBody>
      </p:sp>
      <p:sp>
        <p:nvSpPr>
          <p:cNvPr id="11270" name="TextBox 2"/>
          <p:cNvSpPr txBox="1">
            <a:spLocks noChangeArrowheads="1"/>
          </p:cNvSpPr>
          <p:nvPr/>
        </p:nvSpPr>
        <p:spPr bwMode="auto">
          <a:xfrm>
            <a:off x="1598614" y="2895601"/>
            <a:ext cx="8626475"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buFont typeface="Arial" panose="020B0604020202020204" pitchFamily="34" charset="0"/>
              <a:buChar char="•"/>
            </a:pPr>
            <a:r>
              <a:rPr lang="en-US" altLang="en-US" sz="1800" b="1">
                <a:solidFill>
                  <a:srgbClr val="7030A0"/>
                </a:solidFill>
              </a:rPr>
              <a:t>Pericles and Democracy in Athens leads to </a:t>
            </a:r>
            <a:r>
              <a:rPr lang="en-US" altLang="en-US" sz="1800" b="1">
                <a:solidFill>
                  <a:srgbClr val="00B050"/>
                </a:solidFill>
              </a:rPr>
              <a:t>a golden age-establishment of direct democracy; strengthening of navy and overseas trade; wealth used to create great works, including Parthenon</a:t>
            </a:r>
          </a:p>
          <a:p>
            <a:pPr eaLnBrk="1" hangingPunct="1">
              <a:buFont typeface="Arial" panose="020B0604020202020204" pitchFamily="34" charset="0"/>
              <a:buChar char="•"/>
            </a:pPr>
            <a:r>
              <a:rPr lang="en-US" altLang="en-US" sz="1800" b="1">
                <a:solidFill>
                  <a:srgbClr val="7030A0"/>
                </a:solidFill>
              </a:rPr>
              <a:t>Development of Greek art- classical art that addresses </a:t>
            </a:r>
            <a:r>
              <a:rPr lang="en-US" altLang="en-US" sz="1800" b="1">
                <a:solidFill>
                  <a:srgbClr val="00B050"/>
                </a:solidFill>
              </a:rPr>
              <a:t>order, balance, and proportion (RENAISSANCE)</a:t>
            </a:r>
          </a:p>
          <a:p>
            <a:pPr eaLnBrk="1" hangingPunct="1">
              <a:buFont typeface="Arial" panose="020B0604020202020204" pitchFamily="34" charset="0"/>
              <a:buChar char="•"/>
            </a:pPr>
            <a:r>
              <a:rPr lang="en-US" altLang="en-US" sz="1800" b="1">
                <a:solidFill>
                  <a:srgbClr val="7030A0"/>
                </a:solidFill>
              </a:rPr>
              <a:t>Greek drama, </a:t>
            </a:r>
            <a:r>
              <a:rPr lang="en-US" altLang="en-US" sz="1800" b="1">
                <a:solidFill>
                  <a:srgbClr val="00B050"/>
                </a:solidFill>
              </a:rPr>
              <a:t>Growth of philosophy </a:t>
            </a:r>
            <a:r>
              <a:rPr lang="en-US" altLang="en-US" sz="1800" b="1">
                <a:solidFill>
                  <a:srgbClr val="FF0000"/>
                </a:solidFill>
              </a:rPr>
              <a:t>(Englightenment)</a:t>
            </a:r>
            <a:endParaRPr lang="en-US" altLang="en-US" sz="1800" b="1">
              <a:solidFill>
                <a:srgbClr val="00B050"/>
              </a:solidFill>
            </a:endParaRPr>
          </a:p>
          <a:p>
            <a:pPr eaLnBrk="1" hangingPunct="1">
              <a:buFont typeface="Arial" panose="020B0604020202020204" pitchFamily="34" charset="0"/>
              <a:buChar char="•"/>
            </a:pPr>
            <a:r>
              <a:rPr lang="en-US" altLang="en-US" sz="1800" b="1">
                <a:solidFill>
                  <a:srgbClr val="7030A0"/>
                </a:solidFill>
              </a:rPr>
              <a:t>Empire under Alexander the Great (336 BC – 323 BC)</a:t>
            </a:r>
          </a:p>
          <a:p>
            <a:pPr eaLnBrk="1" hangingPunct="1">
              <a:buFont typeface="Arial" panose="020B0604020202020204" pitchFamily="34" charset="0"/>
              <a:buChar char="•"/>
            </a:pPr>
            <a:r>
              <a:rPr lang="en-US" altLang="en-US" sz="1800" b="1">
                <a:solidFill>
                  <a:srgbClr val="7030A0"/>
                </a:solidFill>
              </a:rPr>
              <a:t>Inherits throne of Macedonia; conquers Greece, Babylon, Persia, and Egypt; boundaries extend east to India</a:t>
            </a:r>
          </a:p>
          <a:p>
            <a:pPr eaLnBrk="1" hangingPunct="1">
              <a:buFont typeface="Arial" panose="020B0604020202020204" pitchFamily="34" charset="0"/>
              <a:buChar char="•"/>
            </a:pPr>
            <a:r>
              <a:rPr lang="en-US" altLang="en-US" sz="1800" b="1">
                <a:solidFill>
                  <a:srgbClr val="7030A0"/>
                </a:solidFill>
              </a:rPr>
              <a:t>Conquests bring about end of independent Greek city-states and blend Greek cultures with eastern cultures to establish the </a:t>
            </a:r>
            <a:r>
              <a:rPr lang="en-US" altLang="en-US" sz="1800" b="1">
                <a:solidFill>
                  <a:srgbClr val="00B050"/>
                </a:solidFill>
              </a:rPr>
              <a:t>Hellenistic Age</a:t>
            </a:r>
          </a:p>
          <a:p>
            <a:pPr eaLnBrk="1" hangingPunct="1">
              <a:buFont typeface="Arial" panose="020B0604020202020204" pitchFamily="34" charset="0"/>
              <a:buChar char="•"/>
            </a:pPr>
            <a:r>
              <a:rPr lang="en-US" altLang="en-US" sz="1800" b="1">
                <a:solidFill>
                  <a:srgbClr val="00B050"/>
                </a:solidFill>
              </a:rPr>
              <a:t>Hellenistic Era </a:t>
            </a:r>
            <a:r>
              <a:rPr lang="en-US" altLang="en-US" sz="1800" b="1">
                <a:solidFill>
                  <a:srgbClr val="7030A0"/>
                </a:solidFill>
              </a:rPr>
              <a:t>brings about advancements in trade, astronomy, mathematics, philosophy, and art; Alexandria in Egypt is center of Hellenistic world, conquered by Rome in 150 BC</a:t>
            </a:r>
            <a:endParaRPr lang="en-US" altLang="en-US" sz="1800" b="1">
              <a:solidFill>
                <a:srgbClr val="00B050"/>
              </a:solidFill>
            </a:endParaRPr>
          </a:p>
          <a:p>
            <a:pPr eaLnBrk="1" hangingPunct="1">
              <a:buFont typeface="Arial" panose="020B0604020202020204" pitchFamily="34" charset="0"/>
              <a:buChar char="•"/>
            </a:pPr>
            <a:endParaRPr lang="en-US" altLang="en-US" sz="1800" b="1">
              <a:solidFill>
                <a:srgbClr val="7030A0"/>
              </a:solidFill>
            </a:endParaRPr>
          </a:p>
        </p:txBody>
      </p:sp>
      <p:sp>
        <p:nvSpPr>
          <p:cNvPr id="11271" name="TextBox 3"/>
          <p:cNvSpPr txBox="1">
            <a:spLocks noChangeArrowheads="1"/>
          </p:cNvSpPr>
          <p:nvPr/>
        </p:nvSpPr>
        <p:spPr bwMode="auto">
          <a:xfrm>
            <a:off x="5715000" y="1066801"/>
            <a:ext cx="3352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1200">
                <a:solidFill>
                  <a:srgbClr val="FF0000"/>
                </a:solidFill>
              </a:rPr>
              <a:t>Development of Classical Civilizations</a:t>
            </a:r>
          </a:p>
        </p:txBody>
      </p:sp>
    </p:spTree>
    <p:extLst>
      <p:ext uri="{BB962C8B-B14F-4D97-AF65-F5344CB8AC3E}">
        <p14:creationId xmlns:p14="http://schemas.microsoft.com/office/powerpoint/2010/main" val="4092554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1981200" y="990600"/>
            <a:ext cx="37417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a:t>ROME</a:t>
            </a: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95400"/>
            <a:ext cx="37338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8" name="TextBox 2"/>
          <p:cNvSpPr txBox="1">
            <a:spLocks noChangeArrowheads="1"/>
          </p:cNvSpPr>
          <p:nvPr/>
        </p:nvSpPr>
        <p:spPr bwMode="auto">
          <a:xfrm>
            <a:off x="1787525" y="4495800"/>
            <a:ext cx="8763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buFont typeface="Arial" panose="020B0604020202020204" pitchFamily="34" charset="0"/>
              <a:buChar char="•"/>
            </a:pPr>
            <a:r>
              <a:rPr lang="en-US" altLang="en-US" sz="2000" b="1">
                <a:solidFill>
                  <a:srgbClr val="7030A0"/>
                </a:solidFill>
              </a:rPr>
              <a:t>Established in 750 BC along Tiber River</a:t>
            </a:r>
          </a:p>
          <a:p>
            <a:pPr eaLnBrk="1" hangingPunct="1">
              <a:buFont typeface="Arial" panose="020B0604020202020204" pitchFamily="34" charset="0"/>
              <a:buChar char="•"/>
            </a:pPr>
            <a:r>
              <a:rPr lang="en-US" altLang="en-US" sz="2000" b="1">
                <a:solidFill>
                  <a:srgbClr val="7030A0"/>
                </a:solidFill>
              </a:rPr>
              <a:t>Religious and cultural ideas borrowed from Greeks and Etruscans</a:t>
            </a:r>
          </a:p>
          <a:p>
            <a:pPr eaLnBrk="1" hangingPunct="1">
              <a:buFont typeface="Arial" panose="020B0604020202020204" pitchFamily="34" charset="0"/>
              <a:buChar char="•"/>
            </a:pPr>
            <a:r>
              <a:rPr lang="en-US" altLang="en-US" sz="2000" b="1">
                <a:solidFill>
                  <a:srgbClr val="7030A0"/>
                </a:solidFill>
              </a:rPr>
              <a:t>Roman Republic established in 509 BC; voting rights extended only to free-born male citizens</a:t>
            </a:r>
          </a:p>
          <a:p>
            <a:pPr eaLnBrk="1" hangingPunct="1">
              <a:buFont typeface="Arial" panose="020B0604020202020204" pitchFamily="34" charset="0"/>
              <a:buChar char="•"/>
            </a:pPr>
            <a:r>
              <a:rPr lang="en-US" altLang="en-US" sz="2000" b="1">
                <a:solidFill>
                  <a:srgbClr val="7030A0"/>
                </a:solidFill>
              </a:rPr>
              <a:t>Roman society divided into </a:t>
            </a:r>
            <a:r>
              <a:rPr lang="en-US" altLang="en-US" sz="2000" b="1">
                <a:solidFill>
                  <a:srgbClr val="00B050"/>
                </a:solidFill>
              </a:rPr>
              <a:t>patricians (aristocracy)</a:t>
            </a:r>
            <a:r>
              <a:rPr lang="en-US" altLang="en-US" sz="2000" b="1">
                <a:solidFill>
                  <a:srgbClr val="7030A0"/>
                </a:solidFill>
              </a:rPr>
              <a:t> and </a:t>
            </a:r>
            <a:r>
              <a:rPr lang="en-US" altLang="en-US" sz="2000" b="1">
                <a:solidFill>
                  <a:srgbClr val="00B050"/>
                </a:solidFill>
              </a:rPr>
              <a:t>plebeians (farmers and artisans)</a:t>
            </a:r>
          </a:p>
        </p:txBody>
      </p:sp>
      <p:sp>
        <p:nvSpPr>
          <p:cNvPr id="16389" name="TextBox 3"/>
          <p:cNvSpPr txBox="1">
            <a:spLocks noChangeArrowheads="1"/>
          </p:cNvSpPr>
          <p:nvPr/>
        </p:nvSpPr>
        <p:spPr bwMode="auto">
          <a:xfrm>
            <a:off x="5722939" y="762001"/>
            <a:ext cx="3006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1400">
                <a:solidFill>
                  <a:srgbClr val="FF0000"/>
                </a:solidFill>
              </a:rPr>
              <a:t>Development of Classical Civilizations</a:t>
            </a:r>
          </a:p>
        </p:txBody>
      </p:sp>
      <p:sp>
        <p:nvSpPr>
          <p:cNvPr id="2" name="TextBox 1"/>
          <p:cNvSpPr txBox="1"/>
          <p:nvPr/>
        </p:nvSpPr>
        <p:spPr>
          <a:xfrm>
            <a:off x="1676400" y="2286001"/>
            <a:ext cx="4191000" cy="2862263"/>
          </a:xfrm>
          <a:prstGeom prst="rect">
            <a:avLst/>
          </a:prstGeom>
          <a:noFill/>
        </p:spPr>
        <p:txBody>
          <a:bodyPr>
            <a:spAutoFit/>
          </a:bodyPr>
          <a:lstStyle/>
          <a:p>
            <a:pPr algn="ctr">
              <a:defRPr/>
            </a:pPr>
            <a:r>
              <a:rPr lang="en-US" sz="2000" b="1" dirty="0">
                <a:solidFill>
                  <a:srgbClr val="FF0000"/>
                </a:solidFill>
              </a:rPr>
              <a:t>Political Influence</a:t>
            </a:r>
          </a:p>
          <a:p>
            <a:pPr marL="342900" indent="-342900" algn="ctr">
              <a:buFont typeface="Arial" pitchFamily="34" charset="0"/>
              <a:buChar char="•"/>
              <a:defRPr/>
            </a:pPr>
            <a:r>
              <a:rPr lang="en-US" sz="2000" b="1" dirty="0">
                <a:solidFill>
                  <a:srgbClr val="FF0000"/>
                </a:solidFill>
              </a:rPr>
              <a:t>Executive Powers</a:t>
            </a:r>
          </a:p>
          <a:p>
            <a:pPr marL="342900" indent="-342900" algn="ctr">
              <a:buFont typeface="Arial" pitchFamily="34" charset="0"/>
              <a:buChar char="•"/>
              <a:defRPr/>
            </a:pPr>
            <a:r>
              <a:rPr lang="en-US" sz="2000" b="1" dirty="0">
                <a:solidFill>
                  <a:srgbClr val="FF0000"/>
                </a:solidFill>
              </a:rPr>
              <a:t>Legislative Powers</a:t>
            </a:r>
          </a:p>
          <a:p>
            <a:pPr marL="342900" indent="-342900" algn="ctr">
              <a:buFont typeface="Arial" pitchFamily="34" charset="0"/>
              <a:buChar char="•"/>
              <a:defRPr/>
            </a:pPr>
            <a:r>
              <a:rPr lang="en-US" sz="2000" b="1" dirty="0">
                <a:solidFill>
                  <a:srgbClr val="FF0000"/>
                </a:solidFill>
              </a:rPr>
              <a:t>Judicial Powers</a:t>
            </a:r>
          </a:p>
          <a:p>
            <a:pPr marL="342900" indent="-342900" algn="ctr">
              <a:buFont typeface="Arial" pitchFamily="34" charset="0"/>
              <a:buChar char="•"/>
              <a:defRPr/>
            </a:pPr>
            <a:r>
              <a:rPr lang="en-US" sz="2000" b="1" dirty="0">
                <a:solidFill>
                  <a:srgbClr val="FF0000"/>
                </a:solidFill>
              </a:rPr>
              <a:t>Legal Code- Twelve Tables (Written list of rules based on the Roma Legal System)</a:t>
            </a:r>
          </a:p>
          <a:p>
            <a:pPr marL="342900" indent="-342900" algn="ctr">
              <a:buFont typeface="Arial" pitchFamily="34" charset="0"/>
              <a:buChar char="•"/>
              <a:defRPr/>
            </a:pPr>
            <a:endParaRPr lang="en-US" sz="2000" b="1" dirty="0">
              <a:solidFill>
                <a:srgbClr val="FF0000"/>
              </a:solidFill>
            </a:endParaRPr>
          </a:p>
          <a:p>
            <a:pPr algn="ctr">
              <a:defRPr/>
            </a:pPr>
            <a:endParaRPr lang="en-US" sz="2000" b="1" dirty="0">
              <a:solidFill>
                <a:srgbClr val="FF0000"/>
              </a:solidFill>
            </a:endParaRPr>
          </a:p>
        </p:txBody>
      </p:sp>
    </p:spTree>
    <p:extLst>
      <p:ext uri="{BB962C8B-B14F-4D97-AF65-F5344CB8AC3E}">
        <p14:creationId xmlns:p14="http://schemas.microsoft.com/office/powerpoint/2010/main" val="481745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057400" y="457200"/>
            <a:ext cx="8001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spcBef>
                <a:spcPct val="50000"/>
              </a:spcBef>
            </a:pPr>
            <a:r>
              <a:rPr lang="en-US" altLang="en-US" sz="7200"/>
              <a:t>Roman Civilization</a:t>
            </a:r>
          </a:p>
        </p:txBody>
      </p:sp>
      <p:sp>
        <p:nvSpPr>
          <p:cNvPr id="17411" name="Rectangle 3"/>
          <p:cNvSpPr>
            <a:spLocks noChangeArrowheads="1"/>
          </p:cNvSpPr>
          <p:nvPr/>
        </p:nvSpPr>
        <p:spPr bwMode="auto">
          <a:xfrm>
            <a:off x="5216525" y="2522538"/>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sp>
        <p:nvSpPr>
          <p:cNvPr id="17412" name="Rectangle 4"/>
          <p:cNvSpPr>
            <a:spLocks noChangeArrowheads="1"/>
          </p:cNvSpPr>
          <p:nvPr/>
        </p:nvSpPr>
        <p:spPr bwMode="auto">
          <a:xfrm>
            <a:off x="1524001" y="1424970"/>
            <a:ext cx="1847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sp>
        <p:nvSpPr>
          <p:cNvPr id="17413" name="Rectangle 7"/>
          <p:cNvSpPr>
            <a:spLocks noChangeArrowheads="1"/>
          </p:cNvSpPr>
          <p:nvPr/>
        </p:nvSpPr>
        <p:spPr bwMode="auto">
          <a:xfrm>
            <a:off x="1524001" y="1877408"/>
            <a:ext cx="1847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pic>
        <p:nvPicPr>
          <p:cNvPr id="17414" name="Picture 6" descr="http://www.thekidswindow.co.uk/images/CMScontent/Image/3_-View-Ancient-Rome_L.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191000" y="1685925"/>
            <a:ext cx="3124200" cy="417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8"/>
          <p:cNvSpPr>
            <a:spLocks noChangeArrowheads="1"/>
          </p:cNvSpPr>
          <p:nvPr/>
        </p:nvSpPr>
        <p:spPr bwMode="auto">
          <a:xfrm>
            <a:off x="1524001" y="39649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sz="2400"/>
          </a:p>
        </p:txBody>
      </p:sp>
      <p:sp>
        <p:nvSpPr>
          <p:cNvPr id="17416" name="TextBox 7"/>
          <p:cNvSpPr txBox="1">
            <a:spLocks noChangeArrowheads="1"/>
          </p:cNvSpPr>
          <p:nvPr/>
        </p:nvSpPr>
        <p:spPr bwMode="auto">
          <a:xfrm>
            <a:off x="1871663" y="6269038"/>
            <a:ext cx="838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algn="ctr" eaLnBrk="1" hangingPunct="1"/>
            <a:r>
              <a:rPr lang="en-US" altLang="en-US" sz="1800"/>
              <a:t>Absorbed Greek learning – known for engineering skills, rule of law, and</a:t>
            </a:r>
          </a:p>
          <a:p>
            <a:pPr algn="ctr" eaLnBrk="1" hangingPunct="1"/>
            <a:r>
              <a:rPr lang="en-US" altLang="en-US" sz="1800"/>
              <a:t>The Rise of Christianity</a:t>
            </a:r>
          </a:p>
        </p:txBody>
      </p:sp>
      <p:sp>
        <p:nvSpPr>
          <p:cNvPr id="2" name="TextBox 1"/>
          <p:cNvSpPr txBox="1"/>
          <p:nvPr/>
        </p:nvSpPr>
        <p:spPr>
          <a:xfrm>
            <a:off x="1752600" y="1646238"/>
            <a:ext cx="2362200" cy="4000500"/>
          </a:xfrm>
          <a:prstGeom prst="rect">
            <a:avLst/>
          </a:prstGeom>
          <a:noFill/>
        </p:spPr>
        <p:txBody>
          <a:bodyPr>
            <a:spAutoFit/>
          </a:bodyPr>
          <a:lstStyle/>
          <a:p>
            <a:pPr algn="ctr">
              <a:defRPr/>
            </a:pPr>
            <a:r>
              <a:rPr lang="en-US" b="1" u="sng" dirty="0">
                <a:solidFill>
                  <a:srgbClr val="00B050"/>
                </a:solidFill>
              </a:rPr>
              <a:t>Religious and Philosophical Influences</a:t>
            </a:r>
          </a:p>
          <a:p>
            <a:pPr marL="285750" indent="-285750">
              <a:buFont typeface="Arial" pitchFamily="34" charset="0"/>
              <a:buChar char="•"/>
              <a:defRPr/>
            </a:pPr>
            <a:r>
              <a:rPr lang="en-US" dirty="0">
                <a:solidFill>
                  <a:srgbClr val="00B050"/>
                </a:solidFill>
              </a:rPr>
              <a:t>Philosophy based on Greek Stoicism</a:t>
            </a:r>
          </a:p>
          <a:p>
            <a:pPr marL="285750" indent="-285750">
              <a:buFont typeface="Arial" pitchFamily="34" charset="0"/>
              <a:buChar char="•"/>
              <a:defRPr/>
            </a:pPr>
            <a:r>
              <a:rPr lang="en-US" dirty="0">
                <a:solidFill>
                  <a:srgbClr val="00B050"/>
                </a:solidFill>
              </a:rPr>
              <a:t>Christianity develops in Roman province of Judea, spreads throughout empire</a:t>
            </a:r>
          </a:p>
          <a:p>
            <a:pPr marL="285750" indent="-285750">
              <a:buFont typeface="Arial" pitchFamily="34" charset="0"/>
              <a:buChar char="•"/>
              <a:defRPr/>
            </a:pPr>
            <a:r>
              <a:rPr lang="en-US" dirty="0">
                <a:solidFill>
                  <a:srgbClr val="00B050"/>
                </a:solidFill>
              </a:rPr>
              <a:t>Nicene Code defines Christian beliefs</a:t>
            </a:r>
          </a:p>
          <a:p>
            <a:pPr>
              <a:defRPr/>
            </a:pPr>
            <a:endParaRPr lang="en-US" sz="2000" dirty="0">
              <a:solidFill>
                <a:srgbClr val="00B050"/>
              </a:solidFill>
            </a:endParaRPr>
          </a:p>
        </p:txBody>
      </p:sp>
      <p:sp>
        <p:nvSpPr>
          <p:cNvPr id="3" name="TextBox 2"/>
          <p:cNvSpPr txBox="1"/>
          <p:nvPr/>
        </p:nvSpPr>
        <p:spPr>
          <a:xfrm>
            <a:off x="7696200" y="1295401"/>
            <a:ext cx="2590800" cy="5078413"/>
          </a:xfrm>
          <a:prstGeom prst="rect">
            <a:avLst/>
          </a:prstGeom>
          <a:noFill/>
        </p:spPr>
        <p:txBody>
          <a:bodyPr>
            <a:spAutoFit/>
          </a:bodyPr>
          <a:lstStyle/>
          <a:p>
            <a:pPr algn="ctr">
              <a:defRPr/>
            </a:pPr>
            <a:r>
              <a:rPr lang="en-US" b="1" u="sng" dirty="0">
                <a:solidFill>
                  <a:srgbClr val="7030A0"/>
                </a:solidFill>
              </a:rPr>
              <a:t>Cultural Influences</a:t>
            </a:r>
          </a:p>
          <a:p>
            <a:pPr marL="285750" indent="-285750">
              <a:buFont typeface="Arial" pitchFamily="34" charset="0"/>
              <a:buChar char="•"/>
              <a:defRPr/>
            </a:pPr>
            <a:r>
              <a:rPr lang="en-US" dirty="0">
                <a:solidFill>
                  <a:srgbClr val="7030A0"/>
                </a:solidFill>
              </a:rPr>
              <a:t>Borrowed from Classical Greeks: Greco-Roman culture</a:t>
            </a:r>
          </a:p>
          <a:p>
            <a:pPr marL="285750" indent="-285750">
              <a:buFont typeface="Arial" pitchFamily="34" charset="0"/>
              <a:buChar char="•"/>
              <a:defRPr/>
            </a:pPr>
            <a:r>
              <a:rPr lang="en-US" dirty="0">
                <a:solidFill>
                  <a:srgbClr val="7030A0"/>
                </a:solidFill>
              </a:rPr>
              <a:t>Literature Greek form, but Roman themes</a:t>
            </a:r>
          </a:p>
          <a:p>
            <a:pPr marL="285750" indent="-285750">
              <a:buFont typeface="Arial" pitchFamily="34" charset="0"/>
              <a:buChar char="•"/>
              <a:defRPr/>
            </a:pPr>
            <a:r>
              <a:rPr lang="en-US" dirty="0">
                <a:solidFill>
                  <a:srgbClr val="7030A0"/>
                </a:solidFill>
              </a:rPr>
              <a:t>Latin-official language of Roman Catholic Church</a:t>
            </a:r>
          </a:p>
          <a:p>
            <a:pPr marL="285750" indent="-285750">
              <a:buFont typeface="Arial" pitchFamily="34" charset="0"/>
              <a:buChar char="•"/>
              <a:defRPr/>
            </a:pPr>
            <a:r>
              <a:rPr lang="en-US" dirty="0">
                <a:solidFill>
                  <a:srgbClr val="7030A0"/>
                </a:solidFill>
              </a:rPr>
              <a:t>Romance languages</a:t>
            </a:r>
          </a:p>
          <a:p>
            <a:pPr marL="285750" indent="-285750">
              <a:buFont typeface="Arial" pitchFamily="34" charset="0"/>
              <a:buChar char="•"/>
              <a:defRPr/>
            </a:pPr>
            <a:r>
              <a:rPr lang="en-US" dirty="0">
                <a:solidFill>
                  <a:srgbClr val="7030A0"/>
                </a:solidFill>
              </a:rPr>
              <a:t>Architecture-Coliseum, arches, domes, concrete</a:t>
            </a:r>
          </a:p>
          <a:p>
            <a:pPr marL="285750" indent="-285750">
              <a:buFont typeface="Arial" pitchFamily="34" charset="0"/>
              <a:buChar char="•"/>
              <a:defRPr/>
            </a:pPr>
            <a:r>
              <a:rPr lang="en-US" dirty="0">
                <a:solidFill>
                  <a:srgbClr val="7030A0"/>
                </a:solidFill>
              </a:rPr>
              <a:t>Aqueducts to transport water to urban areas</a:t>
            </a:r>
          </a:p>
          <a:p>
            <a:pPr marL="285750" indent="-285750">
              <a:buFont typeface="Arial" pitchFamily="34" charset="0"/>
              <a:buChar char="•"/>
              <a:defRPr/>
            </a:pPr>
            <a:r>
              <a:rPr lang="en-US" dirty="0">
                <a:solidFill>
                  <a:srgbClr val="FF0000"/>
                </a:solidFill>
              </a:rPr>
              <a:t>Roman laws become basis for laws in western world</a:t>
            </a:r>
          </a:p>
        </p:txBody>
      </p:sp>
    </p:spTree>
    <p:extLst>
      <p:ext uri="{BB962C8B-B14F-4D97-AF65-F5344CB8AC3E}">
        <p14:creationId xmlns:p14="http://schemas.microsoft.com/office/powerpoint/2010/main" val="2373893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638" y="2511425"/>
            <a:ext cx="3429000" cy="206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5" name="TextBox 1"/>
          <p:cNvSpPr txBox="1">
            <a:spLocks noChangeArrowheads="1"/>
          </p:cNvSpPr>
          <p:nvPr/>
        </p:nvSpPr>
        <p:spPr bwMode="auto">
          <a:xfrm>
            <a:off x="1790700" y="1927225"/>
            <a:ext cx="403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3200"/>
              <a:t>Roman Catholicism</a:t>
            </a:r>
          </a:p>
        </p:txBody>
      </p:sp>
      <p:sp>
        <p:nvSpPr>
          <p:cNvPr id="18436" name="TextBox 2"/>
          <p:cNvSpPr txBox="1">
            <a:spLocks noChangeArrowheads="1"/>
          </p:cNvSpPr>
          <p:nvPr/>
        </p:nvSpPr>
        <p:spPr bwMode="auto">
          <a:xfrm>
            <a:off x="1981200" y="482601"/>
            <a:ext cx="8305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algn="ctr" eaLnBrk="1" hangingPunct="1"/>
            <a:r>
              <a:rPr lang="en-US" altLang="en-US" sz="4000"/>
              <a:t>Great Schism of 1054 Divides</a:t>
            </a:r>
          </a:p>
          <a:p>
            <a:pPr algn="ctr" eaLnBrk="1" hangingPunct="1"/>
            <a:r>
              <a:rPr lang="en-US" altLang="en-US" sz="4000"/>
              <a:t> Eastern and Western Churches</a:t>
            </a:r>
          </a:p>
        </p:txBody>
      </p:sp>
      <p:sp>
        <p:nvSpPr>
          <p:cNvPr id="18437" name="TextBox 4"/>
          <p:cNvSpPr txBox="1">
            <a:spLocks noChangeArrowheads="1"/>
          </p:cNvSpPr>
          <p:nvPr/>
        </p:nvSpPr>
        <p:spPr bwMode="auto">
          <a:xfrm>
            <a:off x="6858000" y="1844675"/>
            <a:ext cx="396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3200"/>
              <a:t>Eastern Orthodoxy</a:t>
            </a:r>
          </a:p>
        </p:txBody>
      </p:sp>
      <p:pic>
        <p:nvPicPr>
          <p:cNvPr id="184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0" y="2455864"/>
            <a:ext cx="3238500" cy="217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9" name="TextBox 5"/>
          <p:cNvSpPr txBox="1">
            <a:spLocks noChangeArrowheads="1"/>
          </p:cNvSpPr>
          <p:nvPr/>
        </p:nvSpPr>
        <p:spPr bwMode="auto">
          <a:xfrm>
            <a:off x="1798638" y="4800600"/>
            <a:ext cx="3429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buFont typeface="Arial" panose="020B0604020202020204" pitchFamily="34" charset="0"/>
              <a:buChar char="•"/>
            </a:pPr>
            <a:r>
              <a:rPr lang="en-US" altLang="en-US" sz="2000"/>
              <a:t>Pope has authority over all other bishops, kings, and emperors</a:t>
            </a:r>
          </a:p>
          <a:p>
            <a:pPr eaLnBrk="1" hangingPunct="1">
              <a:buFont typeface="Arial" panose="020B0604020202020204" pitchFamily="34" charset="0"/>
              <a:buChar char="•"/>
            </a:pPr>
            <a:r>
              <a:rPr lang="en-US" altLang="en-US" sz="2000"/>
              <a:t>Services conducted in Latin</a:t>
            </a:r>
          </a:p>
          <a:p>
            <a:pPr eaLnBrk="1" hangingPunct="1">
              <a:buFont typeface="Arial" panose="020B0604020202020204" pitchFamily="34" charset="0"/>
              <a:buChar char="•"/>
            </a:pPr>
            <a:r>
              <a:rPr lang="en-US" altLang="en-US" sz="2000"/>
              <a:t>Priests cannot marry</a:t>
            </a:r>
          </a:p>
          <a:p>
            <a:pPr eaLnBrk="1" hangingPunct="1">
              <a:buFont typeface="Arial" panose="020B0604020202020204" pitchFamily="34" charset="0"/>
              <a:buChar char="•"/>
            </a:pPr>
            <a:r>
              <a:rPr lang="en-US" altLang="en-US" sz="2000"/>
              <a:t>Divorce is not permitted</a:t>
            </a:r>
          </a:p>
        </p:txBody>
      </p:sp>
      <p:sp>
        <p:nvSpPr>
          <p:cNvPr id="18440" name="TextBox 7"/>
          <p:cNvSpPr txBox="1">
            <a:spLocks noChangeArrowheads="1"/>
          </p:cNvSpPr>
          <p:nvPr/>
        </p:nvSpPr>
        <p:spPr bwMode="auto">
          <a:xfrm>
            <a:off x="6953250" y="4311650"/>
            <a:ext cx="3429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buFont typeface="Arial" panose="020B0604020202020204" pitchFamily="34" charset="0"/>
              <a:buChar char="•"/>
            </a:pPr>
            <a:r>
              <a:rPr lang="en-US" altLang="en-US" sz="2000"/>
              <a:t>Patriarch and other bishops lead the church as a collective group</a:t>
            </a:r>
          </a:p>
          <a:p>
            <a:pPr eaLnBrk="1" hangingPunct="1">
              <a:buFont typeface="Arial" panose="020B0604020202020204" pitchFamily="34" charset="0"/>
              <a:buChar char="•"/>
            </a:pPr>
            <a:r>
              <a:rPr lang="en-US" altLang="en-US" sz="2000"/>
              <a:t>Service conducted in Greek or local languages</a:t>
            </a:r>
          </a:p>
          <a:p>
            <a:pPr eaLnBrk="1" hangingPunct="1">
              <a:buFont typeface="Arial" panose="020B0604020202020204" pitchFamily="34" charset="0"/>
              <a:buChar char="•"/>
            </a:pPr>
            <a:r>
              <a:rPr lang="en-US" altLang="en-US" sz="2000"/>
              <a:t>Priests may marry</a:t>
            </a:r>
          </a:p>
          <a:p>
            <a:pPr eaLnBrk="1" hangingPunct="1">
              <a:buFont typeface="Arial" panose="020B0604020202020204" pitchFamily="34" charset="0"/>
              <a:buChar char="•"/>
            </a:pPr>
            <a:r>
              <a:rPr lang="en-US" altLang="en-US" sz="2000"/>
              <a:t>Divorce is allowed under certain circumstances</a:t>
            </a:r>
          </a:p>
        </p:txBody>
      </p:sp>
    </p:spTree>
    <p:extLst>
      <p:ext uri="{BB962C8B-B14F-4D97-AF65-F5344CB8AC3E}">
        <p14:creationId xmlns:p14="http://schemas.microsoft.com/office/powerpoint/2010/main" val="301460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609600"/>
            <a:ext cx="6934200" cy="923330"/>
          </a:xfrm>
          <a:prstGeom prst="rect">
            <a:avLst/>
          </a:prstGeom>
          <a:noFill/>
        </p:spPr>
        <p:txBody>
          <a:bodyPr wrap="square" rtlCol="0">
            <a:spAutoFit/>
          </a:bodyPr>
          <a:lstStyle/>
          <a:p>
            <a:r>
              <a:rPr lang="en-US" sz="5400" dirty="0"/>
              <a:t>Justinian’s Code of Law</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571625"/>
            <a:ext cx="4724400" cy="3276600"/>
          </a:xfrm>
          <a:prstGeom prst="rect">
            <a:avLst/>
          </a:prstGeom>
        </p:spPr>
      </p:pic>
      <p:sp>
        <p:nvSpPr>
          <p:cNvPr id="4" name="TextBox 3"/>
          <p:cNvSpPr txBox="1"/>
          <p:nvPr/>
        </p:nvSpPr>
        <p:spPr>
          <a:xfrm>
            <a:off x="1676400" y="5029201"/>
            <a:ext cx="8763000" cy="1692771"/>
          </a:xfrm>
          <a:prstGeom prst="rect">
            <a:avLst/>
          </a:prstGeom>
          <a:noFill/>
        </p:spPr>
        <p:txBody>
          <a:bodyPr wrap="square" rtlCol="0">
            <a:spAutoFit/>
          </a:bodyPr>
          <a:lstStyle/>
          <a:p>
            <a:pPr algn="ctr"/>
            <a:r>
              <a:rPr lang="en-US" sz="3600" dirty="0"/>
              <a:t>Body of Civil Law , Single, Uniform Code of Law for Byzantine Empire</a:t>
            </a:r>
          </a:p>
          <a:p>
            <a:pPr algn="ctr"/>
            <a:r>
              <a:rPr lang="en-US" sz="3200" b="1" u="sng" dirty="0">
                <a:solidFill>
                  <a:srgbClr val="7030A0"/>
                </a:solidFill>
              </a:rPr>
              <a:t>Influences U.S  Laws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1571625"/>
            <a:ext cx="3276600" cy="3276600"/>
          </a:xfrm>
          <a:prstGeom prst="rect">
            <a:avLst/>
          </a:prstGeom>
        </p:spPr>
      </p:pic>
    </p:spTree>
    <p:extLst>
      <p:ext uri="{BB962C8B-B14F-4D97-AF65-F5344CB8AC3E}">
        <p14:creationId xmlns:p14="http://schemas.microsoft.com/office/powerpoint/2010/main" val="639034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752600" y="228601"/>
            <a:ext cx="6858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spcBef>
                <a:spcPct val="50000"/>
              </a:spcBef>
            </a:pPr>
            <a:r>
              <a:rPr lang="en-US" altLang="en-US" sz="4800"/>
              <a:t>Fall of the Roman Empire</a:t>
            </a:r>
          </a:p>
        </p:txBody>
      </p:sp>
      <p:sp>
        <p:nvSpPr>
          <p:cNvPr id="19459" name="Rectangle 3"/>
          <p:cNvSpPr>
            <a:spLocks noChangeArrowheads="1"/>
          </p:cNvSpPr>
          <p:nvPr/>
        </p:nvSpPr>
        <p:spPr bwMode="auto">
          <a:xfrm>
            <a:off x="5216525" y="2522538"/>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sp>
        <p:nvSpPr>
          <p:cNvPr id="19460" name="Rectangle 6"/>
          <p:cNvSpPr>
            <a:spLocks noChangeArrowheads="1"/>
          </p:cNvSpPr>
          <p:nvPr/>
        </p:nvSpPr>
        <p:spPr bwMode="auto">
          <a:xfrm>
            <a:off x="1524001" y="1424970"/>
            <a:ext cx="1847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sp>
        <p:nvSpPr>
          <p:cNvPr id="19461" name="Rectangle 8"/>
          <p:cNvSpPr>
            <a:spLocks noChangeArrowheads="1"/>
          </p:cNvSpPr>
          <p:nvPr/>
        </p:nvSpPr>
        <p:spPr bwMode="auto">
          <a:xfrm>
            <a:off x="1524001" y="1815495"/>
            <a:ext cx="1847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pic>
        <p:nvPicPr>
          <p:cNvPr id="19462" name="Picture 7" descr="http://news.cnet.com/i/bto/20070923/romeburning_270x174.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05000" y="3384551"/>
            <a:ext cx="55626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6"/>
          <p:cNvSpPr txBox="1">
            <a:spLocks noChangeArrowheads="1"/>
          </p:cNvSpPr>
          <p:nvPr/>
        </p:nvSpPr>
        <p:spPr bwMode="auto">
          <a:xfrm>
            <a:off x="7815263" y="3562351"/>
            <a:ext cx="2362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000"/>
              <a:t>In 476 – Rome was overrun by invading barbarian tribes </a:t>
            </a:r>
          </a:p>
          <a:p>
            <a:pPr eaLnBrk="1" hangingPunct="1"/>
            <a:r>
              <a:rPr lang="en-US" altLang="en-US" sz="2000"/>
              <a:t>Followed by the Dark Ages – a period of great turmoil in Europe</a:t>
            </a:r>
          </a:p>
        </p:txBody>
      </p:sp>
      <p:sp>
        <p:nvSpPr>
          <p:cNvPr id="2" name="TextBox 1"/>
          <p:cNvSpPr txBox="1"/>
          <p:nvPr/>
        </p:nvSpPr>
        <p:spPr>
          <a:xfrm>
            <a:off x="2895600" y="914400"/>
            <a:ext cx="6705600" cy="2616200"/>
          </a:xfrm>
          <a:prstGeom prst="rect">
            <a:avLst/>
          </a:prstGeom>
          <a:noFill/>
        </p:spPr>
        <p:txBody>
          <a:bodyPr>
            <a:spAutoFit/>
          </a:bodyPr>
          <a:lstStyle/>
          <a:p>
            <a:pPr>
              <a:defRPr/>
            </a:pPr>
            <a:r>
              <a:rPr lang="en-US" b="1" u="sng" dirty="0">
                <a:solidFill>
                  <a:srgbClr val="FF0000"/>
                </a:solidFill>
              </a:rPr>
              <a:t>Impact on Western Europe</a:t>
            </a:r>
          </a:p>
          <a:p>
            <a:pPr marL="285750" indent="-285750">
              <a:buFont typeface="Arial" pitchFamily="34" charset="0"/>
              <a:buChar char="•"/>
              <a:defRPr/>
            </a:pPr>
            <a:r>
              <a:rPr lang="en-US" sz="1600" dirty="0">
                <a:solidFill>
                  <a:srgbClr val="FF0000"/>
                </a:solidFill>
              </a:rPr>
              <a:t>Disruption of trade leads to collapse of businesses, destruction of economic centers</a:t>
            </a:r>
          </a:p>
          <a:p>
            <a:pPr marL="285750" indent="-285750">
              <a:buFont typeface="Arial" pitchFamily="34" charset="0"/>
              <a:buChar char="•"/>
              <a:defRPr/>
            </a:pPr>
            <a:r>
              <a:rPr lang="en-US" sz="1600" dirty="0">
                <a:solidFill>
                  <a:srgbClr val="FF0000"/>
                </a:solidFill>
              </a:rPr>
              <a:t>Shift to a rural population as Roman citizens abandoned destroyed cities</a:t>
            </a:r>
          </a:p>
          <a:p>
            <a:pPr marL="285750" indent="-285750">
              <a:buFont typeface="Arial" pitchFamily="34" charset="0"/>
              <a:buChar char="•"/>
              <a:defRPr/>
            </a:pPr>
            <a:r>
              <a:rPr lang="en-US" sz="1600" dirty="0">
                <a:solidFill>
                  <a:srgbClr val="FF0000"/>
                </a:solidFill>
              </a:rPr>
              <a:t>Decline of learning since Germanic invaders could not read or write</a:t>
            </a:r>
          </a:p>
          <a:p>
            <a:pPr marL="285750" indent="-285750">
              <a:buFont typeface="Arial" pitchFamily="34" charset="0"/>
              <a:buChar char="•"/>
              <a:defRPr/>
            </a:pPr>
            <a:r>
              <a:rPr lang="en-US" sz="1600" dirty="0">
                <a:solidFill>
                  <a:srgbClr val="FF0000"/>
                </a:solidFill>
              </a:rPr>
              <a:t>Loss of common language as Latin changes</a:t>
            </a:r>
          </a:p>
          <a:p>
            <a:pPr marL="285750" indent="-285750">
              <a:buFont typeface="Arial" pitchFamily="34" charset="0"/>
              <a:buChar char="•"/>
              <a:defRPr/>
            </a:pPr>
            <a:r>
              <a:rPr lang="en-US" sz="1600" dirty="0">
                <a:solidFill>
                  <a:srgbClr val="FF0000"/>
                </a:solidFill>
              </a:rPr>
              <a:t>Change in the concept of government from one of loyalty to public government and written law shifts to governance through unwritten laws and traditions</a:t>
            </a:r>
          </a:p>
          <a:p>
            <a:pPr marL="285750" indent="-285750">
              <a:buFont typeface="Arial" pitchFamily="34" charset="0"/>
              <a:buChar char="•"/>
              <a:defRPr/>
            </a:pPr>
            <a:endParaRPr lang="en-US" b="1" dirty="0">
              <a:solidFill>
                <a:srgbClr val="FF0000"/>
              </a:solidFill>
            </a:endParaRPr>
          </a:p>
        </p:txBody>
      </p:sp>
    </p:spTree>
    <p:extLst>
      <p:ext uri="{BB962C8B-B14F-4D97-AF65-F5344CB8AC3E}">
        <p14:creationId xmlns:p14="http://schemas.microsoft.com/office/powerpoint/2010/main" val="3962383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2667000" y="685800"/>
            <a:ext cx="31940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a:t>Persia</a:t>
            </a: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990601"/>
            <a:ext cx="3124200" cy="323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76401" y="4267200"/>
            <a:ext cx="8767763" cy="2554288"/>
          </a:xfrm>
          <a:prstGeom prst="rect">
            <a:avLst/>
          </a:prstGeom>
          <a:noFill/>
        </p:spPr>
        <p:txBody>
          <a:bodyPr wrap="none">
            <a:spAutoFit/>
          </a:bodyPr>
          <a:lstStyle/>
          <a:p>
            <a:pPr marL="342900" indent="-342900">
              <a:buFont typeface="Arial" pitchFamily="34" charset="0"/>
              <a:buChar char="•"/>
              <a:defRPr/>
            </a:pPr>
            <a:r>
              <a:rPr lang="en-US" sz="2000" b="1" dirty="0">
                <a:solidFill>
                  <a:srgbClr val="7030A0"/>
                </a:solidFill>
              </a:rPr>
              <a:t>Persian empire founded by Cyrus the Great</a:t>
            </a:r>
          </a:p>
          <a:p>
            <a:pPr marL="342900" indent="-342900">
              <a:buFont typeface="Arial" pitchFamily="34" charset="0"/>
              <a:buChar char="•"/>
              <a:defRPr/>
            </a:pPr>
            <a:r>
              <a:rPr lang="en-US" sz="2000" b="1" dirty="0">
                <a:solidFill>
                  <a:srgbClr val="7030A0"/>
                </a:solidFill>
              </a:rPr>
              <a:t>Darius divides the empire into provinces that are parallel to the </a:t>
            </a:r>
          </a:p>
          <a:p>
            <a:pPr>
              <a:defRPr/>
            </a:pPr>
            <a:r>
              <a:rPr lang="en-US" sz="2000" b="1" dirty="0">
                <a:solidFill>
                  <a:srgbClr val="7030A0"/>
                </a:solidFill>
              </a:rPr>
              <a:t>      homelands of the different people within the empire.  These people</a:t>
            </a:r>
          </a:p>
          <a:p>
            <a:pPr>
              <a:defRPr/>
            </a:pPr>
            <a:r>
              <a:rPr lang="en-US" sz="2000" b="1" dirty="0">
                <a:solidFill>
                  <a:srgbClr val="7030A0"/>
                </a:solidFill>
              </a:rPr>
              <a:t>      live by their own laws within the Persian empire</a:t>
            </a:r>
          </a:p>
          <a:p>
            <a:pPr>
              <a:defRPr/>
            </a:pPr>
            <a:r>
              <a:rPr lang="en-US" sz="2000" b="1" i="1" u="sng" dirty="0">
                <a:solidFill>
                  <a:srgbClr val="7030A0"/>
                </a:solidFill>
              </a:rPr>
              <a:t>.</a:t>
            </a:r>
            <a:r>
              <a:rPr lang="en-US" sz="2000" b="1" i="1" u="sng" dirty="0">
                <a:solidFill>
                  <a:srgbClr val="FF0000"/>
                </a:solidFill>
              </a:rPr>
              <a:t>Influences</a:t>
            </a:r>
          </a:p>
          <a:p>
            <a:pPr marL="342900" indent="-342900">
              <a:buFont typeface="Arial" pitchFamily="34" charset="0"/>
              <a:buChar char="•"/>
              <a:defRPr/>
            </a:pPr>
            <a:r>
              <a:rPr lang="en-US" sz="2000" b="1" dirty="0">
                <a:solidFill>
                  <a:srgbClr val="7030A0"/>
                </a:solidFill>
              </a:rPr>
              <a:t>Royal Road connects the empire for over 1,500 miles</a:t>
            </a:r>
          </a:p>
          <a:p>
            <a:pPr marL="342900" indent="-342900">
              <a:buFont typeface="Arial" pitchFamily="34" charset="0"/>
              <a:buChar char="•"/>
              <a:defRPr/>
            </a:pPr>
            <a:r>
              <a:rPr lang="en-US" sz="2000" b="1" dirty="0">
                <a:solidFill>
                  <a:srgbClr val="7030A0"/>
                </a:solidFill>
              </a:rPr>
              <a:t>Use of standardized metal coins promote trade and unify the empire</a:t>
            </a:r>
          </a:p>
          <a:p>
            <a:pPr marL="342900" indent="-342900">
              <a:buFont typeface="Arial" pitchFamily="34" charset="0"/>
              <a:buChar char="•"/>
              <a:defRPr/>
            </a:pPr>
            <a:r>
              <a:rPr lang="en-US" sz="2000" b="1" dirty="0" err="1">
                <a:solidFill>
                  <a:srgbClr val="7030A0"/>
                </a:solidFill>
              </a:rPr>
              <a:t>Zorastrianism</a:t>
            </a:r>
            <a:r>
              <a:rPr lang="en-US" sz="2000" b="1" dirty="0">
                <a:solidFill>
                  <a:srgbClr val="7030A0"/>
                </a:solidFill>
              </a:rPr>
              <a:t>- monotheistic worship; early beliefs in </a:t>
            </a:r>
            <a:r>
              <a:rPr lang="en-US" sz="2000" b="1" dirty="0" err="1">
                <a:solidFill>
                  <a:srgbClr val="7030A0"/>
                </a:solidFill>
              </a:rPr>
              <a:t>heaven,hell,judgement</a:t>
            </a:r>
            <a:endParaRPr lang="en-US" sz="2000" b="1" dirty="0">
              <a:solidFill>
                <a:srgbClr val="7030A0"/>
              </a:solidFill>
            </a:endParaRPr>
          </a:p>
        </p:txBody>
      </p:sp>
      <p:sp>
        <p:nvSpPr>
          <p:cNvPr id="21509" name="TextBox 3"/>
          <p:cNvSpPr txBox="1">
            <a:spLocks noChangeArrowheads="1"/>
          </p:cNvSpPr>
          <p:nvPr/>
        </p:nvSpPr>
        <p:spPr bwMode="auto">
          <a:xfrm>
            <a:off x="3352800" y="2743201"/>
            <a:ext cx="2990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000" b="1">
                <a:solidFill>
                  <a:srgbClr val="FF0000"/>
                </a:solidFill>
              </a:rPr>
              <a:t>Development of Classical Civilizations</a:t>
            </a:r>
          </a:p>
        </p:txBody>
      </p:sp>
    </p:spTree>
    <p:extLst>
      <p:ext uri="{BB962C8B-B14F-4D97-AF65-F5344CB8AC3E}">
        <p14:creationId xmlns:p14="http://schemas.microsoft.com/office/powerpoint/2010/main" val="4240607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752600" y="30480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spcBef>
                <a:spcPct val="50000"/>
              </a:spcBef>
            </a:pPr>
            <a:r>
              <a:rPr lang="en-US" altLang="en-US" sz="7200"/>
              <a:t>Mauryan Empire</a:t>
            </a:r>
          </a:p>
        </p:txBody>
      </p:sp>
      <p:sp>
        <p:nvSpPr>
          <p:cNvPr id="22531" name="Rectangle 3"/>
          <p:cNvSpPr>
            <a:spLocks noChangeArrowheads="1"/>
          </p:cNvSpPr>
          <p:nvPr/>
        </p:nvSpPr>
        <p:spPr bwMode="auto">
          <a:xfrm>
            <a:off x="5216525" y="2522538"/>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pic>
        <p:nvPicPr>
          <p:cNvPr id="22532" name="Picture 5" descr="history-of-india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1752600"/>
            <a:ext cx="38481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1"/>
          <p:cNvSpPr txBox="1">
            <a:spLocks noChangeArrowheads="1"/>
          </p:cNvSpPr>
          <p:nvPr/>
        </p:nvSpPr>
        <p:spPr bwMode="auto">
          <a:xfrm>
            <a:off x="1630363" y="3871914"/>
            <a:ext cx="883920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3200" b="1">
                <a:solidFill>
                  <a:srgbClr val="7030A0"/>
                </a:solidFill>
              </a:rPr>
              <a:t>( 302 BC – 232 BC)</a:t>
            </a:r>
          </a:p>
          <a:p>
            <a:pPr eaLnBrk="1" hangingPunct="1"/>
            <a:r>
              <a:rPr lang="en-US" altLang="en-US" sz="2400" b="1">
                <a:solidFill>
                  <a:srgbClr val="7030A0"/>
                </a:solidFill>
              </a:rPr>
              <a:t>  Chandragupta and Asoka:   </a:t>
            </a:r>
          </a:p>
          <a:p>
            <a:pPr algn="ctr" eaLnBrk="1" hangingPunct="1"/>
            <a:r>
              <a:rPr lang="en-US" altLang="en-US" sz="3200" b="1">
                <a:solidFill>
                  <a:srgbClr val="7030A0"/>
                </a:solidFill>
              </a:rPr>
              <a:t>Bureaucracy</a:t>
            </a:r>
          </a:p>
          <a:p>
            <a:pPr algn="ctr" eaLnBrk="1" hangingPunct="1"/>
            <a:r>
              <a:rPr lang="en-US" altLang="en-US" sz="3200" b="1">
                <a:solidFill>
                  <a:srgbClr val="7030A0"/>
                </a:solidFill>
              </a:rPr>
              <a:t>Improved roads</a:t>
            </a:r>
          </a:p>
          <a:p>
            <a:pPr algn="ctr" eaLnBrk="1" hangingPunct="1"/>
            <a:r>
              <a:rPr lang="en-US" altLang="en-US" sz="3200" b="1">
                <a:solidFill>
                  <a:srgbClr val="7030A0"/>
                </a:solidFill>
              </a:rPr>
              <a:t>Spread of Buddhism</a:t>
            </a:r>
          </a:p>
          <a:p>
            <a:pPr eaLnBrk="1" hangingPunct="1"/>
            <a:endParaRPr lang="en-US" altLang="en-US" sz="2000" b="1">
              <a:solidFill>
                <a:srgbClr val="7030A0"/>
              </a:solidFill>
            </a:endParaRPr>
          </a:p>
          <a:p>
            <a:pPr eaLnBrk="1" hangingPunct="1"/>
            <a:endParaRPr lang="en-US" altLang="en-US" sz="2000" b="1">
              <a:solidFill>
                <a:srgbClr val="7030A0"/>
              </a:solidFill>
            </a:endParaRPr>
          </a:p>
          <a:p>
            <a:pPr eaLnBrk="1" hangingPunct="1"/>
            <a:endParaRPr lang="en-US" altLang="en-US" sz="2000" b="1">
              <a:solidFill>
                <a:srgbClr val="7030A0"/>
              </a:solidFill>
            </a:endParaRPr>
          </a:p>
        </p:txBody>
      </p:sp>
      <p:sp>
        <p:nvSpPr>
          <p:cNvPr id="22534" name="TextBox 1"/>
          <p:cNvSpPr txBox="1">
            <a:spLocks noChangeArrowheads="1"/>
          </p:cNvSpPr>
          <p:nvPr/>
        </p:nvSpPr>
        <p:spPr bwMode="auto">
          <a:xfrm>
            <a:off x="5241925" y="1336675"/>
            <a:ext cx="4648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400">
                <a:solidFill>
                  <a:srgbClr val="FF0000"/>
                </a:solidFill>
              </a:rPr>
              <a:t>Development of Classical Civilizations</a:t>
            </a:r>
          </a:p>
        </p:txBody>
      </p:sp>
    </p:spTree>
    <p:extLst>
      <p:ext uri="{BB962C8B-B14F-4D97-AF65-F5344CB8AC3E}">
        <p14:creationId xmlns:p14="http://schemas.microsoft.com/office/powerpoint/2010/main" val="361673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209800" y="381000"/>
            <a:ext cx="8001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spcBef>
                <a:spcPct val="50000"/>
              </a:spcBef>
            </a:pPr>
            <a:r>
              <a:rPr lang="en-US" altLang="en-US" sz="7200"/>
              <a:t>Neolithic Revolution</a:t>
            </a:r>
          </a:p>
        </p:txBody>
      </p:sp>
      <p:sp>
        <p:nvSpPr>
          <p:cNvPr id="2051" name="Rectangle 3"/>
          <p:cNvSpPr>
            <a:spLocks noChangeArrowheads="1"/>
          </p:cNvSpPr>
          <p:nvPr/>
        </p:nvSpPr>
        <p:spPr bwMode="auto">
          <a:xfrm>
            <a:off x="5216525" y="2522538"/>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sp>
        <p:nvSpPr>
          <p:cNvPr id="2052" name="Rectangle 6"/>
          <p:cNvSpPr>
            <a:spLocks noChangeArrowheads="1"/>
          </p:cNvSpPr>
          <p:nvPr/>
        </p:nvSpPr>
        <p:spPr bwMode="auto">
          <a:xfrm>
            <a:off x="1524001" y="1358295"/>
            <a:ext cx="1847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pic>
        <p:nvPicPr>
          <p:cNvPr id="2053" name="Picture 5" descr="http://www.wsu.edu/gened/learn-modules/top_agrev/4-Agriculture/images/ag-pg3.jpe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800601" y="1600200"/>
            <a:ext cx="27336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5"/>
          <p:cNvSpPr txBox="1">
            <a:spLocks noChangeArrowheads="1"/>
          </p:cNvSpPr>
          <p:nvPr/>
        </p:nvSpPr>
        <p:spPr bwMode="auto">
          <a:xfrm>
            <a:off x="2057400" y="5715001"/>
            <a:ext cx="807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algn="ctr" eaLnBrk="1" hangingPunct="1"/>
            <a:r>
              <a:rPr lang="en-US" altLang="en-US" sz="2400"/>
              <a:t>When people learned how to plant and grow crops, and herd animals</a:t>
            </a:r>
          </a:p>
        </p:txBody>
      </p:sp>
      <p:sp>
        <p:nvSpPr>
          <p:cNvPr id="3" name="TextBox 2"/>
          <p:cNvSpPr txBox="1"/>
          <p:nvPr/>
        </p:nvSpPr>
        <p:spPr>
          <a:xfrm>
            <a:off x="7915275" y="1219201"/>
            <a:ext cx="2743200" cy="5908675"/>
          </a:xfrm>
          <a:prstGeom prst="rect">
            <a:avLst/>
          </a:prstGeom>
          <a:noFill/>
        </p:spPr>
        <p:txBody>
          <a:bodyPr>
            <a:spAutoFit/>
          </a:bodyPr>
          <a:lstStyle/>
          <a:p>
            <a:pPr>
              <a:defRPr/>
            </a:pPr>
            <a:r>
              <a:rPr lang="en-US" sz="3600" b="1" u="sng" dirty="0">
                <a:solidFill>
                  <a:srgbClr val="FF0000"/>
                </a:solidFill>
              </a:rPr>
              <a:t>EFFECTS</a:t>
            </a:r>
          </a:p>
          <a:p>
            <a:pPr marL="342900" indent="-342900">
              <a:buFont typeface="Arial" pitchFamily="34" charset="0"/>
              <a:buChar char="•"/>
              <a:defRPr/>
            </a:pPr>
            <a:r>
              <a:rPr lang="en-US" sz="1400" b="1" dirty="0">
                <a:solidFill>
                  <a:srgbClr val="7030A0"/>
                </a:solidFill>
              </a:rPr>
              <a:t>Shift from food-gathering to food producing cultures leads to establishment of permanent settlements and first cities.</a:t>
            </a:r>
          </a:p>
          <a:p>
            <a:pPr marL="342900" indent="-342900">
              <a:buFont typeface="Arial" pitchFamily="34" charset="0"/>
              <a:buChar char="•"/>
              <a:defRPr/>
            </a:pPr>
            <a:r>
              <a:rPr lang="en-US" sz="1400" b="1" dirty="0">
                <a:solidFill>
                  <a:srgbClr val="7030A0"/>
                </a:solidFill>
              </a:rPr>
              <a:t>Positive Effects-  development of culture including art, religion, and specialization of labor, irrigation systems developed as crop production and land use increase</a:t>
            </a:r>
          </a:p>
          <a:p>
            <a:pPr marL="342900" indent="-342900">
              <a:buFont typeface="Arial" pitchFamily="34" charset="0"/>
              <a:buChar char="•"/>
              <a:defRPr/>
            </a:pPr>
            <a:r>
              <a:rPr lang="en-US" sz="1400" b="1" dirty="0">
                <a:solidFill>
                  <a:srgbClr val="7030A0"/>
                </a:solidFill>
              </a:rPr>
              <a:t>Negative effects – close proximity of people leads to spread of disease; villages and cities susceptible to attacks; settlements could be destroyed by natural disasters  </a:t>
            </a:r>
          </a:p>
          <a:p>
            <a:pPr marL="342900" indent="-342900">
              <a:buFont typeface="Arial" pitchFamily="34" charset="0"/>
              <a:buChar char="•"/>
              <a:defRPr/>
            </a:pPr>
            <a:endParaRPr lang="en-US" sz="1400" b="1" u="sng" dirty="0">
              <a:solidFill>
                <a:srgbClr val="FF0000"/>
              </a:solidFill>
            </a:endParaRPr>
          </a:p>
          <a:p>
            <a:pPr>
              <a:defRPr/>
            </a:pPr>
            <a:endParaRPr lang="en-US" sz="1400" dirty="0">
              <a:solidFill>
                <a:srgbClr val="7030A0"/>
              </a:solidFill>
            </a:endParaRPr>
          </a:p>
          <a:p>
            <a:pPr>
              <a:defRPr/>
            </a:pPr>
            <a:endParaRPr lang="en-US" sz="1200" b="1" dirty="0">
              <a:solidFill>
                <a:srgbClr val="7030A0"/>
              </a:solidFill>
            </a:endParaRPr>
          </a:p>
          <a:p>
            <a:pPr>
              <a:defRPr/>
            </a:pPr>
            <a:endParaRPr lang="en-US" sz="3600" b="1" dirty="0">
              <a:solidFill>
                <a:srgbClr val="FF0000"/>
              </a:solidFill>
            </a:endParaRPr>
          </a:p>
        </p:txBody>
      </p:sp>
      <p:sp>
        <p:nvSpPr>
          <p:cNvPr id="9" name="TextBox 8"/>
          <p:cNvSpPr txBox="1"/>
          <p:nvPr/>
        </p:nvSpPr>
        <p:spPr>
          <a:xfrm>
            <a:off x="1995488" y="1260476"/>
            <a:ext cx="2743200" cy="7046913"/>
          </a:xfrm>
          <a:prstGeom prst="rect">
            <a:avLst/>
          </a:prstGeom>
          <a:noFill/>
        </p:spPr>
        <p:txBody>
          <a:bodyPr>
            <a:spAutoFit/>
          </a:bodyPr>
          <a:lstStyle/>
          <a:p>
            <a:pPr>
              <a:defRPr/>
            </a:pPr>
            <a:r>
              <a:rPr lang="en-US" sz="3600" b="1" u="sng" dirty="0">
                <a:solidFill>
                  <a:srgbClr val="FF0000"/>
                </a:solidFill>
              </a:rPr>
              <a:t>CAUSES</a:t>
            </a:r>
          </a:p>
          <a:p>
            <a:pPr marL="342900" indent="-342900">
              <a:buFont typeface="Arial" pitchFamily="34" charset="0"/>
              <a:buChar char="•"/>
              <a:defRPr/>
            </a:pPr>
            <a:r>
              <a:rPr lang="en-US" sz="2000" b="1" dirty="0">
                <a:solidFill>
                  <a:srgbClr val="7030A0"/>
                </a:solidFill>
              </a:rPr>
              <a:t> </a:t>
            </a:r>
            <a:r>
              <a:rPr lang="en-US" sz="1600" b="1" dirty="0">
                <a:solidFill>
                  <a:srgbClr val="7030A0"/>
                </a:solidFill>
              </a:rPr>
              <a:t>Hunter-gathering bands  scattered seeds  near campsites that resulted in growth of new crops</a:t>
            </a:r>
          </a:p>
          <a:p>
            <a:pPr>
              <a:defRPr/>
            </a:pPr>
            <a:endParaRPr lang="en-US" sz="1600" b="1" dirty="0">
              <a:solidFill>
                <a:srgbClr val="7030A0"/>
              </a:solidFill>
            </a:endParaRPr>
          </a:p>
          <a:p>
            <a:pPr marL="342900" indent="-342900">
              <a:buFont typeface="Arial" charset="0"/>
              <a:buChar char="•"/>
              <a:defRPr/>
            </a:pPr>
            <a:r>
              <a:rPr lang="en-US" sz="1600" b="1" dirty="0">
                <a:solidFill>
                  <a:srgbClr val="7030A0"/>
                </a:solidFill>
              </a:rPr>
              <a:t>Climate Change – rising temperatures led to longer growing seasons and drier land</a:t>
            </a:r>
          </a:p>
          <a:p>
            <a:pPr marL="342900" indent="-342900">
              <a:buFont typeface="Arial" charset="0"/>
              <a:buChar char="•"/>
              <a:defRPr/>
            </a:pPr>
            <a:endParaRPr lang="en-US" sz="1600" b="1" dirty="0">
              <a:solidFill>
                <a:srgbClr val="7030A0"/>
              </a:solidFill>
            </a:endParaRPr>
          </a:p>
          <a:p>
            <a:pPr marL="342900" indent="-342900">
              <a:buFont typeface="Arial" charset="0"/>
              <a:buChar char="•"/>
              <a:defRPr/>
            </a:pPr>
            <a:r>
              <a:rPr lang="en-US" sz="1600" b="1" dirty="0">
                <a:solidFill>
                  <a:srgbClr val="7030A0"/>
                </a:solidFill>
              </a:rPr>
              <a:t>Growing populations led to discovery of new food resources and steady source of food </a:t>
            </a:r>
          </a:p>
          <a:p>
            <a:pPr marL="342900" indent="-342900">
              <a:buFont typeface="Arial" charset="0"/>
              <a:buChar char="•"/>
              <a:defRPr/>
            </a:pPr>
            <a:endParaRPr lang="en-US" sz="1600" b="1" dirty="0">
              <a:solidFill>
                <a:srgbClr val="7030A0"/>
              </a:solidFill>
            </a:endParaRPr>
          </a:p>
          <a:p>
            <a:pPr marL="342900" indent="-342900">
              <a:buFont typeface="Arial" charset="0"/>
              <a:buChar char="•"/>
              <a:defRPr/>
            </a:pPr>
            <a:endParaRPr lang="en-US" sz="2000" b="1" dirty="0">
              <a:solidFill>
                <a:srgbClr val="7030A0"/>
              </a:solidFill>
            </a:endParaRPr>
          </a:p>
          <a:p>
            <a:pPr>
              <a:defRPr/>
            </a:pPr>
            <a:endParaRPr lang="en-US" sz="3600" b="1" u="sng" dirty="0">
              <a:solidFill>
                <a:srgbClr val="FF0000"/>
              </a:solidFill>
            </a:endParaRPr>
          </a:p>
          <a:p>
            <a:pPr>
              <a:defRPr/>
            </a:pPr>
            <a:endParaRPr lang="en-US" sz="3600" b="1" u="sng" dirty="0">
              <a:solidFill>
                <a:srgbClr val="FF0000"/>
              </a:solidFill>
            </a:endParaRPr>
          </a:p>
          <a:p>
            <a:pPr>
              <a:defRPr/>
            </a:pPr>
            <a:endParaRPr lang="en-US" sz="2000" dirty="0">
              <a:solidFill>
                <a:srgbClr val="7030A0"/>
              </a:solidFill>
            </a:endParaRPr>
          </a:p>
          <a:p>
            <a:pPr>
              <a:defRPr/>
            </a:pPr>
            <a:endParaRPr lang="en-US" sz="2400" b="1" dirty="0">
              <a:solidFill>
                <a:srgbClr val="7030A0"/>
              </a:solidFill>
            </a:endParaRPr>
          </a:p>
          <a:p>
            <a:pPr>
              <a:defRPr/>
            </a:pPr>
            <a:endParaRPr lang="en-US" sz="3600" b="1" dirty="0">
              <a:solidFill>
                <a:srgbClr val="FF0000"/>
              </a:solidFill>
            </a:endParaRPr>
          </a:p>
        </p:txBody>
      </p:sp>
      <p:sp>
        <p:nvSpPr>
          <p:cNvPr id="2057" name="TextBox 3"/>
          <p:cNvSpPr txBox="1">
            <a:spLocks noChangeArrowheads="1"/>
          </p:cNvSpPr>
          <p:nvPr/>
        </p:nvSpPr>
        <p:spPr bwMode="auto">
          <a:xfrm>
            <a:off x="1633539" y="6176964"/>
            <a:ext cx="420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1200"/>
              <a:t>1A</a:t>
            </a:r>
          </a:p>
        </p:txBody>
      </p:sp>
    </p:spTree>
    <p:extLst>
      <p:ext uri="{BB962C8B-B14F-4D97-AF65-F5344CB8AC3E}">
        <p14:creationId xmlns:p14="http://schemas.microsoft.com/office/powerpoint/2010/main" val="239118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981200" y="457200"/>
            <a:ext cx="8001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spcBef>
                <a:spcPct val="50000"/>
              </a:spcBef>
            </a:pPr>
            <a:r>
              <a:rPr lang="en-US" altLang="en-US" sz="7200"/>
              <a:t>Gupta Empire</a:t>
            </a:r>
          </a:p>
        </p:txBody>
      </p:sp>
      <p:sp>
        <p:nvSpPr>
          <p:cNvPr id="23555" name="Rectangle 4"/>
          <p:cNvSpPr>
            <a:spLocks noChangeArrowheads="1"/>
          </p:cNvSpPr>
          <p:nvPr/>
        </p:nvSpPr>
        <p:spPr bwMode="auto">
          <a:xfrm>
            <a:off x="4759325" y="2557463"/>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pic>
        <p:nvPicPr>
          <p:cNvPr id="23556" name="Picture 5" descr="gupta_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8200" y="1828800"/>
            <a:ext cx="38290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1"/>
          <p:cNvSpPr txBox="1">
            <a:spLocks noChangeArrowheads="1"/>
          </p:cNvSpPr>
          <p:nvPr/>
        </p:nvSpPr>
        <p:spPr bwMode="auto">
          <a:xfrm>
            <a:off x="1996440" y="2352676"/>
            <a:ext cx="417576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3200" u="sng" dirty="0">
                <a:solidFill>
                  <a:srgbClr val="7030A0"/>
                </a:solidFill>
              </a:rPr>
              <a:t>Chandra Gupta I; India’s Golden Age: </a:t>
            </a:r>
            <a:r>
              <a:rPr lang="en-US" altLang="en-US" sz="3200" dirty="0"/>
              <a:t>Peace, Prosperity</a:t>
            </a:r>
          </a:p>
          <a:p>
            <a:pPr eaLnBrk="1" hangingPunct="1"/>
            <a:r>
              <a:rPr lang="en-US" altLang="en-US" sz="3200" dirty="0"/>
              <a:t>Hindu Beliefs</a:t>
            </a:r>
          </a:p>
          <a:p>
            <a:pPr eaLnBrk="1" hangingPunct="1"/>
            <a:r>
              <a:rPr lang="en-US" altLang="en-US" sz="3200" dirty="0"/>
              <a:t>Art</a:t>
            </a:r>
          </a:p>
          <a:p>
            <a:pPr eaLnBrk="1" hangingPunct="1"/>
            <a:r>
              <a:rPr lang="en-US" altLang="en-US" sz="3200" dirty="0"/>
              <a:t>Literature, Sanskrit</a:t>
            </a:r>
          </a:p>
          <a:p>
            <a:pPr eaLnBrk="1" hangingPunct="1"/>
            <a:r>
              <a:rPr lang="en-US" altLang="en-US" sz="3200" dirty="0"/>
              <a:t>Astronomy</a:t>
            </a:r>
          </a:p>
          <a:p>
            <a:pPr eaLnBrk="1" hangingPunct="1"/>
            <a:r>
              <a:rPr lang="en-US" altLang="en-US" sz="3200" dirty="0"/>
              <a:t> Medicine</a:t>
            </a:r>
          </a:p>
          <a:p>
            <a:pPr eaLnBrk="1" hangingPunct="1"/>
            <a:r>
              <a:rPr lang="en-US" altLang="en-US" sz="3200" dirty="0"/>
              <a:t>Mathematics: Decimals</a:t>
            </a:r>
          </a:p>
        </p:txBody>
      </p:sp>
      <p:sp>
        <p:nvSpPr>
          <p:cNvPr id="23558" name="TextBox 1"/>
          <p:cNvSpPr txBox="1">
            <a:spLocks noChangeArrowheads="1"/>
          </p:cNvSpPr>
          <p:nvPr/>
        </p:nvSpPr>
        <p:spPr bwMode="auto">
          <a:xfrm>
            <a:off x="7391400" y="1052514"/>
            <a:ext cx="23558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800"/>
              <a:t>300 AD</a:t>
            </a:r>
          </a:p>
        </p:txBody>
      </p:sp>
      <p:sp>
        <p:nvSpPr>
          <p:cNvPr id="23559" name="TextBox 2"/>
          <p:cNvSpPr txBox="1">
            <a:spLocks noChangeArrowheads="1"/>
          </p:cNvSpPr>
          <p:nvPr/>
        </p:nvSpPr>
        <p:spPr bwMode="auto">
          <a:xfrm>
            <a:off x="3727451" y="1820863"/>
            <a:ext cx="5006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400">
                <a:solidFill>
                  <a:srgbClr val="FF0000"/>
                </a:solidFill>
              </a:rPr>
              <a:t>Development of Classical Civilizations</a:t>
            </a:r>
          </a:p>
        </p:txBody>
      </p:sp>
    </p:spTree>
    <p:extLst>
      <p:ext uri="{BB962C8B-B14F-4D97-AF65-F5344CB8AC3E}">
        <p14:creationId xmlns:p14="http://schemas.microsoft.com/office/powerpoint/2010/main" val="33859627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981200" y="457200"/>
            <a:ext cx="8001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spcBef>
                <a:spcPct val="50000"/>
              </a:spcBef>
            </a:pPr>
            <a:r>
              <a:rPr lang="en-US" altLang="en-US" sz="7200"/>
              <a:t>Hinduism</a:t>
            </a:r>
          </a:p>
        </p:txBody>
      </p:sp>
      <p:sp>
        <p:nvSpPr>
          <p:cNvPr id="24579" name="Rectangle 4"/>
          <p:cNvSpPr>
            <a:spLocks noChangeArrowheads="1"/>
          </p:cNvSpPr>
          <p:nvPr/>
        </p:nvSpPr>
        <p:spPr bwMode="auto">
          <a:xfrm>
            <a:off x="5273675" y="2454275"/>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pic>
        <p:nvPicPr>
          <p:cNvPr id="24580" name="Picture 5" descr="hinduism%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700" y="1273175"/>
            <a:ext cx="40005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1"/>
          <p:cNvSpPr txBox="1">
            <a:spLocks noChangeArrowheads="1"/>
          </p:cNvSpPr>
          <p:nvPr/>
        </p:nvSpPr>
        <p:spPr bwMode="auto">
          <a:xfrm>
            <a:off x="1958975" y="1524000"/>
            <a:ext cx="35052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buFont typeface="Arial" panose="020B0604020202020204" pitchFamily="34" charset="0"/>
              <a:buChar char="•"/>
            </a:pPr>
            <a:r>
              <a:rPr lang="en-US" altLang="en-US" sz="2800"/>
              <a:t>Polytheistic</a:t>
            </a:r>
          </a:p>
          <a:p>
            <a:pPr eaLnBrk="1" hangingPunct="1">
              <a:buFont typeface="Arial" panose="020B0604020202020204" pitchFamily="34" charset="0"/>
              <a:buChar char="•"/>
            </a:pPr>
            <a:r>
              <a:rPr lang="en-US" altLang="en-US" sz="2800"/>
              <a:t>Reincarnation</a:t>
            </a:r>
          </a:p>
          <a:p>
            <a:pPr eaLnBrk="1" hangingPunct="1">
              <a:buFont typeface="Arial" panose="020B0604020202020204" pitchFamily="34" charset="0"/>
              <a:buChar char="•"/>
            </a:pPr>
            <a:r>
              <a:rPr lang="en-US" altLang="en-US" sz="2800"/>
              <a:t>Many gods and goddesses</a:t>
            </a:r>
          </a:p>
          <a:p>
            <a:pPr eaLnBrk="1" hangingPunct="1">
              <a:buFont typeface="Arial" panose="020B0604020202020204" pitchFamily="34" charset="0"/>
              <a:buChar char="•"/>
            </a:pPr>
            <a:r>
              <a:rPr lang="en-US" altLang="en-US" sz="2800"/>
              <a:t>Karma and Dharma</a:t>
            </a:r>
          </a:p>
          <a:p>
            <a:pPr eaLnBrk="1" hangingPunct="1">
              <a:buFont typeface="Arial" panose="020B0604020202020204" pitchFamily="34" charset="0"/>
              <a:buChar char="•"/>
            </a:pPr>
            <a:r>
              <a:rPr lang="en-US" altLang="en-US" sz="2800"/>
              <a:t>Vedas-  collection of hymns and religious ceremonies</a:t>
            </a:r>
          </a:p>
          <a:p>
            <a:pPr eaLnBrk="1" hangingPunct="1">
              <a:buFont typeface="Arial" panose="020B0604020202020204" pitchFamily="34" charset="0"/>
              <a:buChar char="•"/>
            </a:pPr>
            <a:r>
              <a:rPr lang="en-US" altLang="en-US" sz="2800"/>
              <a:t>Associated primarily with India </a:t>
            </a:r>
          </a:p>
        </p:txBody>
      </p:sp>
    </p:spTree>
    <p:extLst>
      <p:ext uri="{BB962C8B-B14F-4D97-AF65-F5344CB8AC3E}">
        <p14:creationId xmlns:p14="http://schemas.microsoft.com/office/powerpoint/2010/main" val="935663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828800" y="30480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spcBef>
                <a:spcPct val="50000"/>
              </a:spcBef>
            </a:pPr>
            <a:r>
              <a:rPr lang="en-US" altLang="en-US" sz="7200"/>
              <a:t>Zhou Dynasty</a:t>
            </a:r>
          </a:p>
        </p:txBody>
      </p:sp>
      <p:sp>
        <p:nvSpPr>
          <p:cNvPr id="26627" name="Rectangle 3"/>
          <p:cNvSpPr>
            <a:spLocks noChangeArrowheads="1"/>
          </p:cNvSpPr>
          <p:nvPr/>
        </p:nvSpPr>
        <p:spPr bwMode="auto">
          <a:xfrm>
            <a:off x="5216525" y="2522538"/>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sp>
        <p:nvSpPr>
          <p:cNvPr id="26628" name="Rectangle 4"/>
          <p:cNvSpPr>
            <a:spLocks noChangeArrowheads="1"/>
          </p:cNvSpPr>
          <p:nvPr/>
        </p:nvSpPr>
        <p:spPr bwMode="auto">
          <a:xfrm>
            <a:off x="1524001" y="1424970"/>
            <a:ext cx="1847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sp>
        <p:nvSpPr>
          <p:cNvPr id="26629" name="Rectangle 5"/>
          <p:cNvSpPr>
            <a:spLocks noChangeArrowheads="1"/>
          </p:cNvSpPr>
          <p:nvPr/>
        </p:nvSpPr>
        <p:spPr bwMode="auto">
          <a:xfrm>
            <a:off x="1524001" y="1605945"/>
            <a:ext cx="1847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sp>
        <p:nvSpPr>
          <p:cNvPr id="26630" name="Rectangle 6"/>
          <p:cNvSpPr>
            <a:spLocks noChangeArrowheads="1"/>
          </p:cNvSpPr>
          <p:nvPr/>
        </p:nvSpPr>
        <p:spPr bwMode="auto">
          <a:xfrm>
            <a:off x="1524001" y="4236394"/>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sz="2400"/>
          </a:p>
        </p:txBody>
      </p:sp>
      <p:sp>
        <p:nvSpPr>
          <p:cNvPr id="26631" name="Rectangle 7"/>
          <p:cNvSpPr>
            <a:spLocks noChangeArrowheads="1"/>
          </p:cNvSpPr>
          <p:nvPr/>
        </p:nvSpPr>
        <p:spPr bwMode="auto">
          <a:xfrm>
            <a:off x="1524001" y="1920270"/>
            <a:ext cx="1847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sp>
        <p:nvSpPr>
          <p:cNvPr id="26632" name="Rectangle 8"/>
          <p:cNvSpPr>
            <a:spLocks noChangeArrowheads="1"/>
          </p:cNvSpPr>
          <p:nvPr/>
        </p:nvSpPr>
        <p:spPr bwMode="auto">
          <a:xfrm>
            <a:off x="-1066800" y="3200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sz="2400"/>
          </a:p>
        </p:txBody>
      </p:sp>
      <p:sp>
        <p:nvSpPr>
          <p:cNvPr id="26633" name="Rectangle 9"/>
          <p:cNvSpPr>
            <a:spLocks noChangeArrowheads="1"/>
          </p:cNvSpPr>
          <p:nvPr/>
        </p:nvSpPr>
        <p:spPr bwMode="auto">
          <a:xfrm>
            <a:off x="1524001" y="1367820"/>
            <a:ext cx="1847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sp>
        <p:nvSpPr>
          <p:cNvPr id="26634" name="Rectangle 11"/>
          <p:cNvSpPr>
            <a:spLocks noChangeArrowheads="1"/>
          </p:cNvSpPr>
          <p:nvPr/>
        </p:nvSpPr>
        <p:spPr bwMode="auto">
          <a:xfrm>
            <a:off x="1524000" y="42672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sz="2400"/>
          </a:p>
        </p:txBody>
      </p:sp>
      <p:sp>
        <p:nvSpPr>
          <p:cNvPr id="26635" name="Rectangle 13"/>
          <p:cNvSpPr>
            <a:spLocks noChangeArrowheads="1"/>
          </p:cNvSpPr>
          <p:nvPr/>
        </p:nvSpPr>
        <p:spPr bwMode="auto">
          <a:xfrm>
            <a:off x="1524001" y="1234470"/>
            <a:ext cx="1847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pic>
        <p:nvPicPr>
          <p:cNvPr id="26636" name="Picture 12" descr="http://www.ancientchinalife.com/ancient-chinese-zhou-dynasty-2.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81200" y="1524000"/>
            <a:ext cx="30813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7" name="Rectangle 14"/>
          <p:cNvSpPr>
            <a:spLocks noChangeArrowheads="1"/>
          </p:cNvSpPr>
          <p:nvPr/>
        </p:nvSpPr>
        <p:spPr bwMode="auto">
          <a:xfrm>
            <a:off x="-228600" y="4191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sz="2400"/>
          </a:p>
        </p:txBody>
      </p:sp>
      <p:sp>
        <p:nvSpPr>
          <p:cNvPr id="26638" name="TextBox 13"/>
          <p:cNvSpPr txBox="1">
            <a:spLocks noChangeArrowheads="1"/>
          </p:cNvSpPr>
          <p:nvPr/>
        </p:nvSpPr>
        <p:spPr bwMode="auto">
          <a:xfrm>
            <a:off x="4724400" y="2705101"/>
            <a:ext cx="4495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800"/>
              <a:t>Zhou rulers justified their rule by the </a:t>
            </a:r>
            <a:r>
              <a:rPr lang="en-US" altLang="en-US" sz="2800">
                <a:solidFill>
                  <a:srgbClr val="00B050"/>
                </a:solidFill>
              </a:rPr>
              <a:t>Mandate of Heaven </a:t>
            </a:r>
            <a:r>
              <a:rPr lang="en-US" altLang="en-US" sz="2800"/>
              <a:t>– </a:t>
            </a:r>
          </a:p>
          <a:p>
            <a:pPr eaLnBrk="1" hangingPunct="1"/>
            <a:r>
              <a:rPr lang="en-US" altLang="en-US" sz="2800"/>
              <a:t>If a ruler was selfish and ruthless, Heaven would overthrow him. Nobles rule through feudalism</a:t>
            </a:r>
          </a:p>
        </p:txBody>
      </p:sp>
      <p:sp>
        <p:nvSpPr>
          <p:cNvPr id="26639" name="TextBox 1"/>
          <p:cNvSpPr txBox="1">
            <a:spLocks noChangeArrowheads="1"/>
          </p:cNvSpPr>
          <p:nvPr/>
        </p:nvSpPr>
        <p:spPr bwMode="auto">
          <a:xfrm>
            <a:off x="3733800" y="1676401"/>
            <a:ext cx="4000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400">
                <a:solidFill>
                  <a:srgbClr val="FF0000"/>
                </a:solidFill>
              </a:rPr>
              <a:t>Development of Classical Civilizations</a:t>
            </a:r>
          </a:p>
        </p:txBody>
      </p:sp>
      <p:sp>
        <p:nvSpPr>
          <p:cNvPr id="26640" name="TextBox 2"/>
          <p:cNvSpPr txBox="1">
            <a:spLocks noChangeArrowheads="1"/>
          </p:cNvSpPr>
          <p:nvPr/>
        </p:nvSpPr>
        <p:spPr bwMode="auto">
          <a:xfrm>
            <a:off x="7086600" y="1066800"/>
            <a:ext cx="304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3200">
                <a:solidFill>
                  <a:srgbClr val="00B050"/>
                </a:solidFill>
              </a:rPr>
              <a:t>1027 BC-256 BC</a:t>
            </a:r>
          </a:p>
        </p:txBody>
      </p:sp>
      <p:sp>
        <p:nvSpPr>
          <p:cNvPr id="2" name="TextBox 1"/>
          <p:cNvSpPr txBox="1"/>
          <p:nvPr/>
        </p:nvSpPr>
        <p:spPr>
          <a:xfrm>
            <a:off x="4351338" y="5257800"/>
            <a:ext cx="5486400" cy="1631950"/>
          </a:xfrm>
          <a:prstGeom prst="rect">
            <a:avLst/>
          </a:prstGeom>
          <a:noFill/>
        </p:spPr>
        <p:txBody>
          <a:bodyPr>
            <a:spAutoFit/>
          </a:bodyPr>
          <a:lstStyle/>
          <a:p>
            <a:pPr>
              <a:defRPr/>
            </a:pPr>
            <a:r>
              <a:rPr lang="en-US" sz="2000" u="sng" dirty="0">
                <a:solidFill>
                  <a:srgbClr val="FF0000"/>
                </a:solidFill>
              </a:rPr>
              <a:t>Chinese Philosophies Established Under the Zhou</a:t>
            </a:r>
          </a:p>
          <a:p>
            <a:pPr marL="342900" indent="-342900">
              <a:buFont typeface="Arial" pitchFamily="34" charset="0"/>
              <a:buChar char="•"/>
              <a:defRPr/>
            </a:pPr>
            <a:r>
              <a:rPr lang="en-US" sz="1600" dirty="0">
                <a:solidFill>
                  <a:srgbClr val="FF0000"/>
                </a:solidFill>
              </a:rPr>
              <a:t>Confucianism- reform in society including social order of family and government</a:t>
            </a:r>
          </a:p>
          <a:p>
            <a:pPr marL="342900" indent="-342900">
              <a:buFont typeface="Arial" pitchFamily="34" charset="0"/>
              <a:buChar char="•"/>
              <a:defRPr/>
            </a:pPr>
            <a:r>
              <a:rPr lang="en-US" sz="1600" dirty="0">
                <a:solidFill>
                  <a:srgbClr val="FF0000"/>
                </a:solidFill>
              </a:rPr>
              <a:t>Daoism- philosophy established by </a:t>
            </a:r>
            <a:r>
              <a:rPr lang="en-US" sz="1600" dirty="0" err="1">
                <a:solidFill>
                  <a:srgbClr val="FF0000"/>
                </a:solidFill>
              </a:rPr>
              <a:t>Laozi</a:t>
            </a:r>
            <a:r>
              <a:rPr lang="en-US" sz="1600" dirty="0">
                <a:solidFill>
                  <a:srgbClr val="FF0000"/>
                </a:solidFill>
              </a:rPr>
              <a:t> that addresses order and harmony</a:t>
            </a:r>
          </a:p>
          <a:p>
            <a:pPr marL="342900" indent="-342900">
              <a:buFont typeface="Arial" pitchFamily="34" charset="0"/>
              <a:buChar char="•"/>
              <a:defRPr/>
            </a:pPr>
            <a:r>
              <a:rPr lang="en-US" sz="1600" dirty="0">
                <a:solidFill>
                  <a:srgbClr val="FF0000"/>
                </a:solidFill>
              </a:rPr>
              <a:t>Legalism- stressed  punishment over rewards</a:t>
            </a:r>
          </a:p>
        </p:txBody>
      </p:sp>
    </p:spTree>
    <p:extLst>
      <p:ext uri="{BB962C8B-B14F-4D97-AF65-F5344CB8AC3E}">
        <p14:creationId xmlns:p14="http://schemas.microsoft.com/office/powerpoint/2010/main" val="1405930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905000" y="381000"/>
            <a:ext cx="8001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spcBef>
                <a:spcPct val="50000"/>
              </a:spcBef>
            </a:pPr>
            <a:r>
              <a:rPr lang="en-US" altLang="en-US" sz="7200"/>
              <a:t>Qin Dynasty</a:t>
            </a:r>
          </a:p>
        </p:txBody>
      </p:sp>
      <p:sp>
        <p:nvSpPr>
          <p:cNvPr id="27651" name="Rectangle 3"/>
          <p:cNvSpPr>
            <a:spLocks noChangeArrowheads="1"/>
          </p:cNvSpPr>
          <p:nvPr/>
        </p:nvSpPr>
        <p:spPr bwMode="auto">
          <a:xfrm>
            <a:off x="5216525" y="2522538"/>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sp>
        <p:nvSpPr>
          <p:cNvPr id="27652" name="Rectangle 4"/>
          <p:cNvSpPr>
            <a:spLocks noChangeArrowheads="1"/>
          </p:cNvSpPr>
          <p:nvPr/>
        </p:nvSpPr>
        <p:spPr bwMode="auto">
          <a:xfrm>
            <a:off x="1524001" y="1424970"/>
            <a:ext cx="1847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sp>
        <p:nvSpPr>
          <p:cNvPr id="27653" name="Rectangle 7"/>
          <p:cNvSpPr>
            <a:spLocks noChangeArrowheads="1"/>
          </p:cNvSpPr>
          <p:nvPr/>
        </p:nvSpPr>
        <p:spPr bwMode="auto">
          <a:xfrm>
            <a:off x="1524001" y="1358295"/>
            <a:ext cx="1847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pic>
        <p:nvPicPr>
          <p:cNvPr id="27654" name="Picture 6" descr="http://www.wikipediaondvd.com/nav/img/a/n/v.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81201" y="1981200"/>
            <a:ext cx="21240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Rectangle 8"/>
          <p:cNvSpPr>
            <a:spLocks noChangeArrowheads="1"/>
          </p:cNvSpPr>
          <p:nvPr/>
        </p:nvSpPr>
        <p:spPr bwMode="auto">
          <a:xfrm>
            <a:off x="1524001" y="4484044"/>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sz="2400"/>
          </a:p>
        </p:txBody>
      </p:sp>
      <p:sp>
        <p:nvSpPr>
          <p:cNvPr id="27656" name="TextBox 7"/>
          <p:cNvSpPr txBox="1">
            <a:spLocks noChangeArrowheads="1"/>
          </p:cNvSpPr>
          <p:nvPr/>
        </p:nvSpPr>
        <p:spPr bwMode="auto">
          <a:xfrm>
            <a:off x="4495800" y="2895601"/>
            <a:ext cx="5715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buFont typeface="Arial" panose="020B0604020202020204" pitchFamily="34" charset="0"/>
              <a:buChar char="•"/>
            </a:pPr>
            <a:r>
              <a:rPr lang="en-US" altLang="en-US" sz="2800"/>
              <a:t>Qin Shi Huangdi – </a:t>
            </a:r>
            <a:r>
              <a:rPr lang="en-US" altLang="en-US" sz="2800">
                <a:solidFill>
                  <a:srgbClr val="00B050"/>
                </a:solidFill>
              </a:rPr>
              <a:t>China’s first emperor</a:t>
            </a:r>
            <a:r>
              <a:rPr lang="en-US" altLang="en-US" sz="2800"/>
              <a:t>, uses Legalist ideas to unfiy China through autocracy</a:t>
            </a:r>
            <a:endParaRPr lang="en-US" altLang="en-US" sz="2800">
              <a:solidFill>
                <a:srgbClr val="00B050"/>
              </a:solidFill>
            </a:endParaRPr>
          </a:p>
          <a:p>
            <a:pPr eaLnBrk="1" hangingPunct="1">
              <a:buFont typeface="Arial" panose="020B0604020202020204" pitchFamily="34" charset="0"/>
              <a:buChar char="•"/>
            </a:pPr>
            <a:r>
              <a:rPr lang="en-US" altLang="en-US" sz="2800"/>
              <a:t>Unified China, built roads and canals</a:t>
            </a:r>
          </a:p>
          <a:p>
            <a:pPr eaLnBrk="1" hangingPunct="1">
              <a:buFont typeface="Arial" panose="020B0604020202020204" pitchFamily="34" charset="0"/>
              <a:buChar char="•"/>
            </a:pPr>
            <a:r>
              <a:rPr lang="en-US" altLang="en-US" sz="2800"/>
              <a:t>Constructed the </a:t>
            </a:r>
            <a:r>
              <a:rPr lang="en-US" altLang="en-US" sz="2800">
                <a:solidFill>
                  <a:srgbClr val="00B050"/>
                </a:solidFill>
              </a:rPr>
              <a:t>Great Wall </a:t>
            </a:r>
            <a:r>
              <a:rPr lang="en-US" altLang="en-US" sz="2800"/>
              <a:t>to protect the empire</a:t>
            </a:r>
          </a:p>
          <a:p>
            <a:pPr eaLnBrk="1" hangingPunct="1">
              <a:buFont typeface="Arial" panose="020B0604020202020204" pitchFamily="34" charset="0"/>
              <a:buChar char="•"/>
            </a:pPr>
            <a:r>
              <a:rPr lang="en-US" altLang="en-US" sz="2800"/>
              <a:t>Mass murder of Confucian scholars</a:t>
            </a:r>
          </a:p>
        </p:txBody>
      </p:sp>
      <p:sp>
        <p:nvSpPr>
          <p:cNvPr id="27657" name="TextBox 1"/>
          <p:cNvSpPr txBox="1">
            <a:spLocks noChangeArrowheads="1"/>
          </p:cNvSpPr>
          <p:nvPr/>
        </p:nvSpPr>
        <p:spPr bwMode="auto">
          <a:xfrm>
            <a:off x="5638800" y="1852613"/>
            <a:ext cx="3962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400" b="1">
                <a:solidFill>
                  <a:srgbClr val="FF0000"/>
                </a:solidFill>
              </a:rPr>
              <a:t>Development of Classical Civilizations</a:t>
            </a:r>
          </a:p>
        </p:txBody>
      </p:sp>
      <p:sp>
        <p:nvSpPr>
          <p:cNvPr id="27658" name="TextBox 2"/>
          <p:cNvSpPr txBox="1">
            <a:spLocks noChangeArrowheads="1"/>
          </p:cNvSpPr>
          <p:nvPr/>
        </p:nvSpPr>
        <p:spPr bwMode="auto">
          <a:xfrm>
            <a:off x="7010400" y="1219201"/>
            <a:ext cx="2755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800">
                <a:solidFill>
                  <a:srgbClr val="00B050"/>
                </a:solidFill>
              </a:rPr>
              <a:t>256 BC – 202 BC</a:t>
            </a:r>
          </a:p>
        </p:txBody>
      </p:sp>
    </p:spTree>
    <p:extLst>
      <p:ext uri="{BB962C8B-B14F-4D97-AF65-F5344CB8AC3E}">
        <p14:creationId xmlns:p14="http://schemas.microsoft.com/office/powerpoint/2010/main" val="2043292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981200" y="457200"/>
            <a:ext cx="8001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spcBef>
                <a:spcPct val="50000"/>
              </a:spcBef>
            </a:pPr>
            <a:r>
              <a:rPr lang="en-US" altLang="en-US" sz="7200"/>
              <a:t>Han Dynasty</a:t>
            </a:r>
          </a:p>
        </p:txBody>
      </p:sp>
      <p:pic>
        <p:nvPicPr>
          <p:cNvPr id="28675" name="Picture 5" descr="han-dynas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7901" y="1476375"/>
            <a:ext cx="24415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1"/>
          <p:cNvSpPr txBox="1">
            <a:spLocks noChangeArrowheads="1"/>
          </p:cNvSpPr>
          <p:nvPr/>
        </p:nvSpPr>
        <p:spPr bwMode="auto">
          <a:xfrm>
            <a:off x="2057400" y="3200400"/>
            <a:ext cx="4800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800"/>
              <a:t>Silk Road</a:t>
            </a:r>
          </a:p>
          <a:p>
            <a:pPr eaLnBrk="1" hangingPunct="1"/>
            <a:r>
              <a:rPr lang="en-US" altLang="en-US" sz="2800"/>
              <a:t>Centralized Government</a:t>
            </a:r>
          </a:p>
          <a:p>
            <a:pPr eaLnBrk="1" hangingPunct="1"/>
            <a:r>
              <a:rPr lang="en-US" altLang="en-US" sz="2800"/>
              <a:t>Civil service examinations</a:t>
            </a:r>
          </a:p>
          <a:p>
            <a:pPr eaLnBrk="1" hangingPunct="1"/>
            <a:r>
              <a:rPr lang="en-US" altLang="en-US" sz="2800"/>
              <a:t>Invention of Ceramics</a:t>
            </a:r>
          </a:p>
          <a:p>
            <a:pPr eaLnBrk="1" hangingPunct="1"/>
            <a:r>
              <a:rPr lang="en-US" altLang="en-US" sz="2800"/>
              <a:t>Invention of Paper</a:t>
            </a:r>
          </a:p>
          <a:p>
            <a:pPr eaLnBrk="1" hangingPunct="1"/>
            <a:r>
              <a:rPr lang="en-US" altLang="en-US" sz="2800"/>
              <a:t>Beginning of Pax Sinica</a:t>
            </a:r>
          </a:p>
          <a:p>
            <a:pPr eaLnBrk="1" hangingPunct="1"/>
            <a:r>
              <a:rPr lang="en-US" altLang="en-US" sz="2800"/>
              <a:t>Promotion of Confucianism</a:t>
            </a:r>
          </a:p>
          <a:p>
            <a:pPr eaLnBrk="1" hangingPunct="1"/>
            <a:endParaRPr lang="en-US" altLang="en-US" sz="2800"/>
          </a:p>
          <a:p>
            <a:pPr eaLnBrk="1" hangingPunct="1"/>
            <a:endParaRPr lang="en-US" altLang="en-US" sz="2800"/>
          </a:p>
        </p:txBody>
      </p:sp>
      <p:sp>
        <p:nvSpPr>
          <p:cNvPr id="28677" name="TextBox 2"/>
          <p:cNvSpPr txBox="1">
            <a:spLocks noChangeArrowheads="1"/>
          </p:cNvSpPr>
          <p:nvPr/>
        </p:nvSpPr>
        <p:spPr bwMode="auto">
          <a:xfrm>
            <a:off x="3048001" y="1828800"/>
            <a:ext cx="4359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000" b="1">
                <a:solidFill>
                  <a:srgbClr val="FF0000"/>
                </a:solidFill>
              </a:rPr>
              <a:t>Development of Classical Civilizations</a:t>
            </a:r>
          </a:p>
        </p:txBody>
      </p:sp>
      <p:sp>
        <p:nvSpPr>
          <p:cNvPr id="28678" name="TextBox 3"/>
          <p:cNvSpPr txBox="1">
            <a:spLocks noChangeArrowheads="1"/>
          </p:cNvSpPr>
          <p:nvPr/>
        </p:nvSpPr>
        <p:spPr bwMode="auto">
          <a:xfrm>
            <a:off x="7327901" y="1052513"/>
            <a:ext cx="1782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000">
                <a:solidFill>
                  <a:srgbClr val="00B050"/>
                </a:solidFill>
              </a:rPr>
              <a:t>202 BC – 9 AD</a:t>
            </a:r>
          </a:p>
        </p:txBody>
      </p:sp>
    </p:spTree>
    <p:extLst>
      <p:ext uri="{BB962C8B-B14F-4D97-AF65-F5344CB8AC3E}">
        <p14:creationId xmlns:p14="http://schemas.microsoft.com/office/powerpoint/2010/main" val="1147255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2590800" y="1066800"/>
            <a:ext cx="41862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7200"/>
              <a:t>JUDAISM</a:t>
            </a:r>
          </a:p>
        </p:txBody>
      </p:sp>
      <p:pic>
        <p:nvPicPr>
          <p:cNvPr id="296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438401"/>
            <a:ext cx="2857500"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0" name="TextBox 2"/>
          <p:cNvSpPr txBox="1">
            <a:spLocks noChangeArrowheads="1"/>
          </p:cNvSpPr>
          <p:nvPr/>
        </p:nvSpPr>
        <p:spPr bwMode="auto">
          <a:xfrm>
            <a:off x="1525588" y="2743200"/>
            <a:ext cx="441801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800" b="1">
                <a:solidFill>
                  <a:srgbClr val="7030A0"/>
                </a:solidFill>
              </a:rPr>
              <a:t>Abraham, Moses, David</a:t>
            </a:r>
          </a:p>
          <a:p>
            <a:pPr eaLnBrk="1" hangingPunct="1"/>
            <a:r>
              <a:rPr lang="en-US" altLang="en-US" sz="2800" b="1">
                <a:solidFill>
                  <a:srgbClr val="7030A0"/>
                </a:solidFill>
              </a:rPr>
              <a:t>Monotheistic</a:t>
            </a:r>
          </a:p>
          <a:p>
            <a:pPr eaLnBrk="1" hangingPunct="1"/>
            <a:r>
              <a:rPr lang="en-US" altLang="en-US" sz="2800" b="1">
                <a:solidFill>
                  <a:srgbClr val="7030A0"/>
                </a:solidFill>
              </a:rPr>
              <a:t>10 Commandments, civil and religious laws</a:t>
            </a:r>
          </a:p>
          <a:p>
            <a:pPr eaLnBrk="1" hangingPunct="1"/>
            <a:r>
              <a:rPr lang="en-US" altLang="en-US" sz="2800" b="1">
                <a:solidFill>
                  <a:srgbClr val="7030A0"/>
                </a:solidFill>
              </a:rPr>
              <a:t>Torah, sacred writings</a:t>
            </a:r>
          </a:p>
          <a:p>
            <a:pPr eaLnBrk="1" hangingPunct="1"/>
            <a:r>
              <a:rPr lang="en-US" altLang="en-US" sz="2800" b="1">
                <a:solidFill>
                  <a:srgbClr val="7030A0"/>
                </a:solidFill>
              </a:rPr>
              <a:t>“Promised Land” in Canaan</a:t>
            </a:r>
          </a:p>
          <a:p>
            <a:pPr eaLnBrk="1" hangingPunct="1"/>
            <a:r>
              <a:rPr lang="en-US" altLang="en-US" sz="2800" b="1">
                <a:solidFill>
                  <a:srgbClr val="7030A0"/>
                </a:solidFill>
              </a:rPr>
              <a:t>Messiah</a:t>
            </a:r>
          </a:p>
          <a:p>
            <a:pPr eaLnBrk="1" hangingPunct="1"/>
            <a:endParaRPr lang="en-US" altLang="en-US" sz="2800" b="1">
              <a:solidFill>
                <a:srgbClr val="7030A0"/>
              </a:solidFill>
            </a:endParaRPr>
          </a:p>
          <a:p>
            <a:pPr eaLnBrk="1" hangingPunct="1"/>
            <a:endParaRPr lang="en-US" altLang="en-US" sz="2800" b="1">
              <a:solidFill>
                <a:srgbClr val="7030A0"/>
              </a:solidFill>
            </a:endParaRPr>
          </a:p>
        </p:txBody>
      </p:sp>
      <p:sp>
        <p:nvSpPr>
          <p:cNvPr id="29701" name="TextBox 1"/>
          <p:cNvSpPr txBox="1">
            <a:spLocks noChangeArrowheads="1"/>
          </p:cNvSpPr>
          <p:nvPr/>
        </p:nvSpPr>
        <p:spPr bwMode="auto">
          <a:xfrm>
            <a:off x="6934200" y="1447800"/>
            <a:ext cx="3581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400">
                <a:solidFill>
                  <a:srgbClr val="FF0000"/>
                </a:solidFill>
              </a:rPr>
              <a:t>Israel: Hebrews monotheistic and worship Yahweh</a:t>
            </a:r>
          </a:p>
        </p:txBody>
      </p:sp>
    </p:spTree>
    <p:extLst>
      <p:ext uri="{BB962C8B-B14F-4D97-AF65-F5344CB8AC3E}">
        <p14:creationId xmlns:p14="http://schemas.microsoft.com/office/powerpoint/2010/main" val="6605547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752600" y="304800"/>
            <a:ext cx="8001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spcBef>
                <a:spcPct val="50000"/>
              </a:spcBef>
            </a:pPr>
            <a:r>
              <a:rPr lang="en-US" altLang="en-US" sz="7200"/>
              <a:t>Monotheism</a:t>
            </a:r>
          </a:p>
        </p:txBody>
      </p:sp>
      <p:sp>
        <p:nvSpPr>
          <p:cNvPr id="30723" name="Rectangle 3"/>
          <p:cNvSpPr>
            <a:spLocks noChangeArrowheads="1"/>
          </p:cNvSpPr>
          <p:nvPr/>
        </p:nvSpPr>
        <p:spPr bwMode="auto">
          <a:xfrm>
            <a:off x="5216525" y="2522538"/>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pic>
        <p:nvPicPr>
          <p:cNvPr id="30724" name="Picture 5" descr="creation+monotheism+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1752600"/>
            <a:ext cx="32226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1"/>
          <p:cNvSpPr txBox="1">
            <a:spLocks noChangeArrowheads="1"/>
          </p:cNvSpPr>
          <p:nvPr/>
        </p:nvSpPr>
        <p:spPr bwMode="auto">
          <a:xfrm>
            <a:off x="5918200" y="4678364"/>
            <a:ext cx="4038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3200"/>
              <a:t>Belief in one God</a:t>
            </a:r>
          </a:p>
          <a:p>
            <a:pPr eaLnBrk="1" hangingPunct="1"/>
            <a:r>
              <a:rPr lang="en-US" altLang="en-US" sz="3200"/>
              <a:t>Shared by Judaism, Christianity and Islam</a:t>
            </a:r>
          </a:p>
        </p:txBody>
      </p:sp>
    </p:spTree>
    <p:extLst>
      <p:ext uri="{BB962C8B-B14F-4D97-AF65-F5344CB8AC3E}">
        <p14:creationId xmlns:p14="http://schemas.microsoft.com/office/powerpoint/2010/main" val="27542257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905000" y="304800"/>
            <a:ext cx="4800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spcBef>
                <a:spcPct val="50000"/>
              </a:spcBef>
            </a:pPr>
            <a:r>
              <a:rPr lang="en-US" altLang="en-US" sz="6600"/>
              <a:t>Christianity</a:t>
            </a:r>
          </a:p>
        </p:txBody>
      </p:sp>
      <p:sp>
        <p:nvSpPr>
          <p:cNvPr id="31747" name="Rectangle 5"/>
          <p:cNvSpPr>
            <a:spLocks noChangeArrowheads="1"/>
          </p:cNvSpPr>
          <p:nvPr/>
        </p:nvSpPr>
        <p:spPr bwMode="auto">
          <a:xfrm>
            <a:off x="5353050" y="224790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pic>
        <p:nvPicPr>
          <p:cNvPr id="31748" name="Picture 6" descr="image-christia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403350"/>
            <a:ext cx="3371850"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1"/>
          <p:cNvSpPr txBox="1">
            <a:spLocks noChangeArrowheads="1"/>
          </p:cNvSpPr>
          <p:nvPr/>
        </p:nvSpPr>
        <p:spPr bwMode="auto">
          <a:xfrm>
            <a:off x="1644650" y="1403351"/>
            <a:ext cx="497205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buFont typeface="Arial" panose="020B0604020202020204" pitchFamily="34" charset="0"/>
              <a:buChar char="•"/>
            </a:pPr>
            <a:r>
              <a:rPr lang="en-US" altLang="en-US" sz="2000" b="1">
                <a:solidFill>
                  <a:srgbClr val="7030A0"/>
                </a:solidFill>
              </a:rPr>
              <a:t>Based on teachings of Jesus as the Son of God, rejected by the Jews as messiah, crucified</a:t>
            </a:r>
          </a:p>
          <a:p>
            <a:pPr eaLnBrk="1" hangingPunct="1">
              <a:buFont typeface="Arial" panose="020B0604020202020204" pitchFamily="34" charset="0"/>
              <a:buChar char="•"/>
            </a:pPr>
            <a:r>
              <a:rPr lang="en-US" altLang="en-US" sz="2000" b="1">
                <a:solidFill>
                  <a:srgbClr val="7030A0"/>
                </a:solidFill>
              </a:rPr>
              <a:t>Forgiveness, Mercy, Sympathy for Poor</a:t>
            </a:r>
          </a:p>
          <a:p>
            <a:pPr eaLnBrk="1" hangingPunct="1">
              <a:buFont typeface="Arial" panose="020B0604020202020204" pitchFamily="34" charset="0"/>
              <a:buChar char="•"/>
            </a:pPr>
            <a:r>
              <a:rPr lang="en-US" altLang="en-US" sz="2000" b="1">
                <a:solidFill>
                  <a:srgbClr val="7030A0"/>
                </a:solidFill>
              </a:rPr>
              <a:t>Peter, Paul, Pax Romana make the spread of Christianity possible</a:t>
            </a:r>
          </a:p>
          <a:p>
            <a:pPr eaLnBrk="1" hangingPunct="1">
              <a:buFont typeface="Arial" panose="020B0604020202020204" pitchFamily="34" charset="0"/>
              <a:buChar char="•"/>
            </a:pPr>
            <a:r>
              <a:rPr lang="en-US" altLang="en-US" sz="2000" b="1">
                <a:solidFill>
                  <a:srgbClr val="7030A0"/>
                </a:solidFill>
              </a:rPr>
              <a:t>312 AD, Edict of Milan declares Christianity to be an approved religion by emperor</a:t>
            </a:r>
          </a:p>
          <a:p>
            <a:pPr eaLnBrk="1" hangingPunct="1">
              <a:buFont typeface="Arial" panose="020B0604020202020204" pitchFamily="34" charset="0"/>
              <a:buChar char="•"/>
            </a:pPr>
            <a:r>
              <a:rPr lang="en-US" altLang="en-US" sz="2000" b="1">
                <a:solidFill>
                  <a:srgbClr val="7030A0"/>
                </a:solidFill>
              </a:rPr>
              <a:t>Church hierarchy established </a:t>
            </a:r>
          </a:p>
          <a:p>
            <a:pPr eaLnBrk="1" hangingPunct="1">
              <a:buFont typeface="Arial" panose="020B0604020202020204" pitchFamily="34" charset="0"/>
              <a:buChar char="•"/>
            </a:pPr>
            <a:r>
              <a:rPr lang="en-US" altLang="en-US" sz="2000" b="1">
                <a:solidFill>
                  <a:srgbClr val="7030A0"/>
                </a:solidFill>
              </a:rPr>
              <a:t>Rome official center of the Christian Church</a:t>
            </a:r>
          </a:p>
          <a:p>
            <a:pPr eaLnBrk="1" hangingPunct="1">
              <a:buFont typeface="Arial" panose="020B0604020202020204" pitchFamily="34" charset="0"/>
              <a:buChar char="•"/>
            </a:pPr>
            <a:r>
              <a:rPr lang="en-US" altLang="en-US" sz="2000" b="1">
                <a:solidFill>
                  <a:srgbClr val="7030A0"/>
                </a:solidFill>
              </a:rPr>
              <a:t>Through Middle Ages, the Church becomes the centralizing force of the Western Culture</a:t>
            </a:r>
          </a:p>
          <a:p>
            <a:pPr eaLnBrk="1" hangingPunct="1">
              <a:buFont typeface="Arial" panose="020B0604020202020204" pitchFamily="34" charset="0"/>
              <a:buChar char="•"/>
            </a:pPr>
            <a:endParaRPr lang="en-US" altLang="en-US" sz="2400" b="1">
              <a:solidFill>
                <a:srgbClr val="7030A0"/>
              </a:solidFill>
            </a:endParaRPr>
          </a:p>
        </p:txBody>
      </p:sp>
    </p:spTree>
    <p:extLst>
      <p:ext uri="{BB962C8B-B14F-4D97-AF65-F5344CB8AC3E}">
        <p14:creationId xmlns:p14="http://schemas.microsoft.com/office/powerpoint/2010/main" val="12955912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3352800" y="461963"/>
            <a:ext cx="58674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7200"/>
              <a:t>Turning Points</a:t>
            </a:r>
          </a:p>
          <a:p>
            <a:pPr algn="ctr" eaLnBrk="1" hangingPunct="1"/>
            <a:r>
              <a:rPr lang="en-US" altLang="en-US" sz="4800" b="1">
                <a:solidFill>
                  <a:srgbClr val="FF0000"/>
                </a:solidFill>
              </a:rPr>
              <a:t>Spread of Christianity</a:t>
            </a:r>
          </a:p>
        </p:txBody>
      </p:sp>
      <p:sp>
        <p:nvSpPr>
          <p:cNvPr id="33795" name="TextBox 4"/>
          <p:cNvSpPr txBox="1">
            <a:spLocks noChangeArrowheads="1"/>
          </p:cNvSpPr>
          <p:nvPr/>
        </p:nvSpPr>
        <p:spPr bwMode="auto">
          <a:xfrm>
            <a:off x="1600201" y="2667000"/>
            <a:ext cx="77898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400" u="sng"/>
              <a:t>CAUSE</a:t>
            </a:r>
            <a:r>
              <a:rPr lang="en-US" altLang="en-US" sz="2400"/>
              <a:t>:</a:t>
            </a:r>
          </a:p>
          <a:p>
            <a:pPr eaLnBrk="1" hangingPunct="1"/>
            <a:r>
              <a:rPr lang="en-US" altLang="en-US" sz="2400"/>
              <a:t>Spread of Christianity throughout the Roman  empire</a:t>
            </a:r>
          </a:p>
          <a:p>
            <a:pPr eaLnBrk="1" hangingPunct="1"/>
            <a:r>
              <a:rPr lang="en-US" altLang="en-US" sz="2400"/>
              <a:t>Peter, Paul, Pax Romana make spread of Christianity possible</a:t>
            </a:r>
          </a:p>
          <a:p>
            <a:pPr eaLnBrk="1" hangingPunct="1"/>
            <a:endParaRPr lang="en-US" altLang="en-US" sz="2400"/>
          </a:p>
        </p:txBody>
      </p:sp>
      <p:sp>
        <p:nvSpPr>
          <p:cNvPr id="33796" name="TextBox 5"/>
          <p:cNvSpPr txBox="1">
            <a:spLocks noChangeArrowheads="1"/>
          </p:cNvSpPr>
          <p:nvPr/>
        </p:nvSpPr>
        <p:spPr bwMode="auto">
          <a:xfrm>
            <a:off x="3657600" y="4038601"/>
            <a:ext cx="6781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400" u="sng"/>
              <a:t>EFFECTS</a:t>
            </a:r>
            <a:r>
              <a:rPr lang="en-US" altLang="en-US" sz="2400"/>
              <a:t>:</a:t>
            </a:r>
          </a:p>
          <a:p>
            <a:pPr eaLnBrk="1" hangingPunct="1"/>
            <a:r>
              <a:rPr lang="en-US" altLang="en-US" sz="2400"/>
              <a:t>Constantine accepts Christianity as the official religion of the Roman Empire</a:t>
            </a:r>
          </a:p>
          <a:p>
            <a:pPr eaLnBrk="1" hangingPunct="1"/>
            <a:r>
              <a:rPr lang="en-US" altLang="en-US" sz="2400"/>
              <a:t>Eastern Orthodoxy develops after the schism between that church and the Catholic Church</a:t>
            </a:r>
          </a:p>
          <a:p>
            <a:pPr eaLnBrk="1" hangingPunct="1"/>
            <a:r>
              <a:rPr lang="en-US" altLang="en-US" sz="2400">
                <a:solidFill>
                  <a:srgbClr val="00B050"/>
                </a:solidFill>
              </a:rPr>
              <a:t>Church develops in power during the Middle Ages in Europe</a:t>
            </a:r>
          </a:p>
        </p:txBody>
      </p:sp>
    </p:spTree>
    <p:extLst>
      <p:ext uri="{BB962C8B-B14F-4D97-AF65-F5344CB8AC3E}">
        <p14:creationId xmlns:p14="http://schemas.microsoft.com/office/powerpoint/2010/main" val="3455159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981200" y="457200"/>
            <a:ext cx="8001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spcBef>
                <a:spcPct val="50000"/>
              </a:spcBef>
            </a:pPr>
            <a:r>
              <a:rPr lang="en-US" altLang="en-US" sz="7200"/>
              <a:t>Islam</a:t>
            </a:r>
          </a:p>
        </p:txBody>
      </p:sp>
      <p:sp>
        <p:nvSpPr>
          <p:cNvPr id="34819" name="Rectangle 4"/>
          <p:cNvSpPr>
            <a:spLocks noChangeArrowheads="1"/>
          </p:cNvSpPr>
          <p:nvPr/>
        </p:nvSpPr>
        <p:spPr bwMode="auto">
          <a:xfrm>
            <a:off x="5338763" y="2347913"/>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pic>
        <p:nvPicPr>
          <p:cNvPr id="34820" name="Picture 5" descr="islam_symb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25" y="1524000"/>
            <a:ext cx="4495800"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1"/>
          <p:cNvSpPr txBox="1">
            <a:spLocks noChangeArrowheads="1"/>
          </p:cNvSpPr>
          <p:nvPr/>
        </p:nvSpPr>
        <p:spPr bwMode="auto">
          <a:xfrm>
            <a:off x="1676401" y="1816101"/>
            <a:ext cx="446722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400"/>
              <a:t>Founded by Muhammad</a:t>
            </a:r>
          </a:p>
          <a:p>
            <a:pPr eaLnBrk="1" hangingPunct="1"/>
            <a:r>
              <a:rPr lang="en-US" altLang="en-US" sz="2400"/>
              <a:t>Muslims worship Allah</a:t>
            </a:r>
          </a:p>
          <a:p>
            <a:pPr eaLnBrk="1" hangingPunct="1"/>
            <a:r>
              <a:rPr lang="en-US" altLang="en-US" sz="2400"/>
              <a:t>Mecca – Holy City of Islamic Faith</a:t>
            </a:r>
          </a:p>
          <a:p>
            <a:pPr eaLnBrk="1" hangingPunct="1"/>
            <a:r>
              <a:rPr lang="en-US" altLang="en-US" sz="2400"/>
              <a:t>Allah- monotheistic deity </a:t>
            </a:r>
          </a:p>
          <a:p>
            <a:pPr eaLnBrk="1" hangingPunct="1"/>
            <a:r>
              <a:rPr lang="en-US" altLang="en-US" sz="2400"/>
              <a:t>Hajj- pilgrimage to Mecca</a:t>
            </a:r>
          </a:p>
          <a:p>
            <a:pPr eaLnBrk="1" hangingPunct="1"/>
            <a:r>
              <a:rPr lang="en-US" altLang="en-US" sz="2400"/>
              <a:t>Koran (Qur’an) – Holy Book</a:t>
            </a:r>
          </a:p>
          <a:p>
            <a:pPr eaLnBrk="1" hangingPunct="1"/>
            <a:r>
              <a:rPr lang="en-US" altLang="en-US" sz="2400"/>
              <a:t>Jihad- Holy Struggle</a:t>
            </a:r>
          </a:p>
          <a:p>
            <a:pPr eaLnBrk="1" hangingPunct="1"/>
            <a:r>
              <a:rPr lang="en-US" altLang="en-US" sz="2400"/>
              <a:t>Five Pillars of Faith</a:t>
            </a:r>
          </a:p>
          <a:p>
            <a:pPr eaLnBrk="1" hangingPunct="1"/>
            <a:r>
              <a:rPr lang="en-US" altLang="en-US" sz="2400"/>
              <a:t>Share wealth between rich and poor</a:t>
            </a:r>
          </a:p>
          <a:p>
            <a:pPr eaLnBrk="1" hangingPunct="1"/>
            <a:r>
              <a:rPr lang="en-US" altLang="en-US" sz="2400"/>
              <a:t>Trade and spread of religion- Silk roads, European exploration</a:t>
            </a:r>
          </a:p>
        </p:txBody>
      </p:sp>
    </p:spTree>
    <p:extLst>
      <p:ext uri="{BB962C8B-B14F-4D97-AF65-F5344CB8AC3E}">
        <p14:creationId xmlns:p14="http://schemas.microsoft.com/office/powerpoint/2010/main" val="876972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1905000" y="533400"/>
            <a:ext cx="7848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algn="ctr" eaLnBrk="1" hangingPunct="1"/>
            <a:r>
              <a:rPr lang="en-US" altLang="en-US" sz="4800">
                <a:solidFill>
                  <a:srgbClr val="FF0000"/>
                </a:solidFill>
              </a:rPr>
              <a:t>Impact/Influence </a:t>
            </a:r>
            <a:r>
              <a:rPr lang="en-US" altLang="en-US" sz="4800"/>
              <a:t>of Farming on River Valley Civilizations</a:t>
            </a:r>
          </a:p>
        </p:txBody>
      </p:sp>
      <p:sp>
        <p:nvSpPr>
          <p:cNvPr id="3075" name="TextBox 2"/>
          <p:cNvSpPr txBox="1">
            <a:spLocks noChangeArrowheads="1"/>
          </p:cNvSpPr>
          <p:nvPr/>
        </p:nvSpPr>
        <p:spPr bwMode="auto">
          <a:xfrm>
            <a:off x="1905000" y="2362201"/>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buFont typeface="Arial" panose="020B0604020202020204" pitchFamily="34" charset="0"/>
              <a:buChar char="•"/>
            </a:pPr>
            <a:r>
              <a:rPr lang="en-US" altLang="en-US" sz="2000">
                <a:solidFill>
                  <a:srgbClr val="7030A0"/>
                </a:solidFill>
              </a:rPr>
              <a:t>Development of Agriculture (Neolithic Revolution)</a:t>
            </a:r>
          </a:p>
          <a:p>
            <a:pPr eaLnBrk="1" hangingPunct="1">
              <a:buFont typeface="Arial" panose="020B0604020202020204" pitchFamily="34" charset="0"/>
              <a:buChar char="•"/>
            </a:pPr>
            <a:r>
              <a:rPr lang="en-US" altLang="en-US" sz="2000">
                <a:solidFill>
                  <a:srgbClr val="7030A0"/>
                </a:solidFill>
              </a:rPr>
              <a:t>Irrigation leads to development of social classes and organized religion</a:t>
            </a:r>
          </a:p>
        </p:txBody>
      </p:sp>
      <p:sp>
        <p:nvSpPr>
          <p:cNvPr id="4" name="TextBox 3"/>
          <p:cNvSpPr txBox="1"/>
          <p:nvPr/>
        </p:nvSpPr>
        <p:spPr>
          <a:xfrm>
            <a:off x="1981200" y="3276601"/>
            <a:ext cx="7543800" cy="3108325"/>
          </a:xfrm>
          <a:prstGeom prst="rect">
            <a:avLst/>
          </a:prstGeom>
          <a:noFill/>
        </p:spPr>
        <p:txBody>
          <a:bodyPr>
            <a:spAutoFit/>
          </a:bodyPr>
          <a:lstStyle/>
          <a:p>
            <a:pPr algn="ctr">
              <a:defRPr/>
            </a:pPr>
            <a:r>
              <a:rPr lang="en-US" sz="2800" dirty="0"/>
              <a:t>Features of Civilization</a:t>
            </a:r>
          </a:p>
          <a:p>
            <a:pPr marL="457200" indent="-457200">
              <a:buFont typeface="Arial" pitchFamily="34" charset="0"/>
              <a:buChar char="•"/>
              <a:defRPr/>
            </a:pPr>
            <a:r>
              <a:rPr lang="en-US" sz="2800" dirty="0"/>
              <a:t>Advanced Cities</a:t>
            </a:r>
          </a:p>
          <a:p>
            <a:pPr marL="457200" indent="-457200">
              <a:buFont typeface="Arial" pitchFamily="34" charset="0"/>
              <a:buChar char="•"/>
              <a:defRPr/>
            </a:pPr>
            <a:r>
              <a:rPr lang="en-US" sz="2800" dirty="0"/>
              <a:t>Specialized Workers</a:t>
            </a:r>
          </a:p>
          <a:p>
            <a:pPr marL="457200" indent="-457200">
              <a:buFont typeface="Arial" pitchFamily="34" charset="0"/>
              <a:buChar char="•"/>
              <a:defRPr/>
            </a:pPr>
            <a:r>
              <a:rPr lang="en-US" sz="2800" dirty="0"/>
              <a:t>Government, Religion, Economics</a:t>
            </a:r>
          </a:p>
          <a:p>
            <a:pPr marL="457200" indent="-457200">
              <a:buFont typeface="Arial" pitchFamily="34" charset="0"/>
              <a:buChar char="•"/>
              <a:defRPr/>
            </a:pPr>
            <a:r>
              <a:rPr lang="en-US" sz="2800" dirty="0"/>
              <a:t>Record Keeping</a:t>
            </a:r>
          </a:p>
          <a:p>
            <a:pPr marL="457200" indent="-457200">
              <a:buFont typeface="Arial" pitchFamily="34" charset="0"/>
              <a:buChar char="•"/>
              <a:defRPr/>
            </a:pPr>
            <a:r>
              <a:rPr lang="en-US" sz="2800" dirty="0"/>
              <a:t>Advanced Technology (potter, metalwork, beginning of Bronze Age in Sumer in 3000 B.C.</a:t>
            </a:r>
          </a:p>
        </p:txBody>
      </p:sp>
    </p:spTree>
    <p:extLst>
      <p:ext uri="{BB962C8B-B14F-4D97-AF65-F5344CB8AC3E}">
        <p14:creationId xmlns:p14="http://schemas.microsoft.com/office/powerpoint/2010/main" val="749131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1981200" y="381000"/>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7200"/>
              <a:t>Islam’s Impact</a:t>
            </a:r>
          </a:p>
        </p:txBody>
      </p:sp>
      <p:pic>
        <p:nvPicPr>
          <p:cNvPr id="358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1" y="1752600"/>
            <a:ext cx="254317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52600" y="1905000"/>
            <a:ext cx="2971800" cy="3170238"/>
          </a:xfrm>
          <a:prstGeom prst="rect">
            <a:avLst/>
          </a:prstGeom>
          <a:noFill/>
        </p:spPr>
        <p:txBody>
          <a:bodyPr>
            <a:spAutoFit/>
          </a:bodyPr>
          <a:lstStyle/>
          <a:p>
            <a:pPr algn="ctr">
              <a:defRPr/>
            </a:pPr>
            <a:r>
              <a:rPr lang="en-US" sz="2000" b="1" u="sng" dirty="0">
                <a:solidFill>
                  <a:srgbClr val="FF0000"/>
                </a:solidFill>
              </a:rPr>
              <a:t>EUROPE</a:t>
            </a:r>
          </a:p>
          <a:p>
            <a:pPr marL="342900" indent="-342900">
              <a:buFont typeface="Arial" pitchFamily="34" charset="0"/>
              <a:buChar char="•"/>
              <a:defRPr/>
            </a:pPr>
            <a:r>
              <a:rPr lang="en-US" sz="2000" dirty="0">
                <a:solidFill>
                  <a:srgbClr val="FF0000"/>
                </a:solidFill>
              </a:rPr>
              <a:t>Moors occupy Spain for over 700 years and promote Golden Age in art, literature, science, and mathematics</a:t>
            </a:r>
          </a:p>
          <a:p>
            <a:pPr marL="342900" indent="-342900">
              <a:buFont typeface="Arial" pitchFamily="34" charset="0"/>
              <a:buChar char="•"/>
              <a:defRPr/>
            </a:pPr>
            <a:r>
              <a:rPr lang="en-US" sz="2000" dirty="0">
                <a:solidFill>
                  <a:srgbClr val="FF0000"/>
                </a:solidFill>
              </a:rPr>
              <a:t>Defeat by the Franks at Tours in 732 stops the Muslim invasion of Europe</a:t>
            </a:r>
          </a:p>
        </p:txBody>
      </p:sp>
      <p:sp>
        <p:nvSpPr>
          <p:cNvPr id="4" name="TextBox 3"/>
          <p:cNvSpPr txBox="1"/>
          <p:nvPr/>
        </p:nvSpPr>
        <p:spPr>
          <a:xfrm>
            <a:off x="2209800" y="5029201"/>
            <a:ext cx="6172200" cy="2246313"/>
          </a:xfrm>
          <a:prstGeom prst="rect">
            <a:avLst/>
          </a:prstGeom>
          <a:noFill/>
        </p:spPr>
        <p:txBody>
          <a:bodyPr>
            <a:spAutoFit/>
          </a:bodyPr>
          <a:lstStyle/>
          <a:p>
            <a:pPr algn="ctr">
              <a:defRPr/>
            </a:pPr>
            <a:r>
              <a:rPr lang="en-US" sz="2000" b="1" u="sng" dirty="0">
                <a:solidFill>
                  <a:srgbClr val="00B050"/>
                </a:solidFill>
              </a:rPr>
              <a:t>ASIA</a:t>
            </a:r>
          </a:p>
          <a:p>
            <a:pPr marL="342900" indent="-342900">
              <a:buFont typeface="Arial" pitchFamily="34" charset="0"/>
              <a:buChar char="•"/>
              <a:defRPr/>
            </a:pPr>
            <a:r>
              <a:rPr lang="en-US" sz="2000" dirty="0" err="1">
                <a:solidFill>
                  <a:srgbClr val="00B050"/>
                </a:solidFill>
              </a:rPr>
              <a:t>Ottomon</a:t>
            </a:r>
            <a:r>
              <a:rPr lang="en-US" sz="2000" dirty="0">
                <a:solidFill>
                  <a:srgbClr val="00B050"/>
                </a:solidFill>
              </a:rPr>
              <a:t> Empire established in Turkey and lasts until the end of WWI</a:t>
            </a:r>
          </a:p>
          <a:p>
            <a:pPr marL="342900" indent="-342900">
              <a:buFont typeface="Arial" pitchFamily="34" charset="0"/>
              <a:buChar char="•"/>
              <a:defRPr/>
            </a:pPr>
            <a:r>
              <a:rPr lang="en-US" sz="2000" dirty="0">
                <a:solidFill>
                  <a:srgbClr val="00B050"/>
                </a:solidFill>
              </a:rPr>
              <a:t>Mongol invasions of Baghdad</a:t>
            </a:r>
          </a:p>
          <a:p>
            <a:pPr marL="342900" indent="-342900">
              <a:buFont typeface="Arial" pitchFamily="34" charset="0"/>
              <a:buChar char="•"/>
              <a:defRPr/>
            </a:pPr>
            <a:r>
              <a:rPr lang="en-US" sz="2000" dirty="0" err="1">
                <a:solidFill>
                  <a:srgbClr val="00B050"/>
                </a:solidFill>
              </a:rPr>
              <a:t>Safavids</a:t>
            </a:r>
            <a:r>
              <a:rPr lang="en-US" sz="2000" dirty="0">
                <a:solidFill>
                  <a:srgbClr val="00B050"/>
                </a:solidFill>
              </a:rPr>
              <a:t> create a Shi’a empire in Persia</a:t>
            </a:r>
          </a:p>
          <a:p>
            <a:pPr marL="342900" indent="-342900">
              <a:buFont typeface="Arial" pitchFamily="34" charset="0"/>
              <a:buChar char="•"/>
              <a:defRPr/>
            </a:pPr>
            <a:r>
              <a:rPr lang="en-US" sz="2000" dirty="0">
                <a:solidFill>
                  <a:srgbClr val="00B050"/>
                </a:solidFill>
              </a:rPr>
              <a:t>Mughals establish a Muslim empire in India</a:t>
            </a:r>
          </a:p>
          <a:p>
            <a:pPr>
              <a:defRPr/>
            </a:pPr>
            <a:endParaRPr lang="en-US" sz="2000" dirty="0">
              <a:solidFill>
                <a:srgbClr val="00B050"/>
              </a:solidFill>
            </a:endParaRPr>
          </a:p>
        </p:txBody>
      </p:sp>
      <p:sp>
        <p:nvSpPr>
          <p:cNvPr id="6" name="TextBox 5"/>
          <p:cNvSpPr txBox="1"/>
          <p:nvPr/>
        </p:nvSpPr>
        <p:spPr>
          <a:xfrm>
            <a:off x="7734300" y="381001"/>
            <a:ext cx="2667000" cy="7478713"/>
          </a:xfrm>
          <a:prstGeom prst="rect">
            <a:avLst/>
          </a:prstGeom>
          <a:noFill/>
        </p:spPr>
        <p:txBody>
          <a:bodyPr>
            <a:spAutoFit/>
          </a:bodyPr>
          <a:lstStyle/>
          <a:p>
            <a:pPr algn="ctr">
              <a:defRPr/>
            </a:pPr>
            <a:r>
              <a:rPr lang="en-US" sz="2000" b="1" u="sng" dirty="0">
                <a:solidFill>
                  <a:srgbClr val="7030A0"/>
                </a:solidFill>
              </a:rPr>
              <a:t>AFRICA</a:t>
            </a:r>
          </a:p>
          <a:p>
            <a:pPr marL="342900" indent="-342900">
              <a:buFont typeface="Arial" pitchFamily="34" charset="0"/>
              <a:buChar char="•"/>
              <a:defRPr/>
            </a:pPr>
            <a:r>
              <a:rPr lang="en-US" sz="2000" dirty="0">
                <a:solidFill>
                  <a:srgbClr val="7030A0"/>
                </a:solidFill>
              </a:rPr>
              <a:t>Arab traders settle in port cities in East Africa</a:t>
            </a:r>
          </a:p>
          <a:p>
            <a:pPr marL="342900" indent="-342900">
              <a:buFont typeface="Arial" pitchFamily="34" charset="0"/>
              <a:buChar char="•"/>
              <a:defRPr/>
            </a:pPr>
            <a:r>
              <a:rPr lang="en-US" sz="2000" dirty="0">
                <a:solidFill>
                  <a:srgbClr val="7030A0"/>
                </a:solidFill>
              </a:rPr>
              <a:t>Bantu language blends with Arabic to create Swahili</a:t>
            </a:r>
          </a:p>
          <a:p>
            <a:pPr marL="342900" indent="-342900">
              <a:buFont typeface="Arial" pitchFamily="34" charset="0"/>
              <a:buChar char="•"/>
              <a:defRPr/>
            </a:pPr>
            <a:r>
              <a:rPr lang="en-US" sz="2000" dirty="0">
                <a:solidFill>
                  <a:srgbClr val="7030A0"/>
                </a:solidFill>
              </a:rPr>
              <a:t>Introduction of slave trade in Africa</a:t>
            </a:r>
          </a:p>
          <a:p>
            <a:pPr marL="342900" indent="-342900">
              <a:buFont typeface="Arial" pitchFamily="34" charset="0"/>
              <a:buChar char="•"/>
              <a:defRPr/>
            </a:pPr>
            <a:r>
              <a:rPr lang="en-US" sz="2000" dirty="0">
                <a:solidFill>
                  <a:srgbClr val="7030A0"/>
                </a:solidFill>
              </a:rPr>
              <a:t>Growth of commerce in East Africa leads to spread of Islam to other parts of the continent</a:t>
            </a:r>
          </a:p>
          <a:p>
            <a:pPr marL="342900" indent="-342900">
              <a:buFont typeface="Arial" pitchFamily="34" charset="0"/>
              <a:buChar char="•"/>
              <a:defRPr/>
            </a:pPr>
            <a:r>
              <a:rPr lang="en-US" sz="2000" dirty="0">
                <a:solidFill>
                  <a:srgbClr val="7030A0"/>
                </a:solidFill>
              </a:rPr>
              <a:t>God-Salt Trade between North African Muslims and West Africa Empires leads to spread of Islam</a:t>
            </a:r>
          </a:p>
          <a:p>
            <a:pPr marL="342900" indent="-342900">
              <a:buFont typeface="Arial" pitchFamily="34" charset="0"/>
              <a:buChar char="•"/>
              <a:defRPr/>
            </a:pPr>
            <a:endParaRPr lang="en-US" sz="2000" dirty="0">
              <a:solidFill>
                <a:srgbClr val="7030A0"/>
              </a:solidFill>
            </a:endParaRPr>
          </a:p>
          <a:p>
            <a:pPr marL="342900" indent="-342900">
              <a:buFont typeface="Arial" pitchFamily="34" charset="0"/>
              <a:buChar char="•"/>
              <a:defRPr/>
            </a:pPr>
            <a:endParaRPr lang="en-US" sz="2000" dirty="0">
              <a:solidFill>
                <a:srgbClr val="7030A0"/>
              </a:solidFill>
            </a:endParaRPr>
          </a:p>
          <a:p>
            <a:pPr marL="342900" indent="-342900">
              <a:buFont typeface="Arial" pitchFamily="34" charset="0"/>
              <a:buChar char="•"/>
              <a:defRPr/>
            </a:pPr>
            <a:endParaRPr lang="en-US" sz="2000" b="1" u="sng" dirty="0">
              <a:solidFill>
                <a:srgbClr val="7030A0"/>
              </a:solidFill>
            </a:endParaRPr>
          </a:p>
        </p:txBody>
      </p:sp>
    </p:spTree>
    <p:extLst>
      <p:ext uri="{BB962C8B-B14F-4D97-AF65-F5344CB8AC3E}">
        <p14:creationId xmlns:p14="http://schemas.microsoft.com/office/powerpoint/2010/main" val="8196021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981200" y="457200"/>
            <a:ext cx="5867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spcBef>
                <a:spcPct val="50000"/>
              </a:spcBef>
            </a:pPr>
            <a:r>
              <a:rPr lang="en-US" altLang="en-US" sz="7200"/>
              <a:t>Buddhism</a:t>
            </a:r>
          </a:p>
        </p:txBody>
      </p:sp>
      <p:sp>
        <p:nvSpPr>
          <p:cNvPr id="38915" name="Rectangle 5"/>
          <p:cNvSpPr>
            <a:spLocks noChangeArrowheads="1"/>
          </p:cNvSpPr>
          <p:nvPr/>
        </p:nvSpPr>
        <p:spPr bwMode="auto">
          <a:xfrm>
            <a:off x="5380038" y="2530475"/>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pic>
        <p:nvPicPr>
          <p:cNvPr id="38916" name="Picture 6" descr="buddh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46239"/>
            <a:ext cx="2705100" cy="23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1"/>
          <p:cNvSpPr txBox="1">
            <a:spLocks noChangeArrowheads="1"/>
          </p:cNvSpPr>
          <p:nvPr/>
        </p:nvSpPr>
        <p:spPr bwMode="auto">
          <a:xfrm>
            <a:off x="1828800" y="3990975"/>
            <a:ext cx="8458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3200"/>
              <a:t>Four Noble Truths and Eightfold Path</a:t>
            </a:r>
          </a:p>
          <a:p>
            <a:pPr eaLnBrk="1" hangingPunct="1"/>
            <a:r>
              <a:rPr lang="en-US" altLang="en-US" sz="3200"/>
              <a:t>Founded by </a:t>
            </a:r>
            <a:r>
              <a:rPr lang="en-US" altLang="en-US" sz="3200" u="sng">
                <a:solidFill>
                  <a:srgbClr val="FF0000"/>
                </a:solidFill>
              </a:rPr>
              <a:t>Siddhartha Gautama</a:t>
            </a:r>
          </a:p>
          <a:p>
            <a:pPr eaLnBrk="1" hangingPunct="1"/>
            <a:r>
              <a:rPr lang="en-US" altLang="en-US" sz="3200"/>
              <a:t>Non-Violence, Self-Denial</a:t>
            </a:r>
          </a:p>
          <a:p>
            <a:pPr eaLnBrk="1" hangingPunct="1"/>
            <a:r>
              <a:rPr lang="en-US" altLang="en-US" sz="3200"/>
              <a:t>Oneness with “Great World Soul”</a:t>
            </a:r>
          </a:p>
          <a:p>
            <a:pPr eaLnBrk="1" hangingPunct="1"/>
            <a:r>
              <a:rPr lang="en-US" altLang="en-US" sz="3200"/>
              <a:t>Reject Caste System and Numerous Gods</a:t>
            </a:r>
          </a:p>
        </p:txBody>
      </p:sp>
    </p:spTree>
    <p:extLst>
      <p:ext uri="{BB962C8B-B14F-4D97-AF65-F5344CB8AC3E}">
        <p14:creationId xmlns:p14="http://schemas.microsoft.com/office/powerpoint/2010/main" val="34912011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752600" y="228600"/>
            <a:ext cx="8229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spcBef>
                <a:spcPct val="50000"/>
              </a:spcBef>
            </a:pPr>
            <a:r>
              <a:rPr lang="en-US" altLang="en-US" sz="7200"/>
              <a:t>Confucianism</a:t>
            </a:r>
          </a:p>
        </p:txBody>
      </p:sp>
      <p:sp>
        <p:nvSpPr>
          <p:cNvPr id="39939" name="Rectangle 7"/>
          <p:cNvSpPr>
            <a:spLocks noChangeArrowheads="1"/>
          </p:cNvSpPr>
          <p:nvPr/>
        </p:nvSpPr>
        <p:spPr bwMode="auto">
          <a:xfrm>
            <a:off x="1524001" y="1653570"/>
            <a:ext cx="1847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sp>
        <p:nvSpPr>
          <p:cNvPr id="39940" name="Rectangle 8"/>
          <p:cNvSpPr>
            <a:spLocks noChangeArrowheads="1"/>
          </p:cNvSpPr>
          <p:nvPr/>
        </p:nvSpPr>
        <p:spPr bwMode="auto">
          <a:xfrm>
            <a:off x="1524001" y="41887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sz="2400"/>
          </a:p>
        </p:txBody>
      </p:sp>
      <p:pic>
        <p:nvPicPr>
          <p:cNvPr id="39941" name="Picture 10" descr="related_topicsce86ab7312de09f1c05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100" y="1219201"/>
            <a:ext cx="58293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Box 1"/>
          <p:cNvSpPr txBox="1">
            <a:spLocks noChangeArrowheads="1"/>
          </p:cNvSpPr>
          <p:nvPr/>
        </p:nvSpPr>
        <p:spPr bwMode="auto">
          <a:xfrm>
            <a:off x="3076575" y="5473700"/>
            <a:ext cx="64389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800"/>
              <a:t>Filial Piety = Respect for elders and order</a:t>
            </a:r>
          </a:p>
          <a:p>
            <a:pPr eaLnBrk="1" hangingPunct="1"/>
            <a:r>
              <a:rPr lang="en-US" altLang="en-US" sz="2800"/>
              <a:t>Right to Rule should be open to all men of talent</a:t>
            </a:r>
          </a:p>
        </p:txBody>
      </p:sp>
    </p:spTree>
    <p:extLst>
      <p:ext uri="{BB962C8B-B14F-4D97-AF65-F5344CB8AC3E}">
        <p14:creationId xmlns:p14="http://schemas.microsoft.com/office/powerpoint/2010/main" val="4110293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905000" y="381000"/>
            <a:ext cx="8001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spcBef>
                <a:spcPct val="50000"/>
              </a:spcBef>
            </a:pPr>
            <a:r>
              <a:rPr lang="en-US" altLang="en-US" sz="7200"/>
              <a:t>Tang Dynasty </a:t>
            </a:r>
          </a:p>
        </p:txBody>
      </p:sp>
      <p:sp>
        <p:nvSpPr>
          <p:cNvPr id="40963" name="Rectangle 3"/>
          <p:cNvSpPr>
            <a:spLocks noChangeArrowheads="1"/>
          </p:cNvSpPr>
          <p:nvPr/>
        </p:nvSpPr>
        <p:spPr bwMode="auto">
          <a:xfrm>
            <a:off x="5216525" y="2522538"/>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sp>
        <p:nvSpPr>
          <p:cNvPr id="40964" name="Rectangle 4"/>
          <p:cNvSpPr>
            <a:spLocks noChangeArrowheads="1"/>
          </p:cNvSpPr>
          <p:nvPr/>
        </p:nvSpPr>
        <p:spPr bwMode="auto">
          <a:xfrm>
            <a:off x="-838200" y="1196370"/>
            <a:ext cx="1847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sp>
        <p:nvSpPr>
          <p:cNvPr id="40965" name="Rectangle 5"/>
          <p:cNvSpPr>
            <a:spLocks noChangeArrowheads="1"/>
          </p:cNvSpPr>
          <p:nvPr/>
        </p:nvSpPr>
        <p:spPr bwMode="auto">
          <a:xfrm>
            <a:off x="1524001" y="1605945"/>
            <a:ext cx="1847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sp>
        <p:nvSpPr>
          <p:cNvPr id="40966" name="Rectangle 7"/>
          <p:cNvSpPr>
            <a:spLocks noChangeArrowheads="1"/>
          </p:cNvSpPr>
          <p:nvPr/>
        </p:nvSpPr>
        <p:spPr bwMode="auto">
          <a:xfrm>
            <a:off x="1524001" y="4236394"/>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sz="2400"/>
          </a:p>
        </p:txBody>
      </p:sp>
      <p:pic>
        <p:nvPicPr>
          <p:cNvPr id="40967" name="Picture 8" descr="culture_and_art_women_of_the_tang_dynasty662a2c813577c7c7af1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70038"/>
            <a:ext cx="3200400"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8" name="TextBox 7"/>
          <p:cNvSpPr txBox="1">
            <a:spLocks noChangeArrowheads="1"/>
          </p:cNvSpPr>
          <p:nvPr/>
        </p:nvSpPr>
        <p:spPr bwMode="auto">
          <a:xfrm>
            <a:off x="1849438" y="1930401"/>
            <a:ext cx="23622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itchFamily="18" charset="0"/>
              </a:defRPr>
            </a:lvl1pPr>
            <a:lvl2pPr marL="742950" indent="-285750" eaLnBrk="0" hangingPunct="0">
              <a:defRPr sz="9600">
                <a:solidFill>
                  <a:schemeClr val="tx1"/>
                </a:solidFill>
                <a:latin typeface="Times New Roman" pitchFamily="18" charset="0"/>
              </a:defRPr>
            </a:lvl2pPr>
            <a:lvl3pPr marL="1143000" indent="-228600" eaLnBrk="0" hangingPunct="0">
              <a:defRPr sz="9600">
                <a:solidFill>
                  <a:schemeClr val="tx1"/>
                </a:solidFill>
                <a:latin typeface="Times New Roman" pitchFamily="18" charset="0"/>
              </a:defRPr>
            </a:lvl3pPr>
            <a:lvl4pPr marL="1600200" indent="-228600" eaLnBrk="0" hangingPunct="0">
              <a:defRPr sz="9600">
                <a:solidFill>
                  <a:schemeClr val="tx1"/>
                </a:solidFill>
                <a:latin typeface="Times New Roman" pitchFamily="18" charset="0"/>
              </a:defRPr>
            </a:lvl4pPr>
            <a:lvl5pPr marL="2057400" indent="-228600" eaLnBrk="0" hangingPunct="0">
              <a:defRPr sz="9600">
                <a:solidFill>
                  <a:schemeClr val="tx1"/>
                </a:solidFill>
                <a:latin typeface="Times New Roman" pitchFamily="18" charset="0"/>
              </a:defRPr>
            </a:lvl5pPr>
            <a:lvl6pPr marL="2514600" indent="-228600" eaLnBrk="0" fontAlgn="base" hangingPunct="0">
              <a:spcBef>
                <a:spcPct val="0"/>
              </a:spcBef>
              <a:spcAft>
                <a:spcPct val="0"/>
              </a:spcAft>
              <a:defRPr sz="9600">
                <a:solidFill>
                  <a:schemeClr val="tx1"/>
                </a:solidFill>
                <a:latin typeface="Times New Roman" pitchFamily="18" charset="0"/>
              </a:defRPr>
            </a:lvl6pPr>
            <a:lvl7pPr marL="2971800" indent="-228600" eaLnBrk="0" fontAlgn="base" hangingPunct="0">
              <a:spcBef>
                <a:spcPct val="0"/>
              </a:spcBef>
              <a:spcAft>
                <a:spcPct val="0"/>
              </a:spcAft>
              <a:defRPr sz="9600">
                <a:solidFill>
                  <a:schemeClr val="tx1"/>
                </a:solidFill>
                <a:latin typeface="Times New Roman" pitchFamily="18" charset="0"/>
              </a:defRPr>
            </a:lvl7pPr>
            <a:lvl8pPr marL="3429000" indent="-228600" eaLnBrk="0" fontAlgn="base" hangingPunct="0">
              <a:spcBef>
                <a:spcPct val="0"/>
              </a:spcBef>
              <a:spcAft>
                <a:spcPct val="0"/>
              </a:spcAft>
              <a:defRPr sz="9600">
                <a:solidFill>
                  <a:schemeClr val="tx1"/>
                </a:solidFill>
                <a:latin typeface="Times New Roman" pitchFamily="18" charset="0"/>
              </a:defRPr>
            </a:lvl8pPr>
            <a:lvl9pPr marL="3886200" indent="-228600" eaLnBrk="0" fontAlgn="base" hangingPunct="0">
              <a:spcBef>
                <a:spcPct val="0"/>
              </a:spcBef>
              <a:spcAft>
                <a:spcPct val="0"/>
              </a:spcAft>
              <a:defRPr sz="9600">
                <a:solidFill>
                  <a:schemeClr val="tx1"/>
                </a:solidFill>
                <a:latin typeface="Times New Roman" pitchFamily="18" charset="0"/>
              </a:defRPr>
            </a:lvl9pPr>
          </a:lstStyle>
          <a:p>
            <a:pPr algn="ctr" eaLnBrk="1" hangingPunct="1">
              <a:defRPr/>
            </a:pPr>
            <a:r>
              <a:rPr lang="en-US" sz="2400" b="1" u="sng" dirty="0">
                <a:solidFill>
                  <a:srgbClr val="FF0000"/>
                </a:solidFill>
              </a:rPr>
              <a:t>Political</a:t>
            </a:r>
          </a:p>
          <a:p>
            <a:pPr marL="342900" indent="-342900" eaLnBrk="1" hangingPunct="1">
              <a:buFont typeface="Arial" pitchFamily="34" charset="0"/>
              <a:buChar char="•"/>
              <a:defRPr/>
            </a:pPr>
            <a:r>
              <a:rPr lang="en-US" sz="1800" dirty="0">
                <a:solidFill>
                  <a:srgbClr val="FF0000"/>
                </a:solidFill>
              </a:rPr>
              <a:t>Emperor </a:t>
            </a:r>
            <a:r>
              <a:rPr lang="en-US" sz="1800" dirty="0" err="1">
                <a:solidFill>
                  <a:srgbClr val="FF0000"/>
                </a:solidFill>
              </a:rPr>
              <a:t>Taizong</a:t>
            </a:r>
            <a:r>
              <a:rPr lang="en-US" sz="1800" dirty="0">
                <a:solidFill>
                  <a:srgbClr val="FF0000"/>
                </a:solidFill>
              </a:rPr>
              <a:t> extends China’s boundaries north to Manchuria, south to Vietnam, and east to the Aral Sea</a:t>
            </a:r>
          </a:p>
          <a:p>
            <a:pPr marL="342900" indent="-342900" eaLnBrk="1" hangingPunct="1">
              <a:buFont typeface="Arial" pitchFamily="34" charset="0"/>
              <a:buChar char="•"/>
              <a:defRPr/>
            </a:pPr>
            <a:r>
              <a:rPr lang="en-US" sz="1800" dirty="0">
                <a:solidFill>
                  <a:srgbClr val="FF0000"/>
                </a:solidFill>
              </a:rPr>
              <a:t>Empress Wu Zhao extends Chinese influence to the Korean Peninsula</a:t>
            </a:r>
          </a:p>
          <a:p>
            <a:pPr marL="342900" indent="-342900" eaLnBrk="1" hangingPunct="1">
              <a:buFont typeface="Arial" pitchFamily="34" charset="0"/>
              <a:buChar char="•"/>
              <a:defRPr/>
            </a:pPr>
            <a:r>
              <a:rPr lang="en-US" sz="1800" dirty="0">
                <a:solidFill>
                  <a:srgbClr val="FF0000"/>
                </a:solidFill>
              </a:rPr>
              <a:t>Scholar- officials take competitive civil service exams to work in the government offices</a:t>
            </a:r>
          </a:p>
          <a:p>
            <a:pPr algn="ctr" eaLnBrk="1" hangingPunct="1">
              <a:defRPr/>
            </a:pPr>
            <a:endParaRPr lang="en-US" sz="1800" dirty="0">
              <a:solidFill>
                <a:srgbClr val="FF0000"/>
              </a:solidFill>
            </a:endParaRPr>
          </a:p>
        </p:txBody>
      </p:sp>
      <p:sp>
        <p:nvSpPr>
          <p:cNvPr id="40969" name="TextBox 1"/>
          <p:cNvSpPr txBox="1">
            <a:spLocks noChangeArrowheads="1"/>
          </p:cNvSpPr>
          <p:nvPr/>
        </p:nvSpPr>
        <p:spPr bwMode="auto">
          <a:xfrm>
            <a:off x="4114801" y="228600"/>
            <a:ext cx="5673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000">
                <a:solidFill>
                  <a:srgbClr val="FF0000"/>
                </a:solidFill>
              </a:rPr>
              <a:t>Impact on Eastern Asia</a:t>
            </a:r>
          </a:p>
        </p:txBody>
      </p:sp>
      <p:sp>
        <p:nvSpPr>
          <p:cNvPr id="40970" name="TextBox 2"/>
          <p:cNvSpPr txBox="1">
            <a:spLocks noChangeArrowheads="1"/>
          </p:cNvSpPr>
          <p:nvPr/>
        </p:nvSpPr>
        <p:spPr bwMode="auto">
          <a:xfrm>
            <a:off x="2209800" y="1570039"/>
            <a:ext cx="2057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1800"/>
              <a:t>618 AD – 907 AD</a:t>
            </a:r>
          </a:p>
        </p:txBody>
      </p:sp>
      <p:sp>
        <p:nvSpPr>
          <p:cNvPr id="4" name="TextBox 3"/>
          <p:cNvSpPr txBox="1"/>
          <p:nvPr/>
        </p:nvSpPr>
        <p:spPr>
          <a:xfrm>
            <a:off x="8610600" y="762001"/>
            <a:ext cx="1828800" cy="5662613"/>
          </a:xfrm>
          <a:prstGeom prst="rect">
            <a:avLst/>
          </a:prstGeom>
          <a:noFill/>
        </p:spPr>
        <p:txBody>
          <a:bodyPr>
            <a:spAutoFit/>
          </a:bodyPr>
          <a:lstStyle/>
          <a:p>
            <a:pPr algn="ctr">
              <a:defRPr/>
            </a:pPr>
            <a:r>
              <a:rPr lang="en-US" sz="2000" b="1" u="sng" dirty="0">
                <a:solidFill>
                  <a:srgbClr val="7030A0"/>
                </a:solidFill>
              </a:rPr>
              <a:t>Cultural</a:t>
            </a:r>
          </a:p>
          <a:p>
            <a:pPr marL="342900" indent="-342900">
              <a:buFont typeface="Arial" pitchFamily="34" charset="0"/>
              <a:buChar char="•"/>
              <a:defRPr/>
            </a:pPr>
            <a:r>
              <a:rPr lang="en-US" dirty="0">
                <a:solidFill>
                  <a:srgbClr val="7030A0"/>
                </a:solidFill>
              </a:rPr>
              <a:t>Spread of Buddhism through trade networks to Japan, Korea, and to Vietnam</a:t>
            </a:r>
          </a:p>
          <a:p>
            <a:pPr marL="342900" indent="-342900">
              <a:buFont typeface="Arial" pitchFamily="34" charset="0"/>
              <a:buChar char="•"/>
              <a:defRPr/>
            </a:pPr>
            <a:r>
              <a:rPr lang="en-US" dirty="0">
                <a:solidFill>
                  <a:srgbClr val="7030A0"/>
                </a:solidFill>
              </a:rPr>
              <a:t>Greater social mobility and movement to cities</a:t>
            </a:r>
          </a:p>
          <a:p>
            <a:pPr marL="342900" indent="-342900">
              <a:buFont typeface="Arial" pitchFamily="34" charset="0"/>
              <a:buChar char="•"/>
              <a:defRPr/>
            </a:pPr>
            <a:r>
              <a:rPr lang="en-US" dirty="0">
                <a:solidFill>
                  <a:srgbClr val="7030A0"/>
                </a:solidFill>
              </a:rPr>
              <a:t>Decline in the status of women including the beginning of binding the feet of upper class girls</a:t>
            </a:r>
          </a:p>
        </p:txBody>
      </p:sp>
      <p:sp>
        <p:nvSpPr>
          <p:cNvPr id="5" name="TextBox 4"/>
          <p:cNvSpPr txBox="1"/>
          <p:nvPr/>
        </p:nvSpPr>
        <p:spPr>
          <a:xfrm>
            <a:off x="4267200" y="4724401"/>
            <a:ext cx="4495800" cy="2246313"/>
          </a:xfrm>
          <a:prstGeom prst="rect">
            <a:avLst/>
          </a:prstGeom>
          <a:noFill/>
        </p:spPr>
        <p:txBody>
          <a:bodyPr>
            <a:spAutoFit/>
          </a:bodyPr>
          <a:lstStyle/>
          <a:p>
            <a:pPr algn="ctr">
              <a:defRPr/>
            </a:pPr>
            <a:r>
              <a:rPr lang="en-US" sz="2000" b="1" u="sng" dirty="0">
                <a:solidFill>
                  <a:srgbClr val="00B050"/>
                </a:solidFill>
              </a:rPr>
              <a:t>Economic</a:t>
            </a:r>
          </a:p>
          <a:p>
            <a:pPr marL="342900" indent="-342900">
              <a:buFont typeface="Arial" pitchFamily="34" charset="0"/>
              <a:buChar char="•"/>
              <a:defRPr/>
            </a:pPr>
            <a:r>
              <a:rPr lang="en-US" sz="2000" dirty="0">
                <a:solidFill>
                  <a:srgbClr val="00B050"/>
                </a:solidFill>
              </a:rPr>
              <a:t>Foreign trade on the Silk Road grows</a:t>
            </a:r>
          </a:p>
          <a:p>
            <a:pPr marL="342900" indent="-342900">
              <a:buFont typeface="Arial" pitchFamily="34" charset="0"/>
              <a:buChar char="•"/>
              <a:defRPr/>
            </a:pPr>
            <a:r>
              <a:rPr lang="en-US" sz="2000" dirty="0">
                <a:solidFill>
                  <a:srgbClr val="00B050"/>
                </a:solidFill>
              </a:rPr>
              <a:t>Arrival of tea from Southeast Asia</a:t>
            </a:r>
          </a:p>
          <a:p>
            <a:pPr marL="342900" indent="-342900">
              <a:buFont typeface="Arial" pitchFamily="34" charset="0"/>
              <a:buChar char="•"/>
              <a:defRPr/>
            </a:pPr>
            <a:r>
              <a:rPr lang="en-US" sz="2000" dirty="0">
                <a:solidFill>
                  <a:srgbClr val="00B050"/>
                </a:solidFill>
              </a:rPr>
              <a:t>New inventions-porcelain, mechanical clocks, block printing, gunpowder all increase trade and spread to Japan and Korea</a:t>
            </a:r>
          </a:p>
        </p:txBody>
      </p:sp>
    </p:spTree>
    <p:extLst>
      <p:ext uri="{BB962C8B-B14F-4D97-AF65-F5344CB8AC3E}">
        <p14:creationId xmlns:p14="http://schemas.microsoft.com/office/powerpoint/2010/main" val="25766650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5216525" y="2522538"/>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sp>
        <p:nvSpPr>
          <p:cNvPr id="41987" name="Rectangle 4"/>
          <p:cNvSpPr>
            <a:spLocks noChangeArrowheads="1"/>
          </p:cNvSpPr>
          <p:nvPr/>
        </p:nvSpPr>
        <p:spPr bwMode="auto">
          <a:xfrm>
            <a:off x="1524001" y="1424970"/>
            <a:ext cx="1847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sp>
        <p:nvSpPr>
          <p:cNvPr id="41988" name="Rectangle 5"/>
          <p:cNvSpPr>
            <a:spLocks noChangeArrowheads="1"/>
          </p:cNvSpPr>
          <p:nvPr/>
        </p:nvSpPr>
        <p:spPr bwMode="auto">
          <a:xfrm>
            <a:off x="1524001" y="1605945"/>
            <a:ext cx="1847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sp>
        <p:nvSpPr>
          <p:cNvPr id="41989" name="Rectangle 7"/>
          <p:cNvSpPr>
            <a:spLocks noChangeArrowheads="1"/>
          </p:cNvSpPr>
          <p:nvPr/>
        </p:nvSpPr>
        <p:spPr bwMode="auto">
          <a:xfrm>
            <a:off x="1524001" y="4236394"/>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sz="2400"/>
          </a:p>
        </p:txBody>
      </p:sp>
      <p:sp>
        <p:nvSpPr>
          <p:cNvPr id="41990" name="Rectangle 9"/>
          <p:cNvSpPr>
            <a:spLocks noChangeArrowheads="1"/>
          </p:cNvSpPr>
          <p:nvPr/>
        </p:nvSpPr>
        <p:spPr bwMode="auto">
          <a:xfrm>
            <a:off x="1524001" y="1482120"/>
            <a:ext cx="1847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pic>
        <p:nvPicPr>
          <p:cNvPr id="41991" name="Picture 8" descr="http://img.chinaa2z.com/uploadpic/aboutchina/history%20and%20culture/2008/20081209/20081209144449961698/1228805181.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057400" y="1600200"/>
            <a:ext cx="3124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Rectangle 10"/>
          <p:cNvSpPr>
            <a:spLocks noChangeArrowheads="1"/>
          </p:cNvSpPr>
          <p:nvPr/>
        </p:nvSpPr>
        <p:spPr bwMode="auto">
          <a:xfrm>
            <a:off x="1524001" y="436021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sz="2400"/>
          </a:p>
        </p:txBody>
      </p:sp>
      <p:sp>
        <p:nvSpPr>
          <p:cNvPr id="41993" name="TextBox 1"/>
          <p:cNvSpPr txBox="1">
            <a:spLocks noChangeArrowheads="1"/>
          </p:cNvSpPr>
          <p:nvPr/>
        </p:nvSpPr>
        <p:spPr bwMode="auto">
          <a:xfrm>
            <a:off x="1676400" y="152400"/>
            <a:ext cx="647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7200"/>
              <a:t>Song Dynasty</a:t>
            </a:r>
          </a:p>
        </p:txBody>
      </p:sp>
      <p:sp>
        <p:nvSpPr>
          <p:cNvPr id="3" name="TextBox 2"/>
          <p:cNvSpPr txBox="1"/>
          <p:nvPr/>
        </p:nvSpPr>
        <p:spPr>
          <a:xfrm>
            <a:off x="5943600" y="1352550"/>
            <a:ext cx="4191000" cy="5016500"/>
          </a:xfrm>
          <a:prstGeom prst="rect">
            <a:avLst/>
          </a:prstGeom>
          <a:noFill/>
        </p:spPr>
        <p:txBody>
          <a:bodyPr>
            <a:spAutoFit/>
          </a:bodyPr>
          <a:lstStyle/>
          <a:p>
            <a:pPr>
              <a:defRPr/>
            </a:pPr>
            <a:r>
              <a:rPr lang="en-US" sz="2000" dirty="0">
                <a:solidFill>
                  <a:srgbClr val="FF0000"/>
                </a:solidFill>
              </a:rPr>
              <a:t>Political Developments:</a:t>
            </a:r>
          </a:p>
          <a:p>
            <a:pPr marL="342900" indent="-342900">
              <a:buFont typeface="Arial" pitchFamily="34" charset="0"/>
              <a:buChar char="•"/>
              <a:defRPr/>
            </a:pPr>
            <a:r>
              <a:rPr lang="en-US" sz="2000" dirty="0"/>
              <a:t> Rule limited to Southern China after Tang losses in Central Asia and Manchuria</a:t>
            </a:r>
          </a:p>
          <a:p>
            <a:pPr>
              <a:defRPr/>
            </a:pPr>
            <a:endParaRPr lang="en-US" sz="2000" dirty="0"/>
          </a:p>
          <a:p>
            <a:pPr>
              <a:defRPr/>
            </a:pPr>
            <a:r>
              <a:rPr lang="en-US" sz="2000" dirty="0">
                <a:solidFill>
                  <a:srgbClr val="00B050"/>
                </a:solidFill>
              </a:rPr>
              <a:t>Economic Developments:</a:t>
            </a:r>
          </a:p>
          <a:p>
            <a:pPr marL="342900" indent="-342900">
              <a:buFont typeface="Arial" pitchFamily="34" charset="0"/>
              <a:buChar char="•"/>
              <a:defRPr/>
            </a:pPr>
            <a:r>
              <a:rPr lang="en-US" sz="2000" dirty="0"/>
              <a:t>Introduction of a fast-growing rice from Vietnam that led to faster growing population</a:t>
            </a:r>
          </a:p>
          <a:p>
            <a:pPr marL="342900" indent="-342900">
              <a:buFont typeface="Arial" pitchFamily="34" charset="0"/>
              <a:buChar char="•"/>
              <a:defRPr/>
            </a:pPr>
            <a:r>
              <a:rPr lang="en-US" sz="2000" dirty="0"/>
              <a:t>Movable type spreads to Japan and Korea</a:t>
            </a:r>
          </a:p>
          <a:p>
            <a:pPr marL="342900" indent="-342900">
              <a:buFont typeface="Arial" pitchFamily="34" charset="0"/>
              <a:buChar char="•"/>
              <a:defRPr/>
            </a:pPr>
            <a:r>
              <a:rPr lang="en-US" sz="2000" dirty="0"/>
              <a:t>Paper money contributes to a large-scale economy</a:t>
            </a:r>
          </a:p>
          <a:p>
            <a:pPr marL="342900" indent="-342900">
              <a:buFont typeface="Arial" pitchFamily="34" charset="0"/>
              <a:buChar char="•"/>
              <a:defRPr/>
            </a:pPr>
            <a:r>
              <a:rPr lang="en-US" sz="2000" dirty="0"/>
              <a:t>Advances in sailing technology, such as the magnetic compass, lead to the growth of ocean trade </a:t>
            </a:r>
          </a:p>
        </p:txBody>
      </p:sp>
      <p:sp>
        <p:nvSpPr>
          <p:cNvPr id="4" name="TextBox 3"/>
          <p:cNvSpPr txBox="1"/>
          <p:nvPr/>
        </p:nvSpPr>
        <p:spPr>
          <a:xfrm>
            <a:off x="1604963" y="4876800"/>
            <a:ext cx="4343400" cy="1754188"/>
          </a:xfrm>
          <a:prstGeom prst="rect">
            <a:avLst/>
          </a:prstGeom>
          <a:noFill/>
        </p:spPr>
        <p:txBody>
          <a:bodyPr>
            <a:spAutoFit/>
          </a:bodyPr>
          <a:lstStyle/>
          <a:p>
            <a:pPr>
              <a:defRPr/>
            </a:pPr>
            <a:r>
              <a:rPr lang="en-US" dirty="0">
                <a:solidFill>
                  <a:srgbClr val="7030A0"/>
                </a:solidFill>
              </a:rPr>
              <a:t>Cultural Developments:</a:t>
            </a:r>
          </a:p>
          <a:p>
            <a:pPr marL="342900" indent="-342900">
              <a:buFont typeface="Arial" pitchFamily="34" charset="0"/>
              <a:buChar char="•"/>
              <a:defRPr/>
            </a:pPr>
            <a:r>
              <a:rPr lang="en-US" dirty="0"/>
              <a:t>New height in Chinese art – natural landscapes and objects drawn with black ink</a:t>
            </a:r>
          </a:p>
          <a:p>
            <a:pPr marL="342900" indent="-342900">
              <a:buFont typeface="Arial" pitchFamily="34" charset="0"/>
              <a:buChar char="•"/>
              <a:defRPr/>
            </a:pPr>
            <a:r>
              <a:rPr lang="en-US" dirty="0"/>
              <a:t>China’s population at 100 million with ten cities having at least 1 million people</a:t>
            </a:r>
          </a:p>
        </p:txBody>
      </p:sp>
      <p:sp>
        <p:nvSpPr>
          <p:cNvPr id="41996" name="TextBox 4"/>
          <p:cNvSpPr txBox="1">
            <a:spLocks noChangeArrowheads="1"/>
          </p:cNvSpPr>
          <p:nvPr/>
        </p:nvSpPr>
        <p:spPr bwMode="auto">
          <a:xfrm>
            <a:off x="7010400" y="381000"/>
            <a:ext cx="2438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1600" b="1">
                <a:solidFill>
                  <a:srgbClr val="FF0000"/>
                </a:solidFill>
              </a:rPr>
              <a:t>Impact on Eastern Asia</a:t>
            </a:r>
          </a:p>
        </p:txBody>
      </p:sp>
    </p:spTree>
    <p:extLst>
      <p:ext uri="{BB962C8B-B14F-4D97-AF65-F5344CB8AC3E}">
        <p14:creationId xmlns:p14="http://schemas.microsoft.com/office/powerpoint/2010/main" val="1829278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897063" y="415925"/>
            <a:ext cx="8001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spcBef>
                <a:spcPct val="50000"/>
              </a:spcBef>
            </a:pPr>
            <a:r>
              <a:rPr lang="en-US" altLang="en-US" sz="7200"/>
              <a:t>Silk Road</a:t>
            </a:r>
          </a:p>
        </p:txBody>
      </p:sp>
      <p:sp>
        <p:nvSpPr>
          <p:cNvPr id="43011" name="Rectangle 3"/>
          <p:cNvSpPr>
            <a:spLocks noChangeArrowheads="1"/>
          </p:cNvSpPr>
          <p:nvPr/>
        </p:nvSpPr>
        <p:spPr bwMode="auto">
          <a:xfrm>
            <a:off x="5216525" y="2522538"/>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sp>
        <p:nvSpPr>
          <p:cNvPr id="43012" name="Rectangle 4"/>
          <p:cNvSpPr>
            <a:spLocks noChangeArrowheads="1"/>
          </p:cNvSpPr>
          <p:nvPr/>
        </p:nvSpPr>
        <p:spPr bwMode="auto">
          <a:xfrm>
            <a:off x="1524001" y="1424970"/>
            <a:ext cx="1847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sp>
        <p:nvSpPr>
          <p:cNvPr id="43013" name="Rectangle 5"/>
          <p:cNvSpPr>
            <a:spLocks noChangeArrowheads="1"/>
          </p:cNvSpPr>
          <p:nvPr/>
        </p:nvSpPr>
        <p:spPr bwMode="auto">
          <a:xfrm>
            <a:off x="1524001" y="1605945"/>
            <a:ext cx="1847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sp>
        <p:nvSpPr>
          <p:cNvPr id="43014" name="Rectangle 7"/>
          <p:cNvSpPr>
            <a:spLocks noChangeArrowheads="1"/>
          </p:cNvSpPr>
          <p:nvPr/>
        </p:nvSpPr>
        <p:spPr bwMode="auto">
          <a:xfrm>
            <a:off x="1524001" y="4236394"/>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sz="2400"/>
          </a:p>
        </p:txBody>
      </p:sp>
      <p:sp>
        <p:nvSpPr>
          <p:cNvPr id="43015" name="Rectangle 9"/>
          <p:cNvSpPr>
            <a:spLocks noChangeArrowheads="1"/>
          </p:cNvSpPr>
          <p:nvPr/>
        </p:nvSpPr>
        <p:spPr bwMode="auto">
          <a:xfrm>
            <a:off x="1524001" y="1925033"/>
            <a:ext cx="1847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pic>
        <p:nvPicPr>
          <p:cNvPr id="43016" name="Picture 8" descr="http://themoderatevoice.com/wordpress-engine/files/silkroad.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09800" y="1670050"/>
            <a:ext cx="769620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Rectangle 10"/>
          <p:cNvSpPr>
            <a:spLocks noChangeArrowheads="1"/>
          </p:cNvSpPr>
          <p:nvPr/>
        </p:nvSpPr>
        <p:spPr bwMode="auto">
          <a:xfrm>
            <a:off x="1524001" y="391730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sz="2400"/>
          </a:p>
        </p:txBody>
      </p:sp>
      <p:sp>
        <p:nvSpPr>
          <p:cNvPr id="43018" name="TextBox 9"/>
          <p:cNvSpPr txBox="1">
            <a:spLocks noChangeArrowheads="1"/>
          </p:cNvSpPr>
          <p:nvPr/>
        </p:nvSpPr>
        <p:spPr bwMode="auto">
          <a:xfrm>
            <a:off x="1981200" y="5791201"/>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algn="ctr" eaLnBrk="1" hangingPunct="1"/>
            <a:r>
              <a:rPr lang="en-US" altLang="en-US" sz="2400"/>
              <a:t>Trade route connecting China to the Roman Empire.</a:t>
            </a:r>
          </a:p>
          <a:p>
            <a:pPr algn="ctr" eaLnBrk="1" hangingPunct="1"/>
            <a:endParaRPr lang="en-US" altLang="en-US" sz="2400"/>
          </a:p>
        </p:txBody>
      </p:sp>
      <p:sp>
        <p:nvSpPr>
          <p:cNvPr id="43019" name="TextBox 1"/>
          <p:cNvSpPr txBox="1">
            <a:spLocks noChangeArrowheads="1"/>
          </p:cNvSpPr>
          <p:nvPr/>
        </p:nvSpPr>
        <p:spPr bwMode="auto">
          <a:xfrm>
            <a:off x="5799138" y="100965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000" b="1" u="sng">
                <a:solidFill>
                  <a:srgbClr val="7030A0"/>
                </a:solidFill>
              </a:rPr>
              <a:t>Facilitated Spread of Ideas and Trade</a:t>
            </a:r>
          </a:p>
        </p:txBody>
      </p:sp>
      <p:sp>
        <p:nvSpPr>
          <p:cNvPr id="43020" name="TextBox 2"/>
          <p:cNvSpPr txBox="1">
            <a:spLocks noChangeArrowheads="1"/>
          </p:cNvSpPr>
          <p:nvPr/>
        </p:nvSpPr>
        <p:spPr bwMode="auto">
          <a:xfrm>
            <a:off x="7581900" y="2619375"/>
            <a:ext cx="2362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000" b="1" u="sng"/>
              <a:t>Spices and Silk transported to West</a:t>
            </a:r>
          </a:p>
          <a:p>
            <a:pPr eaLnBrk="1" hangingPunct="1"/>
            <a:endParaRPr lang="en-US" altLang="en-US" sz="2000" b="1"/>
          </a:p>
        </p:txBody>
      </p:sp>
      <p:sp>
        <p:nvSpPr>
          <p:cNvPr id="4" name="Right Arrow 3"/>
          <p:cNvSpPr/>
          <p:nvPr/>
        </p:nvSpPr>
        <p:spPr>
          <a:xfrm rot="10800000">
            <a:off x="7696200" y="2162175"/>
            <a:ext cx="1447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6324600" y="2055813"/>
            <a:ext cx="12573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23" name="TextBox 5"/>
          <p:cNvSpPr txBox="1">
            <a:spLocks noChangeArrowheads="1"/>
          </p:cNvSpPr>
          <p:nvPr/>
        </p:nvSpPr>
        <p:spPr bwMode="auto">
          <a:xfrm>
            <a:off x="6484938" y="2152651"/>
            <a:ext cx="99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1200" b="1" u="sng">
                <a:solidFill>
                  <a:srgbClr val="FF0000"/>
                </a:solidFill>
              </a:rPr>
              <a:t>Indian</a:t>
            </a:r>
          </a:p>
          <a:p>
            <a:pPr eaLnBrk="1" hangingPunct="1"/>
            <a:r>
              <a:rPr lang="en-US" altLang="en-US" sz="1200" b="1" u="sng">
                <a:solidFill>
                  <a:srgbClr val="FF0000"/>
                </a:solidFill>
              </a:rPr>
              <a:t>Traders</a:t>
            </a:r>
          </a:p>
          <a:p>
            <a:pPr eaLnBrk="1" hangingPunct="1"/>
            <a:r>
              <a:rPr lang="en-US" altLang="en-US" sz="1200" b="1" u="sng">
                <a:solidFill>
                  <a:srgbClr val="FF0000"/>
                </a:solidFill>
              </a:rPr>
              <a:t>Middlemen</a:t>
            </a:r>
          </a:p>
        </p:txBody>
      </p:sp>
      <p:sp>
        <p:nvSpPr>
          <p:cNvPr id="7" name="Down Arrow 6"/>
          <p:cNvSpPr/>
          <p:nvPr/>
        </p:nvSpPr>
        <p:spPr>
          <a:xfrm rot="16200000">
            <a:off x="4686300" y="1666875"/>
            <a:ext cx="6096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25" name="TextBox 7"/>
          <p:cNvSpPr txBox="1">
            <a:spLocks noChangeArrowheads="1"/>
          </p:cNvSpPr>
          <p:nvPr/>
        </p:nvSpPr>
        <p:spPr bwMode="auto">
          <a:xfrm>
            <a:off x="2125663" y="2290763"/>
            <a:ext cx="2057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000" b="1" u="sng"/>
              <a:t>Roman ideas taken to Eastern provinces</a:t>
            </a:r>
          </a:p>
        </p:txBody>
      </p:sp>
      <p:sp>
        <p:nvSpPr>
          <p:cNvPr id="43026" name="TextBox 8"/>
          <p:cNvSpPr txBox="1">
            <a:spLocks noChangeArrowheads="1"/>
          </p:cNvSpPr>
          <p:nvPr/>
        </p:nvSpPr>
        <p:spPr bwMode="auto">
          <a:xfrm>
            <a:off x="3733800" y="3635375"/>
            <a:ext cx="449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800" b="1" u="sng"/>
              <a:t>Promotion of cultural diffusion between regions that come into contact with each other</a:t>
            </a:r>
          </a:p>
        </p:txBody>
      </p:sp>
    </p:spTree>
    <p:extLst>
      <p:ext uri="{BB962C8B-B14F-4D97-AF65-F5344CB8AC3E}">
        <p14:creationId xmlns:p14="http://schemas.microsoft.com/office/powerpoint/2010/main" val="397955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3352800" y="80964"/>
            <a:ext cx="58674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7200">
                <a:solidFill>
                  <a:srgbClr val="000000"/>
                </a:solidFill>
              </a:rPr>
              <a:t>Turning Points</a:t>
            </a:r>
          </a:p>
          <a:p>
            <a:pPr algn="ctr" eaLnBrk="1" hangingPunct="1"/>
            <a:r>
              <a:rPr lang="en-US" altLang="en-US" sz="3600" b="1">
                <a:solidFill>
                  <a:srgbClr val="FF0000"/>
                </a:solidFill>
              </a:rPr>
              <a:t>Mongol Invasions</a:t>
            </a:r>
          </a:p>
        </p:txBody>
      </p:sp>
      <p:sp>
        <p:nvSpPr>
          <p:cNvPr id="44035" name="TextBox 4"/>
          <p:cNvSpPr txBox="1">
            <a:spLocks noChangeArrowheads="1"/>
          </p:cNvSpPr>
          <p:nvPr/>
        </p:nvSpPr>
        <p:spPr bwMode="auto">
          <a:xfrm>
            <a:off x="1600200" y="2463801"/>
            <a:ext cx="894080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400" b="1" u="sng">
                <a:solidFill>
                  <a:srgbClr val="7030A0"/>
                </a:solidFill>
              </a:rPr>
              <a:t>CAUSE</a:t>
            </a:r>
            <a:r>
              <a:rPr lang="en-US" altLang="en-US" sz="2400">
                <a:solidFill>
                  <a:srgbClr val="7030A0"/>
                </a:solidFill>
              </a:rPr>
              <a:t>:</a:t>
            </a:r>
          </a:p>
          <a:p>
            <a:pPr eaLnBrk="1" hangingPunct="1"/>
            <a:r>
              <a:rPr lang="en-US" altLang="en-US" sz="2400">
                <a:solidFill>
                  <a:srgbClr val="000000"/>
                </a:solidFill>
              </a:rPr>
              <a:t>13</a:t>
            </a:r>
            <a:r>
              <a:rPr lang="en-US" altLang="en-US" sz="2400" baseline="30000">
                <a:solidFill>
                  <a:srgbClr val="000000"/>
                </a:solidFill>
              </a:rPr>
              <a:t>th</a:t>
            </a:r>
            <a:r>
              <a:rPr lang="en-US" altLang="en-US" sz="2400">
                <a:solidFill>
                  <a:srgbClr val="000000"/>
                </a:solidFill>
              </a:rPr>
              <a:t> Century – spread across Eurasia to create on of the world’s largest </a:t>
            </a:r>
          </a:p>
          <a:p>
            <a:pPr eaLnBrk="1" hangingPunct="1"/>
            <a:r>
              <a:rPr lang="en-US" altLang="en-US" sz="2400">
                <a:solidFill>
                  <a:srgbClr val="000000"/>
                </a:solidFill>
              </a:rPr>
              <a:t>Empires</a:t>
            </a:r>
          </a:p>
          <a:p>
            <a:pPr eaLnBrk="1" hangingPunct="1"/>
            <a:r>
              <a:rPr lang="en-US" altLang="en-US" sz="2400">
                <a:solidFill>
                  <a:srgbClr val="000000"/>
                </a:solidFill>
              </a:rPr>
              <a:t>Brutal conquest of Abbasid Empire and Russian principalities</a:t>
            </a:r>
          </a:p>
          <a:p>
            <a:pPr eaLnBrk="1" hangingPunct="1"/>
            <a:endParaRPr lang="en-US" altLang="en-US" sz="2400">
              <a:solidFill>
                <a:srgbClr val="000000"/>
              </a:solidFill>
            </a:endParaRPr>
          </a:p>
          <a:p>
            <a:pPr eaLnBrk="1" hangingPunct="1"/>
            <a:endParaRPr lang="en-US" altLang="en-US" sz="2400">
              <a:solidFill>
                <a:srgbClr val="000000"/>
              </a:solidFill>
            </a:endParaRPr>
          </a:p>
        </p:txBody>
      </p:sp>
      <p:sp>
        <p:nvSpPr>
          <p:cNvPr id="44036" name="TextBox 5"/>
          <p:cNvSpPr txBox="1">
            <a:spLocks noChangeArrowheads="1"/>
          </p:cNvSpPr>
          <p:nvPr/>
        </p:nvSpPr>
        <p:spPr bwMode="auto">
          <a:xfrm>
            <a:off x="3757613" y="4022726"/>
            <a:ext cx="67818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400" b="1" u="sng" dirty="0">
                <a:solidFill>
                  <a:srgbClr val="FF0000"/>
                </a:solidFill>
              </a:rPr>
              <a:t>EFFECTS:</a:t>
            </a:r>
          </a:p>
          <a:p>
            <a:pPr eaLnBrk="1" hangingPunct="1"/>
            <a:r>
              <a:rPr lang="en-US" altLang="en-US" sz="2400" b="1" dirty="0">
                <a:solidFill>
                  <a:srgbClr val="00B050"/>
                </a:solidFill>
              </a:rPr>
              <a:t>“</a:t>
            </a:r>
            <a:r>
              <a:rPr lang="en-US" altLang="en-US" sz="2400" b="1" dirty="0" err="1">
                <a:solidFill>
                  <a:srgbClr val="00B050"/>
                </a:solidFill>
              </a:rPr>
              <a:t>Pax</a:t>
            </a:r>
            <a:r>
              <a:rPr lang="en-US" altLang="en-US" sz="2400" b="1" dirty="0">
                <a:solidFill>
                  <a:srgbClr val="00B050"/>
                </a:solidFill>
              </a:rPr>
              <a:t> Mongolia” </a:t>
            </a:r>
            <a:r>
              <a:rPr lang="en-US" altLang="en-US" sz="2400" dirty="0">
                <a:solidFill>
                  <a:srgbClr val="000000"/>
                </a:solidFill>
              </a:rPr>
              <a:t>that supported trade along Silk Road</a:t>
            </a:r>
          </a:p>
          <a:p>
            <a:pPr eaLnBrk="1" hangingPunct="1"/>
            <a:r>
              <a:rPr lang="en-US" altLang="en-US" sz="2400" dirty="0">
                <a:solidFill>
                  <a:srgbClr val="000000"/>
                </a:solidFill>
              </a:rPr>
              <a:t>Kublai Khan kept Chinese political and economic systems in place</a:t>
            </a:r>
          </a:p>
          <a:p>
            <a:pPr eaLnBrk="1" hangingPunct="1"/>
            <a:endParaRPr lang="en-US" altLang="en-US" sz="2400" dirty="0">
              <a:solidFill>
                <a:srgbClr val="000000"/>
              </a:solidFill>
            </a:endParaRPr>
          </a:p>
          <a:p>
            <a:pPr eaLnBrk="1" hangingPunct="1"/>
            <a:r>
              <a:rPr lang="en-US" altLang="en-US" sz="2000" dirty="0">
                <a:solidFill>
                  <a:srgbClr val="000000"/>
                </a:solidFill>
              </a:rPr>
              <a:t>IMPROVED TRADE AND TRAVEL ALONG SILK ROAD</a:t>
            </a:r>
          </a:p>
          <a:p>
            <a:pPr eaLnBrk="1" hangingPunct="1"/>
            <a:endParaRPr lang="en-US" altLang="en-US" sz="2000" dirty="0">
              <a:solidFill>
                <a:srgbClr val="000000"/>
              </a:solidFill>
            </a:endParaRPr>
          </a:p>
          <a:p>
            <a:pPr eaLnBrk="1" hangingPunct="1"/>
            <a:endParaRPr lang="en-US" altLang="en-US" sz="2400" dirty="0">
              <a:solidFill>
                <a:srgbClr val="000000"/>
              </a:solidFill>
            </a:endParaRPr>
          </a:p>
        </p:txBody>
      </p:sp>
      <p:sp>
        <p:nvSpPr>
          <p:cNvPr id="44037" name="TextBox 1"/>
          <p:cNvSpPr txBox="1">
            <a:spLocks noChangeArrowheads="1"/>
          </p:cNvSpPr>
          <p:nvPr/>
        </p:nvSpPr>
        <p:spPr bwMode="auto">
          <a:xfrm>
            <a:off x="8839200" y="1600200"/>
            <a:ext cx="91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000"/>
              <a:t>1C</a:t>
            </a:r>
          </a:p>
        </p:txBody>
      </p:sp>
    </p:spTree>
    <p:extLst>
      <p:ext uri="{BB962C8B-B14F-4D97-AF65-F5344CB8AC3E}">
        <p14:creationId xmlns:p14="http://schemas.microsoft.com/office/powerpoint/2010/main" val="3979466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1600200" y="533400"/>
            <a:ext cx="906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000" b="1">
                <a:solidFill>
                  <a:srgbClr val="7030A0"/>
                </a:solidFill>
              </a:rPr>
              <a:t>Changes Resulting From Mongol Invasions of Russia, China, and Islamic World</a:t>
            </a:r>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100" y="1125538"/>
            <a:ext cx="3810000" cy="4208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78000" y="990601"/>
            <a:ext cx="2362200" cy="5293757"/>
          </a:xfrm>
          <a:prstGeom prst="rect">
            <a:avLst/>
          </a:prstGeom>
          <a:noFill/>
        </p:spPr>
        <p:txBody>
          <a:bodyPr>
            <a:spAutoFit/>
          </a:bodyPr>
          <a:lstStyle/>
          <a:p>
            <a:pPr algn="ctr">
              <a:defRPr/>
            </a:pPr>
            <a:r>
              <a:rPr lang="en-US" b="1" u="sng" dirty="0">
                <a:solidFill>
                  <a:srgbClr val="FF0000"/>
                </a:solidFill>
              </a:rPr>
              <a:t>Russia</a:t>
            </a:r>
          </a:p>
          <a:p>
            <a:pPr marL="285750" indent="-285750">
              <a:buFont typeface="Arial" pitchFamily="34" charset="0"/>
              <a:buChar char="•"/>
              <a:defRPr/>
            </a:pPr>
            <a:r>
              <a:rPr lang="en-US" sz="1600" dirty="0">
                <a:solidFill>
                  <a:srgbClr val="FF0000"/>
                </a:solidFill>
              </a:rPr>
              <a:t>Fall of Kiev (1240)</a:t>
            </a:r>
          </a:p>
          <a:p>
            <a:pPr marL="285750" indent="-285750">
              <a:buFont typeface="Arial" pitchFamily="34" charset="0"/>
              <a:buChar char="•"/>
              <a:defRPr/>
            </a:pPr>
            <a:r>
              <a:rPr lang="en-US" sz="1600" dirty="0">
                <a:solidFill>
                  <a:srgbClr val="FF0000"/>
                </a:solidFill>
              </a:rPr>
              <a:t>Religion and culture permitted to continue as long as high tributes paid</a:t>
            </a:r>
          </a:p>
          <a:p>
            <a:pPr marL="285750" indent="-285750">
              <a:buFont typeface="Arial" pitchFamily="34" charset="0"/>
              <a:buChar char="•"/>
              <a:defRPr/>
            </a:pPr>
            <a:r>
              <a:rPr lang="en-US" sz="1600" dirty="0">
                <a:solidFill>
                  <a:srgbClr val="FF0000"/>
                </a:solidFill>
              </a:rPr>
              <a:t>Isolation from Western Europe prevents spread of new ideas and inventions</a:t>
            </a:r>
          </a:p>
          <a:p>
            <a:pPr marL="285750" indent="-285750">
              <a:buFont typeface="Arial" pitchFamily="34" charset="0"/>
              <a:buChar char="•"/>
              <a:defRPr/>
            </a:pPr>
            <a:r>
              <a:rPr lang="en-US" sz="1600" dirty="0">
                <a:solidFill>
                  <a:srgbClr val="FF0000"/>
                </a:solidFill>
              </a:rPr>
              <a:t>Moscow emerges as a major city</a:t>
            </a:r>
          </a:p>
          <a:p>
            <a:pPr marL="285750" indent="-285750">
              <a:buFont typeface="Arial" pitchFamily="34" charset="0"/>
              <a:buChar char="•"/>
              <a:defRPr/>
            </a:pPr>
            <a:r>
              <a:rPr lang="en-US" sz="1600" dirty="0">
                <a:solidFill>
                  <a:srgbClr val="FF0000"/>
                </a:solidFill>
              </a:rPr>
              <a:t>Ivan III assumes the title of czar and achieves a bloodless standoff at the </a:t>
            </a:r>
            <a:r>
              <a:rPr lang="en-US" sz="1600" dirty="0" err="1">
                <a:solidFill>
                  <a:srgbClr val="FF0000"/>
                </a:solidFill>
              </a:rPr>
              <a:t>Ugra</a:t>
            </a:r>
            <a:r>
              <a:rPr lang="en-US" sz="1600" dirty="0">
                <a:solidFill>
                  <a:srgbClr val="FF0000"/>
                </a:solidFill>
              </a:rPr>
              <a:t> River that leads to separation from the Mongols</a:t>
            </a:r>
          </a:p>
          <a:p>
            <a:pPr algn="ctr">
              <a:defRPr/>
            </a:pPr>
            <a:endParaRPr lang="en-US" sz="1600" dirty="0">
              <a:solidFill>
                <a:srgbClr val="FF0000"/>
              </a:solidFill>
            </a:endParaRPr>
          </a:p>
        </p:txBody>
      </p:sp>
      <p:sp>
        <p:nvSpPr>
          <p:cNvPr id="4" name="TextBox 3"/>
          <p:cNvSpPr txBox="1"/>
          <p:nvPr/>
        </p:nvSpPr>
        <p:spPr>
          <a:xfrm>
            <a:off x="8331200" y="990600"/>
            <a:ext cx="2057400" cy="4554538"/>
          </a:xfrm>
          <a:prstGeom prst="rect">
            <a:avLst/>
          </a:prstGeom>
          <a:noFill/>
        </p:spPr>
        <p:txBody>
          <a:bodyPr>
            <a:spAutoFit/>
          </a:bodyPr>
          <a:lstStyle/>
          <a:p>
            <a:pPr algn="ctr">
              <a:defRPr/>
            </a:pPr>
            <a:r>
              <a:rPr lang="en-US" b="1" u="sng" dirty="0">
                <a:solidFill>
                  <a:srgbClr val="0070C0"/>
                </a:solidFill>
              </a:rPr>
              <a:t>China</a:t>
            </a:r>
          </a:p>
          <a:p>
            <a:pPr marL="285750" indent="-285750">
              <a:buFont typeface="Arial" pitchFamily="34" charset="0"/>
              <a:buChar char="•"/>
              <a:defRPr/>
            </a:pPr>
            <a:r>
              <a:rPr lang="en-US" sz="1600" dirty="0">
                <a:solidFill>
                  <a:srgbClr val="0070C0"/>
                </a:solidFill>
              </a:rPr>
              <a:t>Northern China conquered by </a:t>
            </a:r>
            <a:r>
              <a:rPr lang="en-US" sz="1600" dirty="0" err="1">
                <a:solidFill>
                  <a:srgbClr val="0070C0"/>
                </a:solidFill>
              </a:rPr>
              <a:t>Ogadi</a:t>
            </a:r>
            <a:r>
              <a:rPr lang="en-US" sz="1600" dirty="0">
                <a:solidFill>
                  <a:srgbClr val="0070C0"/>
                </a:solidFill>
              </a:rPr>
              <a:t> (Genghis Khan’s son) in 1234</a:t>
            </a:r>
          </a:p>
          <a:p>
            <a:pPr marL="285750" indent="-285750">
              <a:buFont typeface="Arial" pitchFamily="34" charset="0"/>
              <a:buChar char="•"/>
              <a:defRPr/>
            </a:pPr>
            <a:r>
              <a:rPr lang="en-US" sz="1600" dirty="0">
                <a:solidFill>
                  <a:srgbClr val="0070C0"/>
                </a:solidFill>
              </a:rPr>
              <a:t>Kublai Khan, completes the capture of southern China</a:t>
            </a:r>
          </a:p>
          <a:p>
            <a:pPr marL="285750" indent="-285750">
              <a:buFont typeface="Arial" pitchFamily="34" charset="0"/>
              <a:buChar char="•"/>
              <a:defRPr/>
            </a:pPr>
            <a:r>
              <a:rPr lang="en-US" sz="1600" dirty="0">
                <a:solidFill>
                  <a:srgbClr val="0070C0"/>
                </a:solidFill>
              </a:rPr>
              <a:t>China united for the first time in 300 years</a:t>
            </a:r>
          </a:p>
          <a:p>
            <a:pPr marL="285750" indent="-285750">
              <a:buFont typeface="Arial" pitchFamily="34" charset="0"/>
              <a:buChar char="•"/>
              <a:defRPr/>
            </a:pPr>
            <a:r>
              <a:rPr lang="en-US" sz="1600" dirty="0">
                <a:solidFill>
                  <a:srgbClr val="0070C0"/>
                </a:solidFill>
              </a:rPr>
              <a:t>Mongol control over Asia opens China to foreign contacts and trade (Marco Polo)</a:t>
            </a:r>
          </a:p>
        </p:txBody>
      </p:sp>
      <p:sp>
        <p:nvSpPr>
          <p:cNvPr id="5" name="TextBox 4"/>
          <p:cNvSpPr txBox="1"/>
          <p:nvPr/>
        </p:nvSpPr>
        <p:spPr>
          <a:xfrm>
            <a:off x="2624138" y="5308601"/>
            <a:ext cx="7848600" cy="1354217"/>
          </a:xfrm>
          <a:prstGeom prst="rect">
            <a:avLst/>
          </a:prstGeom>
          <a:noFill/>
        </p:spPr>
        <p:txBody>
          <a:bodyPr>
            <a:spAutoFit/>
          </a:bodyPr>
          <a:lstStyle/>
          <a:p>
            <a:pPr algn="ctr">
              <a:defRPr/>
            </a:pPr>
            <a:r>
              <a:rPr lang="en-US" b="1" u="sng" dirty="0">
                <a:solidFill>
                  <a:srgbClr val="00B050"/>
                </a:solidFill>
              </a:rPr>
              <a:t>Islamic World</a:t>
            </a:r>
          </a:p>
          <a:p>
            <a:pPr marL="342900" indent="-342900">
              <a:buFont typeface="Arial" pitchFamily="34" charset="0"/>
              <a:buChar char="•"/>
              <a:defRPr/>
            </a:pPr>
            <a:r>
              <a:rPr lang="en-US" sz="1600" dirty="0" err="1">
                <a:solidFill>
                  <a:srgbClr val="00B050"/>
                </a:solidFill>
              </a:rPr>
              <a:t>Hulagu</a:t>
            </a:r>
            <a:r>
              <a:rPr lang="en-US" sz="1600" dirty="0">
                <a:solidFill>
                  <a:srgbClr val="00B050"/>
                </a:solidFill>
              </a:rPr>
              <a:t> ( grandson of Genghis Khan) captures Baghdad and has over 10,000 people killed</a:t>
            </a:r>
          </a:p>
          <a:p>
            <a:pPr marL="342900" indent="-342900">
              <a:buFont typeface="Arial" pitchFamily="34" charset="0"/>
              <a:buChar char="•"/>
              <a:defRPr/>
            </a:pPr>
            <a:r>
              <a:rPr lang="en-US" sz="1600" dirty="0">
                <a:solidFill>
                  <a:srgbClr val="00B050"/>
                </a:solidFill>
              </a:rPr>
              <a:t>End of Seljuk Turkish rule after the capture of the Sultanate of Rum in Anatolia</a:t>
            </a:r>
          </a:p>
          <a:p>
            <a:pPr marL="342900" indent="-342900">
              <a:buFont typeface="Arial" pitchFamily="34" charset="0"/>
              <a:buChar char="•"/>
              <a:defRPr/>
            </a:pPr>
            <a:r>
              <a:rPr lang="en-US" sz="1600" dirty="0">
                <a:solidFill>
                  <a:srgbClr val="00B050"/>
                </a:solidFill>
              </a:rPr>
              <a:t>Poor administration of captured regions leads to dissolution of Mongol empires and rise of the Ottoman Turks</a:t>
            </a:r>
          </a:p>
        </p:txBody>
      </p:sp>
    </p:spTree>
    <p:extLst>
      <p:ext uri="{BB962C8B-B14F-4D97-AF65-F5344CB8AC3E}">
        <p14:creationId xmlns:p14="http://schemas.microsoft.com/office/powerpoint/2010/main" val="1789420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3352800" y="80964"/>
            <a:ext cx="5867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7200">
                <a:solidFill>
                  <a:srgbClr val="000000"/>
                </a:solidFill>
              </a:rPr>
              <a:t>Turning Points</a:t>
            </a:r>
          </a:p>
          <a:p>
            <a:pPr algn="ctr" eaLnBrk="1" hangingPunct="1"/>
            <a:r>
              <a:rPr lang="en-US" altLang="en-US" sz="3600" b="1">
                <a:solidFill>
                  <a:srgbClr val="FF0000"/>
                </a:solidFill>
              </a:rPr>
              <a:t>Development of Islamic Caliphates</a:t>
            </a:r>
          </a:p>
        </p:txBody>
      </p:sp>
      <p:sp>
        <p:nvSpPr>
          <p:cNvPr id="46083" name="TextBox 4"/>
          <p:cNvSpPr txBox="1">
            <a:spLocks noChangeArrowheads="1"/>
          </p:cNvSpPr>
          <p:nvPr/>
        </p:nvSpPr>
        <p:spPr bwMode="auto">
          <a:xfrm>
            <a:off x="1600201" y="2451101"/>
            <a:ext cx="41560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400" u="sng">
                <a:solidFill>
                  <a:srgbClr val="000000"/>
                </a:solidFill>
              </a:rPr>
              <a:t>CAUSE</a:t>
            </a:r>
            <a:r>
              <a:rPr lang="en-US" altLang="en-US" sz="2400">
                <a:solidFill>
                  <a:srgbClr val="000000"/>
                </a:solidFill>
              </a:rPr>
              <a:t>:</a:t>
            </a:r>
          </a:p>
          <a:p>
            <a:pPr eaLnBrk="1" hangingPunct="1"/>
            <a:r>
              <a:rPr lang="en-US" altLang="en-US" sz="2400">
                <a:solidFill>
                  <a:srgbClr val="000000"/>
                </a:solidFill>
              </a:rPr>
              <a:t>Abbasid Caliphate – Baghdad</a:t>
            </a:r>
          </a:p>
          <a:p>
            <a:pPr eaLnBrk="1" hangingPunct="1"/>
            <a:r>
              <a:rPr lang="en-US" altLang="en-US" sz="2400">
                <a:solidFill>
                  <a:srgbClr val="000000"/>
                </a:solidFill>
              </a:rPr>
              <a:t>Fatimid Caliphate – Cairo</a:t>
            </a:r>
          </a:p>
          <a:p>
            <a:pPr eaLnBrk="1" hangingPunct="1"/>
            <a:r>
              <a:rPr lang="en-US" altLang="en-US" sz="2400">
                <a:solidFill>
                  <a:srgbClr val="000000"/>
                </a:solidFill>
              </a:rPr>
              <a:t>Umayyad Caliphate - Damascus</a:t>
            </a:r>
          </a:p>
          <a:p>
            <a:pPr eaLnBrk="1" hangingPunct="1"/>
            <a:endParaRPr lang="en-US" altLang="en-US" sz="2400">
              <a:solidFill>
                <a:srgbClr val="000000"/>
              </a:solidFill>
            </a:endParaRPr>
          </a:p>
        </p:txBody>
      </p:sp>
      <p:sp>
        <p:nvSpPr>
          <p:cNvPr id="46085" name="TextBox 1"/>
          <p:cNvSpPr txBox="1">
            <a:spLocks noChangeArrowheads="1"/>
          </p:cNvSpPr>
          <p:nvPr/>
        </p:nvSpPr>
        <p:spPr bwMode="auto">
          <a:xfrm>
            <a:off x="9002713" y="1447800"/>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000"/>
              <a:t>1C</a:t>
            </a:r>
          </a:p>
        </p:txBody>
      </p:sp>
      <p:sp>
        <p:nvSpPr>
          <p:cNvPr id="2" name="TextBox 1"/>
          <p:cNvSpPr txBox="1"/>
          <p:nvPr/>
        </p:nvSpPr>
        <p:spPr>
          <a:xfrm>
            <a:off x="1752600" y="4391025"/>
            <a:ext cx="8763000" cy="1815882"/>
          </a:xfrm>
          <a:prstGeom prst="rect">
            <a:avLst/>
          </a:prstGeom>
          <a:noFill/>
        </p:spPr>
        <p:txBody>
          <a:bodyPr wrap="square" rtlCol="0">
            <a:spAutoFit/>
          </a:bodyPr>
          <a:lstStyle/>
          <a:p>
            <a:pPr algn="ctr"/>
            <a:r>
              <a:rPr lang="en-US" sz="2800" i="1" u="sng" dirty="0"/>
              <a:t>Golden  Age</a:t>
            </a:r>
          </a:p>
          <a:p>
            <a:pPr algn="ctr"/>
            <a:r>
              <a:rPr lang="en-US" sz="2800" dirty="0">
                <a:solidFill>
                  <a:srgbClr val="7030A0"/>
                </a:solidFill>
              </a:rPr>
              <a:t>Astronomy, Medicine, Chemistry, Mathematics</a:t>
            </a:r>
          </a:p>
          <a:p>
            <a:pPr algn="ctr"/>
            <a:r>
              <a:rPr lang="en-US" sz="2800" dirty="0">
                <a:solidFill>
                  <a:srgbClr val="7030A0"/>
                </a:solidFill>
              </a:rPr>
              <a:t>( This knowledge will be transported to Europe during the Crusades)</a:t>
            </a:r>
          </a:p>
        </p:txBody>
      </p:sp>
    </p:spTree>
    <p:extLst>
      <p:ext uri="{BB962C8B-B14F-4D97-AF65-F5344CB8AC3E}">
        <p14:creationId xmlns:p14="http://schemas.microsoft.com/office/powerpoint/2010/main" val="32650909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905000" y="381000"/>
            <a:ext cx="723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spcBef>
                <a:spcPct val="50000"/>
              </a:spcBef>
            </a:pPr>
            <a:r>
              <a:rPr lang="en-US" altLang="en-US" sz="7200"/>
              <a:t>African Salt/Gold Trade</a:t>
            </a:r>
          </a:p>
        </p:txBody>
      </p:sp>
      <p:sp>
        <p:nvSpPr>
          <p:cNvPr id="48131" name="Rectangle 7"/>
          <p:cNvSpPr>
            <a:spLocks noChangeArrowheads="1"/>
          </p:cNvSpPr>
          <p:nvPr/>
        </p:nvSpPr>
        <p:spPr bwMode="auto">
          <a:xfrm>
            <a:off x="5216525" y="2411413"/>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pic>
        <p:nvPicPr>
          <p:cNvPr id="48132" name="Picture 8" descr="ELT2007102606364993703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438401"/>
            <a:ext cx="51054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Box 1"/>
          <p:cNvSpPr txBox="1">
            <a:spLocks noChangeArrowheads="1"/>
          </p:cNvSpPr>
          <p:nvPr/>
        </p:nvSpPr>
        <p:spPr bwMode="auto">
          <a:xfrm>
            <a:off x="5334000" y="4691064"/>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1800"/>
              <a:t>Sahara Desert merchant caravans exchanged salt for gold</a:t>
            </a:r>
          </a:p>
        </p:txBody>
      </p:sp>
      <p:sp>
        <p:nvSpPr>
          <p:cNvPr id="48134" name="TextBox 1"/>
          <p:cNvSpPr txBox="1">
            <a:spLocks noChangeArrowheads="1"/>
          </p:cNvSpPr>
          <p:nvPr/>
        </p:nvSpPr>
        <p:spPr bwMode="auto">
          <a:xfrm>
            <a:off x="5334000" y="1676400"/>
            <a:ext cx="434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3600" b="1" u="sng">
                <a:solidFill>
                  <a:srgbClr val="FF0000"/>
                </a:solidFill>
              </a:rPr>
              <a:t>Expansion of Islam into North Africa</a:t>
            </a:r>
          </a:p>
        </p:txBody>
      </p:sp>
      <p:sp>
        <p:nvSpPr>
          <p:cNvPr id="2" name="TextBox 1"/>
          <p:cNvSpPr txBox="1"/>
          <p:nvPr/>
        </p:nvSpPr>
        <p:spPr>
          <a:xfrm>
            <a:off x="1828800" y="2667000"/>
            <a:ext cx="3048000" cy="4032250"/>
          </a:xfrm>
          <a:prstGeom prst="rect">
            <a:avLst/>
          </a:prstGeom>
          <a:noFill/>
        </p:spPr>
        <p:txBody>
          <a:bodyPr>
            <a:spAutoFit/>
          </a:bodyPr>
          <a:lstStyle/>
          <a:p>
            <a:pPr>
              <a:defRPr/>
            </a:pPr>
            <a:r>
              <a:rPr lang="en-US" sz="1400" b="1" i="1" u="sng" dirty="0">
                <a:solidFill>
                  <a:srgbClr val="7030A0"/>
                </a:solidFill>
              </a:rPr>
              <a:t>Facilitated Spread of Ideas and Trade</a:t>
            </a:r>
          </a:p>
          <a:p>
            <a:pPr>
              <a:defRPr/>
            </a:pPr>
            <a:r>
              <a:rPr lang="en-US" sz="1400" b="1" i="1" dirty="0">
                <a:solidFill>
                  <a:srgbClr val="7030A0"/>
                </a:solidFill>
              </a:rPr>
              <a:t> </a:t>
            </a:r>
          </a:p>
          <a:p>
            <a:pPr marL="285750" indent="-285750">
              <a:buFont typeface="Arial" pitchFamily="34" charset="0"/>
              <a:buChar char="•"/>
              <a:defRPr/>
            </a:pPr>
            <a:r>
              <a:rPr lang="en-US" sz="1400" b="1" i="1" dirty="0">
                <a:solidFill>
                  <a:srgbClr val="7030A0"/>
                </a:solidFill>
              </a:rPr>
              <a:t>Arab and Berber traders took salt from the Sahara to West Africa in exchange for gold</a:t>
            </a:r>
          </a:p>
          <a:p>
            <a:pPr marL="285750" indent="-285750">
              <a:buFont typeface="Arial" pitchFamily="34" charset="0"/>
              <a:buChar char="•"/>
              <a:defRPr/>
            </a:pPr>
            <a:r>
              <a:rPr lang="en-US" sz="1400" b="1" i="1" dirty="0">
                <a:solidFill>
                  <a:srgbClr val="7030A0"/>
                </a:solidFill>
              </a:rPr>
              <a:t>African traders also crossed the Sahara to trade for salt in North Arica</a:t>
            </a:r>
          </a:p>
          <a:p>
            <a:pPr marL="285750" indent="-285750">
              <a:buFont typeface="Arial" pitchFamily="34" charset="0"/>
              <a:buChar char="•"/>
              <a:defRPr/>
            </a:pPr>
            <a:r>
              <a:rPr lang="en-US" sz="1400" b="1" i="1" dirty="0">
                <a:solidFill>
                  <a:srgbClr val="7030A0"/>
                </a:solidFill>
              </a:rPr>
              <a:t>Cloth and weapons from Mediterranean ports taken to West Africa</a:t>
            </a:r>
          </a:p>
          <a:p>
            <a:pPr marL="285750" indent="-285750">
              <a:buFont typeface="Arial" pitchFamily="34" charset="0"/>
              <a:buChar char="•"/>
              <a:defRPr/>
            </a:pPr>
            <a:r>
              <a:rPr lang="en-US" sz="1400" b="1" i="1" dirty="0">
                <a:solidFill>
                  <a:srgbClr val="7030A0"/>
                </a:solidFill>
              </a:rPr>
              <a:t>Powerful rulers in Ghana and Mali regulated the gold trade in West Africa</a:t>
            </a:r>
          </a:p>
          <a:p>
            <a:pPr>
              <a:defRPr/>
            </a:pPr>
            <a:endParaRPr lang="en-US" sz="2000" b="1" i="1" dirty="0">
              <a:solidFill>
                <a:srgbClr val="7030A0"/>
              </a:solidFill>
            </a:endParaRPr>
          </a:p>
          <a:p>
            <a:pPr>
              <a:defRPr/>
            </a:pPr>
            <a:endParaRPr lang="en-US" sz="2000" b="1" i="1" dirty="0">
              <a:solidFill>
                <a:srgbClr val="7030A0"/>
              </a:solidFill>
            </a:endParaRPr>
          </a:p>
          <a:p>
            <a:pPr>
              <a:defRPr/>
            </a:pPr>
            <a:endParaRPr lang="en-US" sz="2000" dirty="0">
              <a:solidFill>
                <a:srgbClr val="7030A0"/>
              </a:solidFill>
            </a:endParaRPr>
          </a:p>
        </p:txBody>
      </p:sp>
      <p:sp>
        <p:nvSpPr>
          <p:cNvPr id="3" name="TextBox 2"/>
          <p:cNvSpPr txBox="1"/>
          <p:nvPr/>
        </p:nvSpPr>
        <p:spPr>
          <a:xfrm>
            <a:off x="3048000" y="6019800"/>
            <a:ext cx="6324600" cy="523220"/>
          </a:xfrm>
          <a:prstGeom prst="rect">
            <a:avLst/>
          </a:prstGeom>
          <a:noFill/>
        </p:spPr>
        <p:txBody>
          <a:bodyPr wrap="square" rtlCol="0">
            <a:spAutoFit/>
          </a:bodyPr>
          <a:lstStyle/>
          <a:p>
            <a:pPr algn="ctr"/>
            <a:r>
              <a:rPr lang="en-US" sz="2800" dirty="0"/>
              <a:t>EXAMPLE OF CULTURAL DIFFUSION</a:t>
            </a:r>
          </a:p>
        </p:txBody>
      </p:sp>
    </p:spTree>
    <p:extLst>
      <p:ext uri="{BB962C8B-B14F-4D97-AF65-F5344CB8AC3E}">
        <p14:creationId xmlns:p14="http://schemas.microsoft.com/office/powerpoint/2010/main" val="1131421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676400"/>
            <a:ext cx="39624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1" y="1588"/>
            <a:ext cx="9051925" cy="9910762"/>
          </a:xfrm>
          <a:prstGeom prst="rect">
            <a:avLst/>
          </a:prstGeom>
          <a:noFill/>
        </p:spPr>
        <p:txBody>
          <a:bodyPr>
            <a:spAutoFit/>
          </a:bodyPr>
          <a:lstStyle/>
          <a:p>
            <a:pPr>
              <a:defRPr/>
            </a:pPr>
            <a:r>
              <a:rPr lang="en-US" sz="5400" dirty="0"/>
              <a:t>Mesopotamia/Fertile Crescent</a:t>
            </a:r>
          </a:p>
          <a:p>
            <a:pPr algn="ctr">
              <a:defRPr/>
            </a:pPr>
            <a:r>
              <a:rPr lang="en-US" sz="3200" b="1" dirty="0">
                <a:solidFill>
                  <a:srgbClr val="0070C0"/>
                </a:solidFill>
              </a:rPr>
              <a:t>Tigris and Euphrates River</a:t>
            </a:r>
          </a:p>
          <a:p>
            <a:pPr>
              <a:defRPr/>
            </a:pPr>
            <a:endParaRPr lang="en-US" sz="2000" b="1" dirty="0">
              <a:solidFill>
                <a:srgbClr val="7030A0"/>
              </a:solidFill>
            </a:endParaRPr>
          </a:p>
          <a:p>
            <a:pPr marL="285750" indent="-285750">
              <a:buFont typeface="Arial" pitchFamily="34" charset="0"/>
              <a:buChar char="•"/>
              <a:defRPr/>
            </a:pPr>
            <a:r>
              <a:rPr lang="en-US" b="1" dirty="0">
                <a:solidFill>
                  <a:srgbClr val="7030A0"/>
                </a:solidFill>
              </a:rPr>
              <a:t>Settlement on the Tigris                       </a:t>
            </a:r>
            <a:r>
              <a:rPr lang="en-US" b="1" dirty="0">
                <a:solidFill>
                  <a:srgbClr val="FF0000"/>
                </a:solidFill>
              </a:rPr>
              <a:t>Development of river valley civilizations</a:t>
            </a:r>
            <a:r>
              <a:rPr lang="en-US" b="1" dirty="0">
                <a:solidFill>
                  <a:srgbClr val="7030A0"/>
                </a:solidFill>
              </a:rPr>
              <a:t>                                                </a:t>
            </a:r>
          </a:p>
          <a:p>
            <a:pPr>
              <a:defRPr/>
            </a:pPr>
            <a:r>
              <a:rPr lang="en-US" b="1" dirty="0">
                <a:solidFill>
                  <a:srgbClr val="7030A0"/>
                </a:solidFill>
              </a:rPr>
              <a:t>     and Euphrates Rivers </a:t>
            </a:r>
          </a:p>
          <a:p>
            <a:pPr>
              <a:defRPr/>
            </a:pPr>
            <a:r>
              <a:rPr lang="en-US" b="1" dirty="0">
                <a:solidFill>
                  <a:srgbClr val="7030A0"/>
                </a:solidFill>
              </a:rPr>
              <a:t>       around 4500BC</a:t>
            </a:r>
          </a:p>
          <a:p>
            <a:pPr marL="285750" indent="-285750">
              <a:buFont typeface="Arial" pitchFamily="34" charset="0"/>
              <a:buChar char="•"/>
              <a:defRPr/>
            </a:pPr>
            <a:r>
              <a:rPr lang="en-US" b="1" dirty="0">
                <a:solidFill>
                  <a:srgbClr val="7030A0"/>
                </a:solidFill>
              </a:rPr>
              <a:t>Sumerians arrive in</a:t>
            </a:r>
          </a:p>
          <a:p>
            <a:pPr>
              <a:defRPr/>
            </a:pPr>
            <a:r>
              <a:rPr lang="en-US" b="1" dirty="0">
                <a:solidFill>
                  <a:srgbClr val="7030A0"/>
                </a:solidFill>
              </a:rPr>
              <a:t>     3500 BC and begin irrigation</a:t>
            </a:r>
          </a:p>
          <a:p>
            <a:pPr marL="285750" indent="-285750">
              <a:buFont typeface="Arial" pitchFamily="34" charset="0"/>
              <a:buChar char="•"/>
              <a:defRPr/>
            </a:pPr>
            <a:r>
              <a:rPr lang="en-US" b="1" dirty="0">
                <a:solidFill>
                  <a:srgbClr val="7030A0"/>
                </a:solidFill>
              </a:rPr>
              <a:t>Sumerian city-states </a:t>
            </a:r>
          </a:p>
          <a:p>
            <a:pPr>
              <a:defRPr/>
            </a:pPr>
            <a:r>
              <a:rPr lang="en-US" b="1" dirty="0">
                <a:solidFill>
                  <a:srgbClr val="7030A0"/>
                </a:solidFill>
              </a:rPr>
              <a:t>    established around </a:t>
            </a:r>
          </a:p>
          <a:p>
            <a:pPr>
              <a:defRPr/>
            </a:pPr>
            <a:r>
              <a:rPr lang="en-US" b="1" dirty="0">
                <a:solidFill>
                  <a:srgbClr val="7030A0"/>
                </a:solidFill>
              </a:rPr>
              <a:t>   3000 BC and initially </a:t>
            </a:r>
          </a:p>
          <a:p>
            <a:pPr>
              <a:defRPr/>
            </a:pPr>
            <a:r>
              <a:rPr lang="en-US" b="1" dirty="0">
                <a:solidFill>
                  <a:srgbClr val="7030A0"/>
                </a:solidFill>
              </a:rPr>
              <a:t>   controlled by temple </a:t>
            </a:r>
          </a:p>
          <a:p>
            <a:pPr>
              <a:defRPr/>
            </a:pPr>
            <a:r>
              <a:rPr lang="en-US" b="1" dirty="0">
                <a:solidFill>
                  <a:srgbClr val="7030A0"/>
                </a:solidFill>
              </a:rPr>
              <a:t>   priests</a:t>
            </a:r>
          </a:p>
          <a:p>
            <a:pPr marL="285750" indent="-285750">
              <a:buFont typeface="Arial" pitchFamily="34" charset="0"/>
              <a:buChar char="•"/>
              <a:defRPr/>
            </a:pPr>
            <a:r>
              <a:rPr lang="en-US" b="1" dirty="0">
                <a:solidFill>
                  <a:srgbClr val="7030A0"/>
                </a:solidFill>
              </a:rPr>
              <a:t>Polytheistic religion- </a:t>
            </a:r>
          </a:p>
          <a:p>
            <a:pPr>
              <a:defRPr/>
            </a:pPr>
            <a:r>
              <a:rPr lang="en-US" b="1" dirty="0">
                <a:solidFill>
                  <a:srgbClr val="7030A0"/>
                </a:solidFill>
              </a:rPr>
              <a:t>  Ziggurat (temple) center</a:t>
            </a:r>
          </a:p>
          <a:p>
            <a:pPr>
              <a:defRPr/>
            </a:pPr>
            <a:r>
              <a:rPr lang="en-US" b="1" dirty="0">
                <a:solidFill>
                  <a:srgbClr val="7030A0"/>
                </a:solidFill>
              </a:rPr>
              <a:t>  of each city-state</a:t>
            </a:r>
          </a:p>
          <a:p>
            <a:pPr marL="285750" indent="-285750">
              <a:buFont typeface="Arial" pitchFamily="34" charset="0"/>
              <a:buChar char="•"/>
              <a:defRPr/>
            </a:pPr>
            <a:r>
              <a:rPr lang="en-US" b="1" dirty="0">
                <a:solidFill>
                  <a:srgbClr val="7030A0"/>
                </a:solidFill>
              </a:rPr>
              <a:t>Scientific achievements – wheel, sail, plow, bronze, cuneiform</a:t>
            </a:r>
          </a:p>
          <a:p>
            <a:pPr marL="285750" indent="-285750">
              <a:buFont typeface="Arial" pitchFamily="34" charset="0"/>
              <a:buChar char="•"/>
              <a:defRPr/>
            </a:pPr>
            <a:r>
              <a:rPr lang="en-US" b="1" dirty="0">
                <a:solidFill>
                  <a:srgbClr val="7030A0"/>
                </a:solidFill>
              </a:rPr>
              <a:t>Babylonian Empire reaches its peak under Hammurabi who established a written, uniform, code of laws (Hammurabi’s Code)</a:t>
            </a:r>
          </a:p>
          <a:p>
            <a:pPr marL="285750" indent="-285750">
              <a:buFont typeface="Arial" pitchFamily="34" charset="0"/>
              <a:buChar char="•"/>
              <a:defRPr/>
            </a:pPr>
            <a:r>
              <a:rPr lang="en-US" b="1" dirty="0">
                <a:solidFill>
                  <a:srgbClr val="7030A0"/>
                </a:solidFill>
              </a:rPr>
              <a:t>Babylonian Empire ends around 1500 BC and other civilizations in this area, Assyrians, Phoenicians, and Hebrews, adopt ideas first developed by early Sumerians.</a:t>
            </a:r>
          </a:p>
          <a:p>
            <a:pPr>
              <a:defRPr/>
            </a:pPr>
            <a:endParaRPr lang="en-US" b="1" dirty="0">
              <a:solidFill>
                <a:srgbClr val="7030A0"/>
              </a:solidFill>
            </a:endParaRPr>
          </a:p>
          <a:p>
            <a:pPr>
              <a:defRPr/>
            </a:pPr>
            <a:endParaRPr lang="en-US" b="1" dirty="0">
              <a:solidFill>
                <a:srgbClr val="7030A0"/>
              </a:solidFill>
            </a:endParaRPr>
          </a:p>
          <a:p>
            <a:pPr algn="ctr">
              <a:defRPr/>
            </a:pPr>
            <a:endParaRPr lang="en-US" sz="3600" b="1" i="1" u="sng" dirty="0">
              <a:solidFill>
                <a:schemeClr val="accent6"/>
              </a:solidFill>
            </a:endParaRPr>
          </a:p>
          <a:p>
            <a:pPr algn="ctr">
              <a:defRPr/>
            </a:pPr>
            <a:endParaRPr lang="en-US" sz="3600" b="1" i="1" u="sng" dirty="0">
              <a:solidFill>
                <a:schemeClr val="accent6"/>
              </a:solidFill>
            </a:endParaRPr>
          </a:p>
          <a:p>
            <a:pPr>
              <a:defRPr/>
            </a:pPr>
            <a:endParaRPr lang="en-US" sz="2000" b="1" dirty="0">
              <a:solidFill>
                <a:srgbClr val="7030A0"/>
              </a:solidFill>
            </a:endParaRPr>
          </a:p>
          <a:p>
            <a:pPr algn="ctr">
              <a:defRPr/>
            </a:pPr>
            <a:r>
              <a:rPr lang="en-US" sz="8000" b="1" dirty="0"/>
              <a:t> </a:t>
            </a:r>
          </a:p>
        </p:txBody>
      </p:sp>
    </p:spTree>
    <p:extLst>
      <p:ext uri="{BB962C8B-B14F-4D97-AF65-F5344CB8AC3E}">
        <p14:creationId xmlns:p14="http://schemas.microsoft.com/office/powerpoint/2010/main" val="7570155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1541463" y="0"/>
            <a:ext cx="6553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algn="ctr" eaLnBrk="1" hangingPunct="1"/>
            <a:r>
              <a:rPr lang="en-US" altLang="en-US" sz="6000"/>
              <a:t>Christianity Unifies</a:t>
            </a:r>
          </a:p>
          <a:p>
            <a:pPr algn="ctr" eaLnBrk="1" hangingPunct="1"/>
            <a:endParaRPr lang="en-US" altLang="en-US" sz="6000"/>
          </a:p>
        </p:txBody>
      </p:sp>
      <p:sp>
        <p:nvSpPr>
          <p:cNvPr id="3" name="TextBox 2"/>
          <p:cNvSpPr txBox="1"/>
          <p:nvPr/>
        </p:nvSpPr>
        <p:spPr>
          <a:xfrm>
            <a:off x="2286000" y="1752601"/>
            <a:ext cx="7467600" cy="4708525"/>
          </a:xfrm>
          <a:prstGeom prst="rect">
            <a:avLst/>
          </a:prstGeom>
          <a:noFill/>
        </p:spPr>
        <p:txBody>
          <a:bodyPr>
            <a:spAutoFit/>
          </a:bodyPr>
          <a:lstStyle/>
          <a:p>
            <a:pPr>
              <a:defRPr/>
            </a:pPr>
            <a:r>
              <a:rPr lang="en-US" sz="2000" dirty="0">
                <a:solidFill>
                  <a:srgbClr val="FF0000"/>
                </a:solidFill>
              </a:rPr>
              <a:t>Byzantine Empire:  </a:t>
            </a:r>
          </a:p>
          <a:p>
            <a:pPr marL="342900" indent="-342900">
              <a:buFont typeface="Arial" pitchFamily="34" charset="0"/>
              <a:buChar char="•"/>
              <a:defRPr/>
            </a:pPr>
            <a:r>
              <a:rPr lang="en-US" sz="2000" dirty="0">
                <a:solidFill>
                  <a:srgbClr val="FF0000"/>
                </a:solidFill>
              </a:rPr>
              <a:t>Constantine relocates capital of Eastern Roman Empire to Byzantium and renames it Constantinople</a:t>
            </a:r>
          </a:p>
          <a:p>
            <a:pPr marL="342900" indent="-342900">
              <a:buFont typeface="Arial" pitchFamily="34" charset="0"/>
              <a:buChar char="•"/>
              <a:defRPr/>
            </a:pPr>
            <a:r>
              <a:rPr lang="en-US" sz="2000" dirty="0">
                <a:solidFill>
                  <a:srgbClr val="FF0000"/>
                </a:solidFill>
              </a:rPr>
              <a:t>Justinian constructs the </a:t>
            </a:r>
            <a:r>
              <a:rPr lang="en-US" sz="2000" dirty="0" err="1">
                <a:solidFill>
                  <a:srgbClr val="FF0000"/>
                </a:solidFill>
              </a:rPr>
              <a:t>Hagia</a:t>
            </a:r>
            <a:r>
              <a:rPr lang="en-US" sz="2000" dirty="0">
                <a:solidFill>
                  <a:srgbClr val="FF0000"/>
                </a:solidFill>
              </a:rPr>
              <a:t> Sophia, close connection between church and state</a:t>
            </a:r>
          </a:p>
          <a:p>
            <a:pPr>
              <a:defRPr/>
            </a:pPr>
            <a:r>
              <a:rPr lang="en-US" sz="2000" dirty="0">
                <a:solidFill>
                  <a:srgbClr val="00B050"/>
                </a:solidFill>
              </a:rPr>
              <a:t>Medieval Europe:</a:t>
            </a:r>
          </a:p>
          <a:p>
            <a:pPr marL="342900" indent="-342900">
              <a:buFont typeface="Arial" pitchFamily="34" charset="0"/>
              <a:buChar char="•"/>
              <a:defRPr/>
            </a:pPr>
            <a:r>
              <a:rPr lang="en-US" sz="2000" dirty="0">
                <a:solidFill>
                  <a:srgbClr val="00B050"/>
                </a:solidFill>
              </a:rPr>
              <a:t>Missionaries spread Christianity</a:t>
            </a:r>
          </a:p>
          <a:p>
            <a:pPr marL="342900" indent="-342900">
              <a:buFont typeface="Arial" pitchFamily="34" charset="0"/>
              <a:buChar char="•"/>
              <a:defRPr/>
            </a:pPr>
            <a:r>
              <a:rPr lang="en-US" sz="2000" dirty="0">
                <a:solidFill>
                  <a:srgbClr val="00B050"/>
                </a:solidFill>
              </a:rPr>
              <a:t>Authority in medieval Europe based on the Church</a:t>
            </a:r>
          </a:p>
          <a:p>
            <a:pPr marL="342900" indent="-342900">
              <a:buFont typeface="Arial" pitchFamily="34" charset="0"/>
              <a:buChar char="•"/>
              <a:defRPr/>
            </a:pPr>
            <a:r>
              <a:rPr lang="en-US" sz="2000" dirty="0">
                <a:solidFill>
                  <a:srgbClr val="00B050"/>
                </a:solidFill>
              </a:rPr>
              <a:t>Charlemagne crowned emperor by Pope Leo III, which shows the close connection between church and state</a:t>
            </a:r>
          </a:p>
          <a:p>
            <a:pPr marL="342900" indent="-342900">
              <a:buFont typeface="Arial" pitchFamily="34" charset="0"/>
              <a:buChar char="•"/>
              <a:defRPr/>
            </a:pPr>
            <a:r>
              <a:rPr lang="en-US" sz="2000" dirty="0">
                <a:solidFill>
                  <a:srgbClr val="00B050"/>
                </a:solidFill>
              </a:rPr>
              <a:t>Shared Christian beliefs bond people of Europe together</a:t>
            </a:r>
          </a:p>
          <a:p>
            <a:pPr marL="342900" indent="-342900">
              <a:buFont typeface="Arial" pitchFamily="34" charset="0"/>
              <a:buChar char="•"/>
              <a:defRPr/>
            </a:pPr>
            <a:r>
              <a:rPr lang="en-US" sz="2000" dirty="0">
                <a:solidFill>
                  <a:srgbClr val="00B050"/>
                </a:solidFill>
              </a:rPr>
              <a:t>Church provides stability and security in times of frequent wars</a:t>
            </a:r>
          </a:p>
          <a:p>
            <a:pPr marL="342900" indent="-342900">
              <a:buFont typeface="Arial" pitchFamily="34" charset="0"/>
              <a:buChar char="•"/>
              <a:defRPr/>
            </a:pPr>
            <a:r>
              <a:rPr lang="en-US" sz="2000" dirty="0">
                <a:solidFill>
                  <a:srgbClr val="00B050"/>
                </a:solidFill>
              </a:rPr>
              <a:t>Middle Ages seen as the “Age of Faith”</a:t>
            </a:r>
          </a:p>
          <a:p>
            <a:pPr marL="342900" indent="-342900">
              <a:buFont typeface="Arial" pitchFamily="34" charset="0"/>
              <a:buChar char="•"/>
              <a:defRPr/>
            </a:pPr>
            <a:r>
              <a:rPr lang="en-US" sz="2000" dirty="0">
                <a:solidFill>
                  <a:srgbClr val="00B050"/>
                </a:solidFill>
              </a:rPr>
              <a:t>Church creates a system of justice (canon law) to regulate conduct</a:t>
            </a:r>
          </a:p>
          <a:p>
            <a:pPr marL="342900" indent="-342900">
              <a:buFont typeface="Arial" pitchFamily="34" charset="0"/>
              <a:buChar char="•"/>
              <a:defRPr/>
            </a:pPr>
            <a:endParaRPr lang="en-US" sz="2000" dirty="0">
              <a:solidFill>
                <a:srgbClr val="FF0000"/>
              </a:solidFill>
            </a:endParaRP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1" y="100014"/>
            <a:ext cx="20669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31534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828800" y="381000"/>
            <a:ext cx="7772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spcBef>
                <a:spcPct val="50000"/>
              </a:spcBef>
            </a:pPr>
            <a:r>
              <a:rPr lang="en-US" altLang="en-US" sz="7200" dirty="0"/>
              <a:t>Byzantine Empire</a:t>
            </a:r>
          </a:p>
        </p:txBody>
      </p:sp>
      <p:sp>
        <p:nvSpPr>
          <p:cNvPr id="49155" name="Rectangle 5"/>
          <p:cNvSpPr>
            <a:spLocks noChangeArrowheads="1"/>
          </p:cNvSpPr>
          <p:nvPr/>
        </p:nvSpPr>
        <p:spPr bwMode="auto">
          <a:xfrm>
            <a:off x="4759325" y="274320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pic>
        <p:nvPicPr>
          <p:cNvPr id="49156" name="Picture 6" descr="mediterranean3byzantine530"/>
          <p:cNvPicPr>
            <a:picLocks noChangeAspect="1" noChangeArrowheads="1"/>
          </p:cNvPicPr>
          <p:nvPr/>
        </p:nvPicPr>
        <p:blipFill>
          <a:blip r:embed="rId2">
            <a:extLst>
              <a:ext uri="{28A0092B-C50C-407E-A947-70E740481C1C}">
                <a14:useLocalDpi xmlns:a14="http://schemas.microsoft.com/office/drawing/2010/main" val="0"/>
              </a:ext>
            </a:extLst>
          </a:blip>
          <a:srcRect b="13832"/>
          <a:stretch>
            <a:fillRect/>
          </a:stretch>
        </p:blipFill>
        <p:spPr bwMode="auto">
          <a:xfrm>
            <a:off x="2286000" y="16764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Box 2"/>
          <p:cNvSpPr txBox="1">
            <a:spLocks noChangeArrowheads="1"/>
          </p:cNvSpPr>
          <p:nvPr/>
        </p:nvSpPr>
        <p:spPr bwMode="auto">
          <a:xfrm>
            <a:off x="2667000" y="5562600"/>
            <a:ext cx="640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algn="ctr" eaLnBrk="1" hangingPunct="1"/>
            <a:r>
              <a:rPr lang="en-US" altLang="en-US" sz="2000"/>
              <a:t>Eastern Roman Empire - Constantinople</a:t>
            </a:r>
          </a:p>
        </p:txBody>
      </p:sp>
    </p:spTree>
    <p:extLst>
      <p:ext uri="{BB962C8B-B14F-4D97-AF65-F5344CB8AC3E}">
        <p14:creationId xmlns:p14="http://schemas.microsoft.com/office/powerpoint/2010/main" val="2539780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966913" y="304800"/>
            <a:ext cx="8001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spcBef>
                <a:spcPct val="50000"/>
              </a:spcBef>
            </a:pPr>
            <a:r>
              <a:rPr lang="en-US" altLang="en-US" sz="7200"/>
              <a:t>Justinian’s Code of Laws</a:t>
            </a:r>
          </a:p>
        </p:txBody>
      </p:sp>
      <p:sp>
        <p:nvSpPr>
          <p:cNvPr id="50179" name="Rectangle 4"/>
          <p:cNvSpPr>
            <a:spLocks noChangeArrowheads="1"/>
          </p:cNvSpPr>
          <p:nvPr/>
        </p:nvSpPr>
        <p:spPr bwMode="auto">
          <a:xfrm>
            <a:off x="4843463" y="2328863"/>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pic>
        <p:nvPicPr>
          <p:cNvPr id="50180" name="Picture 5" descr="161_JustinianC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057401"/>
            <a:ext cx="4724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Box 1"/>
          <p:cNvSpPr txBox="1">
            <a:spLocks noChangeArrowheads="1"/>
          </p:cNvSpPr>
          <p:nvPr/>
        </p:nvSpPr>
        <p:spPr bwMode="auto">
          <a:xfrm>
            <a:off x="1966914" y="2971801"/>
            <a:ext cx="3290887"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800"/>
              <a:t>In Byzantium, Justinian collected all Roman laws and organized them into a single code</a:t>
            </a:r>
          </a:p>
        </p:txBody>
      </p:sp>
    </p:spTree>
    <p:extLst>
      <p:ext uri="{BB962C8B-B14F-4D97-AF65-F5344CB8AC3E}">
        <p14:creationId xmlns:p14="http://schemas.microsoft.com/office/powerpoint/2010/main" val="2022029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838200"/>
            <a:ext cx="7239000" cy="707886"/>
          </a:xfrm>
          <a:prstGeom prst="rect">
            <a:avLst/>
          </a:prstGeom>
          <a:noFill/>
        </p:spPr>
        <p:txBody>
          <a:bodyPr wrap="square" rtlCol="0">
            <a:spAutoFit/>
          </a:bodyPr>
          <a:lstStyle/>
          <a:p>
            <a:pPr algn="ctr"/>
            <a:r>
              <a:rPr lang="en-US" sz="4000" u="sng" dirty="0"/>
              <a:t>Byzantine Empire Influences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546086"/>
            <a:ext cx="2438400" cy="1349514"/>
          </a:xfrm>
          <a:prstGeom prst="rect">
            <a:avLst/>
          </a:prstGeom>
        </p:spPr>
      </p:pic>
      <p:sp>
        <p:nvSpPr>
          <p:cNvPr id="4" name="TextBox 3"/>
          <p:cNvSpPr txBox="1"/>
          <p:nvPr/>
        </p:nvSpPr>
        <p:spPr>
          <a:xfrm>
            <a:off x="5029200" y="1877437"/>
            <a:ext cx="5029200" cy="3046988"/>
          </a:xfrm>
          <a:prstGeom prst="rect">
            <a:avLst/>
          </a:prstGeom>
          <a:noFill/>
        </p:spPr>
        <p:txBody>
          <a:bodyPr wrap="square" rtlCol="0">
            <a:spAutoFit/>
          </a:bodyPr>
          <a:lstStyle/>
          <a:p>
            <a:r>
              <a:rPr lang="en-US" sz="3200" dirty="0">
                <a:solidFill>
                  <a:srgbClr val="7030A0"/>
                </a:solidFill>
              </a:rPr>
              <a:t>Code of Law</a:t>
            </a:r>
          </a:p>
          <a:p>
            <a:endParaRPr lang="en-US" sz="3200" dirty="0">
              <a:solidFill>
                <a:srgbClr val="7030A0"/>
              </a:solidFill>
            </a:endParaRPr>
          </a:p>
          <a:p>
            <a:r>
              <a:rPr lang="en-US" sz="3200" dirty="0" err="1">
                <a:solidFill>
                  <a:srgbClr val="7030A0"/>
                </a:solidFill>
              </a:rPr>
              <a:t>Hagia</a:t>
            </a:r>
            <a:r>
              <a:rPr lang="en-US" sz="3200" dirty="0">
                <a:solidFill>
                  <a:srgbClr val="7030A0"/>
                </a:solidFill>
              </a:rPr>
              <a:t> Sophia Cathedral</a:t>
            </a:r>
          </a:p>
          <a:p>
            <a:endParaRPr lang="en-US" sz="3200" dirty="0">
              <a:solidFill>
                <a:srgbClr val="7030A0"/>
              </a:solidFill>
            </a:endParaRPr>
          </a:p>
          <a:p>
            <a:r>
              <a:rPr lang="en-US" sz="3200" dirty="0">
                <a:solidFill>
                  <a:srgbClr val="7030A0"/>
                </a:solidFill>
              </a:rPr>
              <a:t>Missionaries spread Eastern Orthodox Religion in Russia</a:t>
            </a:r>
          </a:p>
        </p:txBody>
      </p:sp>
      <p:pic>
        <p:nvPicPr>
          <p:cNvPr id="7" name="Picture 6"/>
          <p:cNvPicPr>
            <a:picLocks noChangeAspect="1"/>
          </p:cNvPicPr>
          <p:nvPr/>
        </p:nvPicPr>
        <p:blipFill>
          <a:blip r:embed="rId3"/>
          <a:stretch>
            <a:fillRect/>
          </a:stretch>
        </p:blipFill>
        <p:spPr>
          <a:xfrm>
            <a:off x="1828801" y="3048001"/>
            <a:ext cx="2657475" cy="1724025"/>
          </a:xfrm>
          <a:prstGeom prst="rect">
            <a:avLst/>
          </a:prstGeom>
        </p:spPr>
      </p:pic>
      <p:pic>
        <p:nvPicPr>
          <p:cNvPr id="8" name="Picture 7"/>
          <p:cNvPicPr>
            <a:picLocks noChangeAspect="1"/>
          </p:cNvPicPr>
          <p:nvPr/>
        </p:nvPicPr>
        <p:blipFill>
          <a:blip r:embed="rId4"/>
          <a:stretch>
            <a:fillRect/>
          </a:stretch>
        </p:blipFill>
        <p:spPr>
          <a:xfrm>
            <a:off x="1866901" y="4939666"/>
            <a:ext cx="2619375" cy="1743075"/>
          </a:xfrm>
          <a:prstGeom prst="rect">
            <a:avLst/>
          </a:prstGeom>
        </p:spPr>
      </p:pic>
      <p:pic>
        <p:nvPicPr>
          <p:cNvPr id="9" name="Picture 8"/>
          <p:cNvPicPr>
            <a:picLocks noChangeAspect="1"/>
          </p:cNvPicPr>
          <p:nvPr/>
        </p:nvPicPr>
        <p:blipFill>
          <a:blip r:embed="rId5"/>
          <a:stretch>
            <a:fillRect/>
          </a:stretch>
        </p:blipFill>
        <p:spPr>
          <a:xfrm>
            <a:off x="5248276" y="4939666"/>
            <a:ext cx="4124325" cy="1743075"/>
          </a:xfrm>
          <a:prstGeom prst="rect">
            <a:avLst/>
          </a:prstGeom>
        </p:spPr>
      </p:pic>
    </p:spTree>
    <p:extLst>
      <p:ext uri="{BB962C8B-B14F-4D97-AF65-F5344CB8AC3E}">
        <p14:creationId xmlns:p14="http://schemas.microsoft.com/office/powerpoint/2010/main" val="2946535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p:cNvSpPr txBox="1">
            <a:spLocks noChangeArrowheads="1"/>
          </p:cNvSpPr>
          <p:nvPr/>
        </p:nvSpPr>
        <p:spPr bwMode="auto">
          <a:xfrm>
            <a:off x="3351213" y="76201"/>
            <a:ext cx="58674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7200">
                <a:solidFill>
                  <a:srgbClr val="000000"/>
                </a:solidFill>
              </a:rPr>
              <a:t>Turning Points</a:t>
            </a:r>
          </a:p>
          <a:p>
            <a:pPr algn="ctr" eaLnBrk="1" hangingPunct="1"/>
            <a:r>
              <a:rPr lang="en-US" altLang="en-US" sz="3600" b="1">
                <a:solidFill>
                  <a:srgbClr val="FF0000"/>
                </a:solidFill>
              </a:rPr>
              <a:t>Decline of Rome and Formation of Medieval Europe</a:t>
            </a:r>
          </a:p>
        </p:txBody>
      </p:sp>
      <p:sp>
        <p:nvSpPr>
          <p:cNvPr id="51203" name="TextBox 4"/>
          <p:cNvSpPr txBox="1">
            <a:spLocks noChangeArrowheads="1"/>
          </p:cNvSpPr>
          <p:nvPr/>
        </p:nvSpPr>
        <p:spPr bwMode="auto">
          <a:xfrm>
            <a:off x="1600201" y="2451101"/>
            <a:ext cx="742156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400" u="sng">
                <a:solidFill>
                  <a:srgbClr val="000000"/>
                </a:solidFill>
              </a:rPr>
              <a:t>CAUSE</a:t>
            </a:r>
            <a:r>
              <a:rPr lang="en-US" altLang="en-US" sz="2400">
                <a:solidFill>
                  <a:srgbClr val="000000"/>
                </a:solidFill>
              </a:rPr>
              <a:t>:</a:t>
            </a:r>
          </a:p>
          <a:p>
            <a:pPr eaLnBrk="1" hangingPunct="1"/>
            <a:r>
              <a:rPr lang="en-US" altLang="en-US" sz="2400">
                <a:solidFill>
                  <a:srgbClr val="000000"/>
                </a:solidFill>
              </a:rPr>
              <a:t>Invaders overrun the empire (Mongols, Huns, Franks, etc.)</a:t>
            </a:r>
          </a:p>
          <a:p>
            <a:pPr eaLnBrk="1" hangingPunct="1"/>
            <a:r>
              <a:rPr lang="en-US" altLang="en-US" sz="2400">
                <a:solidFill>
                  <a:srgbClr val="000000"/>
                </a:solidFill>
              </a:rPr>
              <a:t>Inflation</a:t>
            </a:r>
          </a:p>
          <a:p>
            <a:pPr eaLnBrk="1" hangingPunct="1"/>
            <a:r>
              <a:rPr lang="en-US" altLang="en-US" sz="2400">
                <a:solidFill>
                  <a:srgbClr val="000000"/>
                </a:solidFill>
              </a:rPr>
              <a:t>Roman army cannot defend the empire</a:t>
            </a:r>
          </a:p>
          <a:p>
            <a:pPr eaLnBrk="1" hangingPunct="1"/>
            <a:endParaRPr lang="en-US" altLang="en-US" sz="2400">
              <a:solidFill>
                <a:srgbClr val="000000"/>
              </a:solidFill>
            </a:endParaRPr>
          </a:p>
        </p:txBody>
      </p:sp>
      <p:sp>
        <p:nvSpPr>
          <p:cNvPr id="51204" name="TextBox 5"/>
          <p:cNvSpPr txBox="1">
            <a:spLocks noChangeArrowheads="1"/>
          </p:cNvSpPr>
          <p:nvPr/>
        </p:nvSpPr>
        <p:spPr bwMode="auto">
          <a:xfrm>
            <a:off x="3627438" y="3962401"/>
            <a:ext cx="6781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400" u="sng">
                <a:solidFill>
                  <a:srgbClr val="000000"/>
                </a:solidFill>
              </a:rPr>
              <a:t>EFFECTS:</a:t>
            </a:r>
          </a:p>
          <a:p>
            <a:pPr eaLnBrk="1" hangingPunct="1"/>
            <a:r>
              <a:rPr lang="en-US" altLang="en-US" sz="2000">
                <a:solidFill>
                  <a:srgbClr val="000000"/>
                </a:solidFill>
              </a:rPr>
              <a:t>People’s loyalty and service to the empire declines</a:t>
            </a:r>
          </a:p>
          <a:p>
            <a:pPr eaLnBrk="1" hangingPunct="1"/>
            <a:r>
              <a:rPr lang="en-US" altLang="en-US" sz="2000">
                <a:solidFill>
                  <a:srgbClr val="000000"/>
                </a:solidFill>
              </a:rPr>
              <a:t>Roman politics decay- empire is split; an additional capital is established (Constantinople), but this does not save it</a:t>
            </a:r>
          </a:p>
          <a:p>
            <a:pPr eaLnBrk="1" hangingPunct="1"/>
            <a:r>
              <a:rPr lang="en-US" altLang="en-US" sz="2000">
                <a:solidFill>
                  <a:srgbClr val="000000"/>
                </a:solidFill>
              </a:rPr>
              <a:t>People turn to the Church and lords for security and protection</a:t>
            </a:r>
          </a:p>
          <a:p>
            <a:pPr eaLnBrk="1" hangingPunct="1"/>
            <a:r>
              <a:rPr lang="en-US" altLang="en-US" sz="2000">
                <a:solidFill>
                  <a:srgbClr val="000000"/>
                </a:solidFill>
              </a:rPr>
              <a:t>Development of f</a:t>
            </a:r>
            <a:r>
              <a:rPr lang="en-US" altLang="en-US" sz="2000">
                <a:solidFill>
                  <a:srgbClr val="00B050"/>
                </a:solidFill>
              </a:rPr>
              <a:t>eudalism </a:t>
            </a:r>
            <a:r>
              <a:rPr lang="en-US" altLang="en-US" sz="2000">
                <a:solidFill>
                  <a:srgbClr val="000000"/>
                </a:solidFill>
              </a:rPr>
              <a:t>and strong Church authority in medieval Europe</a:t>
            </a:r>
          </a:p>
          <a:p>
            <a:pPr eaLnBrk="1" hangingPunct="1"/>
            <a:endParaRPr lang="en-US" altLang="en-US" sz="2400">
              <a:solidFill>
                <a:srgbClr val="000000"/>
              </a:solidFill>
            </a:endParaRPr>
          </a:p>
        </p:txBody>
      </p:sp>
      <p:sp>
        <p:nvSpPr>
          <p:cNvPr id="51205" name="TextBox 1"/>
          <p:cNvSpPr txBox="1">
            <a:spLocks noChangeArrowheads="1"/>
          </p:cNvSpPr>
          <p:nvPr/>
        </p:nvSpPr>
        <p:spPr bwMode="auto">
          <a:xfrm>
            <a:off x="9525000" y="1219201"/>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400"/>
              <a:t>1C</a:t>
            </a:r>
          </a:p>
        </p:txBody>
      </p:sp>
    </p:spTree>
    <p:extLst>
      <p:ext uri="{BB962C8B-B14F-4D97-AF65-F5344CB8AC3E}">
        <p14:creationId xmlns:p14="http://schemas.microsoft.com/office/powerpoint/2010/main" val="10911621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609601"/>
            <a:ext cx="7543800" cy="646331"/>
          </a:xfrm>
          <a:prstGeom prst="rect">
            <a:avLst/>
          </a:prstGeom>
          <a:noFill/>
        </p:spPr>
        <p:txBody>
          <a:bodyPr wrap="square" rtlCol="0">
            <a:spAutoFit/>
          </a:bodyPr>
          <a:lstStyle/>
          <a:p>
            <a:pPr algn="ctr"/>
            <a:r>
              <a:rPr lang="en-US" sz="3600" dirty="0"/>
              <a:t>Role of the Church in Medieval Europe</a:t>
            </a:r>
          </a:p>
        </p:txBody>
      </p:sp>
      <p:pic>
        <p:nvPicPr>
          <p:cNvPr id="3" name="Picture 2"/>
          <p:cNvPicPr>
            <a:picLocks noChangeAspect="1"/>
          </p:cNvPicPr>
          <p:nvPr/>
        </p:nvPicPr>
        <p:blipFill>
          <a:blip r:embed="rId2"/>
          <a:stretch>
            <a:fillRect/>
          </a:stretch>
        </p:blipFill>
        <p:spPr>
          <a:xfrm>
            <a:off x="3962401" y="2209800"/>
            <a:ext cx="4190999" cy="3195638"/>
          </a:xfrm>
          <a:prstGeom prst="rect">
            <a:avLst/>
          </a:prstGeom>
        </p:spPr>
      </p:pic>
      <p:sp>
        <p:nvSpPr>
          <p:cNvPr id="4" name="TextBox 3"/>
          <p:cNvSpPr txBox="1"/>
          <p:nvPr/>
        </p:nvSpPr>
        <p:spPr>
          <a:xfrm>
            <a:off x="3962400" y="5867163"/>
            <a:ext cx="4495800" cy="461665"/>
          </a:xfrm>
          <a:prstGeom prst="rect">
            <a:avLst/>
          </a:prstGeom>
          <a:noFill/>
        </p:spPr>
        <p:txBody>
          <a:bodyPr wrap="square" rtlCol="0">
            <a:spAutoFit/>
          </a:bodyPr>
          <a:lstStyle/>
          <a:p>
            <a:r>
              <a:rPr lang="en-US" sz="2400" dirty="0"/>
              <a:t>Religion a Unifying Force</a:t>
            </a:r>
          </a:p>
        </p:txBody>
      </p:sp>
      <p:sp>
        <p:nvSpPr>
          <p:cNvPr id="5" name="TextBox 4"/>
          <p:cNvSpPr txBox="1"/>
          <p:nvPr/>
        </p:nvSpPr>
        <p:spPr>
          <a:xfrm>
            <a:off x="2552700" y="1748136"/>
            <a:ext cx="2819400" cy="584775"/>
          </a:xfrm>
          <a:prstGeom prst="rect">
            <a:avLst/>
          </a:prstGeom>
          <a:noFill/>
        </p:spPr>
        <p:txBody>
          <a:bodyPr wrap="square" rtlCol="0">
            <a:spAutoFit/>
          </a:bodyPr>
          <a:lstStyle/>
          <a:p>
            <a:r>
              <a:rPr lang="en-US" sz="3200" dirty="0"/>
              <a:t>Clergy</a:t>
            </a:r>
          </a:p>
        </p:txBody>
      </p:sp>
      <p:sp>
        <p:nvSpPr>
          <p:cNvPr id="6" name="TextBox 5"/>
          <p:cNvSpPr txBox="1"/>
          <p:nvPr/>
        </p:nvSpPr>
        <p:spPr>
          <a:xfrm>
            <a:off x="1676400" y="3330715"/>
            <a:ext cx="2133600" cy="584775"/>
          </a:xfrm>
          <a:prstGeom prst="rect">
            <a:avLst/>
          </a:prstGeom>
          <a:noFill/>
        </p:spPr>
        <p:txBody>
          <a:bodyPr wrap="square" rtlCol="0">
            <a:spAutoFit/>
          </a:bodyPr>
          <a:lstStyle/>
          <a:p>
            <a:r>
              <a:rPr lang="en-US" sz="3200" dirty="0"/>
              <a:t>Sacraments</a:t>
            </a:r>
          </a:p>
        </p:txBody>
      </p:sp>
      <p:sp>
        <p:nvSpPr>
          <p:cNvPr id="7" name="TextBox 6"/>
          <p:cNvSpPr txBox="1"/>
          <p:nvPr/>
        </p:nvSpPr>
        <p:spPr>
          <a:xfrm>
            <a:off x="7772400" y="1686580"/>
            <a:ext cx="2895600" cy="646331"/>
          </a:xfrm>
          <a:prstGeom prst="rect">
            <a:avLst/>
          </a:prstGeom>
          <a:noFill/>
        </p:spPr>
        <p:txBody>
          <a:bodyPr wrap="square" rtlCol="0">
            <a:spAutoFit/>
          </a:bodyPr>
          <a:lstStyle/>
          <a:p>
            <a:r>
              <a:rPr lang="en-US" sz="3600" dirty="0"/>
              <a:t>Canon Law</a:t>
            </a:r>
          </a:p>
        </p:txBody>
      </p:sp>
      <p:sp>
        <p:nvSpPr>
          <p:cNvPr id="8" name="TextBox 7"/>
          <p:cNvSpPr txBox="1"/>
          <p:nvPr/>
        </p:nvSpPr>
        <p:spPr>
          <a:xfrm>
            <a:off x="8260080" y="3915489"/>
            <a:ext cx="2362201" cy="400110"/>
          </a:xfrm>
          <a:prstGeom prst="rect">
            <a:avLst/>
          </a:prstGeom>
          <a:noFill/>
        </p:spPr>
        <p:txBody>
          <a:bodyPr wrap="square" rtlCol="0">
            <a:spAutoFit/>
          </a:bodyPr>
          <a:lstStyle/>
          <a:p>
            <a:r>
              <a:rPr lang="en-US" sz="2000" dirty="0"/>
              <a:t>Excommunication</a:t>
            </a:r>
          </a:p>
        </p:txBody>
      </p:sp>
    </p:spTree>
    <p:extLst>
      <p:ext uri="{BB962C8B-B14F-4D97-AF65-F5344CB8AC3E}">
        <p14:creationId xmlns:p14="http://schemas.microsoft.com/office/powerpoint/2010/main" val="1666246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026"/>
          <p:cNvSpPr txBox="1">
            <a:spLocks noChangeArrowheads="1"/>
          </p:cNvSpPr>
          <p:nvPr/>
        </p:nvSpPr>
        <p:spPr bwMode="auto">
          <a:xfrm>
            <a:off x="1981200" y="457200"/>
            <a:ext cx="8001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spcBef>
                <a:spcPct val="50000"/>
              </a:spcBef>
            </a:pPr>
            <a:r>
              <a:rPr lang="en-US" altLang="en-US" sz="7200">
                <a:solidFill>
                  <a:srgbClr val="000000"/>
                </a:solidFill>
              </a:rPr>
              <a:t>Great Schism</a:t>
            </a:r>
          </a:p>
        </p:txBody>
      </p:sp>
      <p:sp>
        <p:nvSpPr>
          <p:cNvPr id="57347" name="Rectangle 1028"/>
          <p:cNvSpPr>
            <a:spLocks noChangeArrowheads="1"/>
          </p:cNvSpPr>
          <p:nvPr/>
        </p:nvSpPr>
        <p:spPr bwMode="auto">
          <a:xfrm>
            <a:off x="4906963" y="219075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pic>
        <p:nvPicPr>
          <p:cNvPr id="57348" name="Picture 1031" descr="great-sch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24001"/>
            <a:ext cx="5543550"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Box 1"/>
          <p:cNvSpPr txBox="1">
            <a:spLocks noChangeArrowheads="1"/>
          </p:cNvSpPr>
          <p:nvPr/>
        </p:nvSpPr>
        <p:spPr bwMode="auto">
          <a:xfrm>
            <a:off x="2017713" y="2362201"/>
            <a:ext cx="2209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000">
                <a:solidFill>
                  <a:srgbClr val="000000"/>
                </a:solidFill>
              </a:rPr>
              <a:t>Split in Catholic Church with two Popes</a:t>
            </a:r>
          </a:p>
          <a:p>
            <a:pPr eaLnBrk="1" hangingPunct="1"/>
            <a:r>
              <a:rPr lang="en-US" altLang="en-US" sz="2000">
                <a:solidFill>
                  <a:srgbClr val="000000"/>
                </a:solidFill>
              </a:rPr>
              <a:t>Caused many to question the authority of </a:t>
            </a:r>
            <a:br>
              <a:rPr lang="en-US" altLang="en-US" sz="2000">
                <a:solidFill>
                  <a:srgbClr val="000000"/>
                </a:solidFill>
              </a:rPr>
            </a:br>
            <a:r>
              <a:rPr lang="en-US" altLang="en-US" sz="2000">
                <a:solidFill>
                  <a:srgbClr val="000000"/>
                </a:solidFill>
              </a:rPr>
              <a:t>The Church</a:t>
            </a:r>
          </a:p>
        </p:txBody>
      </p:sp>
      <p:sp>
        <p:nvSpPr>
          <p:cNvPr id="57350" name="TextBox 1"/>
          <p:cNvSpPr txBox="1">
            <a:spLocks noChangeArrowheads="1"/>
          </p:cNvSpPr>
          <p:nvPr/>
        </p:nvSpPr>
        <p:spPr bwMode="auto">
          <a:xfrm>
            <a:off x="1981200" y="5122864"/>
            <a:ext cx="81534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buFont typeface="Arial" panose="020B0604020202020204" pitchFamily="34" charset="0"/>
              <a:buChar char="•"/>
            </a:pPr>
            <a:r>
              <a:rPr lang="en-US" altLang="en-US" sz="1800" dirty="0">
                <a:solidFill>
                  <a:srgbClr val="FF0000"/>
                </a:solidFill>
              </a:rPr>
              <a:t>Split in Catholic Church as two popes claim authority; both excommunicate each other from the Church</a:t>
            </a:r>
          </a:p>
          <a:p>
            <a:pPr eaLnBrk="1" hangingPunct="1">
              <a:buFont typeface="Arial" panose="020B0604020202020204" pitchFamily="34" charset="0"/>
              <a:buChar char="•"/>
            </a:pPr>
            <a:r>
              <a:rPr lang="en-US" altLang="en-US" sz="1800" dirty="0">
                <a:solidFill>
                  <a:srgbClr val="FF0000"/>
                </a:solidFill>
              </a:rPr>
              <a:t>Authority of the Pope as the head of the Church challenged by </a:t>
            </a:r>
            <a:r>
              <a:rPr lang="en-US" altLang="en-US" sz="1800" dirty="0">
                <a:solidFill>
                  <a:srgbClr val="7030A0"/>
                </a:solidFill>
              </a:rPr>
              <a:t>John Wycliffe</a:t>
            </a:r>
            <a:r>
              <a:rPr lang="en-US" altLang="en-US" sz="1800" dirty="0">
                <a:solidFill>
                  <a:srgbClr val="FF0000"/>
                </a:solidFill>
              </a:rPr>
              <a:t>, who believes that God is sole authority, and </a:t>
            </a:r>
            <a:r>
              <a:rPr lang="en-US" altLang="en-US" sz="1800" dirty="0">
                <a:solidFill>
                  <a:srgbClr val="7030A0"/>
                </a:solidFill>
              </a:rPr>
              <a:t>Jan Huss</a:t>
            </a:r>
            <a:r>
              <a:rPr lang="en-US" altLang="en-US" sz="1800" dirty="0">
                <a:solidFill>
                  <a:srgbClr val="FF0000"/>
                </a:solidFill>
              </a:rPr>
              <a:t>, who believes the authority of the Bible is higher than the pope’s authority; beginning of challenges to the authority of the Catholic Church that </a:t>
            </a:r>
            <a:r>
              <a:rPr lang="en-US" altLang="en-US" sz="1800" dirty="0">
                <a:solidFill>
                  <a:srgbClr val="7030A0"/>
                </a:solidFill>
              </a:rPr>
              <a:t>leads to the Reformation</a:t>
            </a:r>
          </a:p>
        </p:txBody>
      </p:sp>
    </p:spTree>
    <p:extLst>
      <p:ext uri="{BB962C8B-B14F-4D97-AF65-F5344CB8AC3E}">
        <p14:creationId xmlns:p14="http://schemas.microsoft.com/office/powerpoint/2010/main" val="13281577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533400"/>
            <a:ext cx="5562600" cy="369332"/>
          </a:xfrm>
          <a:prstGeom prst="rect">
            <a:avLst/>
          </a:prstGeom>
          <a:noFill/>
        </p:spPr>
        <p:txBody>
          <a:bodyPr wrap="square" rtlCol="0">
            <a:spAutoFit/>
          </a:bodyPr>
          <a:lstStyle/>
          <a:p>
            <a:r>
              <a:rPr lang="en-US" dirty="0"/>
              <a:t>Feudalism</a:t>
            </a:r>
          </a:p>
        </p:txBody>
      </p:sp>
      <p:pic>
        <p:nvPicPr>
          <p:cNvPr id="3" name="Picture 2"/>
          <p:cNvPicPr>
            <a:picLocks noChangeAspect="1"/>
          </p:cNvPicPr>
          <p:nvPr/>
        </p:nvPicPr>
        <p:blipFill>
          <a:blip r:embed="rId2"/>
          <a:stretch>
            <a:fillRect/>
          </a:stretch>
        </p:blipFill>
        <p:spPr>
          <a:xfrm>
            <a:off x="3657600" y="2103060"/>
            <a:ext cx="4876800" cy="4526340"/>
          </a:xfrm>
          <a:prstGeom prst="rect">
            <a:avLst/>
          </a:prstGeom>
        </p:spPr>
      </p:pic>
    </p:spTree>
    <p:extLst>
      <p:ext uri="{BB962C8B-B14F-4D97-AF65-F5344CB8AC3E}">
        <p14:creationId xmlns:p14="http://schemas.microsoft.com/office/powerpoint/2010/main" val="3958062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804988" y="228600"/>
            <a:ext cx="8001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spcBef>
                <a:spcPct val="50000"/>
              </a:spcBef>
            </a:pPr>
            <a:r>
              <a:rPr lang="en-US" altLang="en-US" sz="7200"/>
              <a:t>Manorialism</a:t>
            </a:r>
          </a:p>
        </p:txBody>
      </p:sp>
      <p:sp>
        <p:nvSpPr>
          <p:cNvPr id="52227" name="Rectangle 3"/>
          <p:cNvSpPr>
            <a:spLocks noChangeArrowheads="1"/>
          </p:cNvSpPr>
          <p:nvPr/>
        </p:nvSpPr>
        <p:spPr bwMode="auto">
          <a:xfrm>
            <a:off x="5216525" y="2522538"/>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pic>
        <p:nvPicPr>
          <p:cNvPr id="52228" name="Picture 5" descr="Drnghm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417639"/>
            <a:ext cx="6858000"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Box 1"/>
          <p:cNvSpPr txBox="1">
            <a:spLocks noChangeArrowheads="1"/>
          </p:cNvSpPr>
          <p:nvPr/>
        </p:nvSpPr>
        <p:spPr bwMode="auto">
          <a:xfrm>
            <a:off x="2667001" y="5562600"/>
            <a:ext cx="71215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algn="ctr" eaLnBrk="1" hangingPunct="1"/>
            <a:r>
              <a:rPr lang="en-US" altLang="en-US" sz="2800"/>
              <a:t>Economic system of feudal Europe – </a:t>
            </a:r>
            <a:br>
              <a:rPr lang="en-US" altLang="en-US" sz="2800"/>
            </a:br>
            <a:r>
              <a:rPr lang="en-US" altLang="en-US" sz="2800"/>
              <a:t>self-sufficient manors</a:t>
            </a:r>
          </a:p>
        </p:txBody>
      </p:sp>
    </p:spTree>
    <p:extLst>
      <p:ext uri="{BB962C8B-B14F-4D97-AF65-F5344CB8AC3E}">
        <p14:creationId xmlns:p14="http://schemas.microsoft.com/office/powerpoint/2010/main" val="38825109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057400" y="457200"/>
            <a:ext cx="5867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spcBef>
                <a:spcPct val="50000"/>
              </a:spcBef>
            </a:pPr>
            <a:r>
              <a:rPr lang="en-US" altLang="en-US" sz="7200"/>
              <a:t>Black Death</a:t>
            </a:r>
          </a:p>
        </p:txBody>
      </p:sp>
      <p:sp>
        <p:nvSpPr>
          <p:cNvPr id="55299" name="Rectangle 7"/>
          <p:cNvSpPr>
            <a:spLocks noChangeArrowheads="1"/>
          </p:cNvSpPr>
          <p:nvPr/>
        </p:nvSpPr>
        <p:spPr bwMode="auto">
          <a:xfrm>
            <a:off x="5502275" y="251460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pic>
        <p:nvPicPr>
          <p:cNvPr id="55300" name="Picture 8" descr="black-de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00200"/>
            <a:ext cx="56388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Box 1"/>
          <p:cNvSpPr txBox="1">
            <a:spLocks noChangeArrowheads="1"/>
          </p:cNvSpPr>
          <p:nvPr/>
        </p:nvSpPr>
        <p:spPr bwMode="auto">
          <a:xfrm>
            <a:off x="8051801" y="1514475"/>
            <a:ext cx="19970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3200"/>
              <a:t>Disease carried by fleas on rats that killed millions of people in Europe</a:t>
            </a:r>
          </a:p>
        </p:txBody>
      </p:sp>
      <p:sp>
        <p:nvSpPr>
          <p:cNvPr id="55302" name="TextBox 1"/>
          <p:cNvSpPr txBox="1">
            <a:spLocks noChangeArrowheads="1"/>
          </p:cNvSpPr>
          <p:nvPr/>
        </p:nvSpPr>
        <p:spPr bwMode="auto">
          <a:xfrm>
            <a:off x="1828800" y="5278438"/>
            <a:ext cx="708660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buFont typeface="Arial" panose="020B0604020202020204" pitchFamily="34" charset="0"/>
              <a:buChar char="•"/>
            </a:pPr>
            <a:r>
              <a:rPr lang="en-US" altLang="en-US" sz="2000" dirty="0">
                <a:solidFill>
                  <a:srgbClr val="FF0000"/>
                </a:solidFill>
              </a:rPr>
              <a:t>Collapse of manorial system as productivity ends and serfs leave in search of work; peasant rebellions grow in response to nobles’ refusal to increase wages, economic decline</a:t>
            </a:r>
          </a:p>
          <a:p>
            <a:pPr eaLnBrk="1" hangingPunct="1">
              <a:buFont typeface="Arial" panose="020B0604020202020204" pitchFamily="34" charset="0"/>
              <a:buChar char="•"/>
            </a:pPr>
            <a:r>
              <a:rPr lang="en-US" altLang="en-US" sz="2000" dirty="0">
                <a:solidFill>
                  <a:srgbClr val="FF0000"/>
                </a:solidFill>
              </a:rPr>
              <a:t>Church loses prestige as it is unable to stop the plague through prayer and intervention</a:t>
            </a:r>
          </a:p>
        </p:txBody>
      </p:sp>
    </p:spTree>
    <p:extLst>
      <p:ext uri="{BB962C8B-B14F-4D97-AF65-F5344CB8AC3E}">
        <p14:creationId xmlns:p14="http://schemas.microsoft.com/office/powerpoint/2010/main" val="4180537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981200" y="457200"/>
            <a:ext cx="8001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spcBef>
                <a:spcPct val="50000"/>
              </a:spcBef>
            </a:pPr>
            <a:r>
              <a:rPr lang="en-US" altLang="en-US" sz="7200"/>
              <a:t>Hammurabi’s Code</a:t>
            </a:r>
          </a:p>
        </p:txBody>
      </p:sp>
      <p:sp>
        <p:nvSpPr>
          <p:cNvPr id="5123" name="Rectangle 4"/>
          <p:cNvSpPr>
            <a:spLocks noChangeArrowheads="1"/>
          </p:cNvSpPr>
          <p:nvPr/>
        </p:nvSpPr>
        <p:spPr bwMode="auto">
          <a:xfrm>
            <a:off x="5695950" y="2446338"/>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pic>
        <p:nvPicPr>
          <p:cNvPr id="5124" name="Picture 5" descr="Hammurabi_C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839913"/>
            <a:ext cx="37401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1"/>
          <p:cNvSpPr txBox="1">
            <a:spLocks noChangeArrowheads="1"/>
          </p:cNvSpPr>
          <p:nvPr/>
        </p:nvSpPr>
        <p:spPr bwMode="auto">
          <a:xfrm>
            <a:off x="6858000" y="3143251"/>
            <a:ext cx="2971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400"/>
              <a:t>Earliest written law code of the Babylonians – promoted justice, but treated social classes differently</a:t>
            </a:r>
          </a:p>
        </p:txBody>
      </p:sp>
    </p:spTree>
    <p:extLst>
      <p:ext uri="{BB962C8B-B14F-4D97-AF65-F5344CB8AC3E}">
        <p14:creationId xmlns:p14="http://schemas.microsoft.com/office/powerpoint/2010/main" val="29768662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752600" y="304800"/>
            <a:ext cx="8001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spcBef>
                <a:spcPct val="50000"/>
              </a:spcBef>
            </a:pPr>
            <a:r>
              <a:rPr lang="en-US" altLang="en-US" sz="7200"/>
              <a:t>Magna Carta</a:t>
            </a:r>
          </a:p>
        </p:txBody>
      </p:sp>
      <p:sp>
        <p:nvSpPr>
          <p:cNvPr id="58371" name="Rectangle 3"/>
          <p:cNvSpPr>
            <a:spLocks noChangeArrowheads="1"/>
          </p:cNvSpPr>
          <p:nvPr/>
        </p:nvSpPr>
        <p:spPr bwMode="auto">
          <a:xfrm>
            <a:off x="5216525" y="2522538"/>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pic>
        <p:nvPicPr>
          <p:cNvPr id="58372" name="Picture 5" descr="king-john-forced-to-sign-the-magna-carta-in-england-1215-giclee-print-19513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1" y="1493838"/>
            <a:ext cx="37623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Box 1"/>
          <p:cNvSpPr txBox="1">
            <a:spLocks noChangeArrowheads="1"/>
          </p:cNvSpPr>
          <p:nvPr/>
        </p:nvSpPr>
        <p:spPr bwMode="auto">
          <a:xfrm>
            <a:off x="2044700" y="2522538"/>
            <a:ext cx="39624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800" dirty="0"/>
              <a:t>In 1215, King John of England guaranteed right to a trial by jury and consent of a council of nobles needed for any new taxes.</a:t>
            </a:r>
          </a:p>
        </p:txBody>
      </p:sp>
      <p:sp>
        <p:nvSpPr>
          <p:cNvPr id="2" name="TextBox 1"/>
          <p:cNvSpPr txBox="1"/>
          <p:nvPr/>
        </p:nvSpPr>
        <p:spPr>
          <a:xfrm>
            <a:off x="1883410" y="5170170"/>
            <a:ext cx="4660900" cy="1569660"/>
          </a:xfrm>
          <a:prstGeom prst="rect">
            <a:avLst/>
          </a:prstGeom>
          <a:noFill/>
        </p:spPr>
        <p:txBody>
          <a:bodyPr wrap="square" rtlCol="0">
            <a:spAutoFit/>
          </a:bodyPr>
          <a:lstStyle/>
          <a:p>
            <a:r>
              <a:rPr lang="en-US" sz="3200" b="1" i="1" u="sng" dirty="0">
                <a:solidFill>
                  <a:srgbClr val="7030A0"/>
                </a:solidFill>
              </a:rPr>
              <a:t>Created Limited Government and Parliament</a:t>
            </a:r>
          </a:p>
        </p:txBody>
      </p:sp>
    </p:spTree>
    <p:extLst>
      <p:ext uri="{BB962C8B-B14F-4D97-AF65-F5344CB8AC3E}">
        <p14:creationId xmlns:p14="http://schemas.microsoft.com/office/powerpoint/2010/main" val="120636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924368" y="231459"/>
            <a:ext cx="7696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spcBef>
                <a:spcPct val="50000"/>
              </a:spcBef>
            </a:pPr>
            <a:r>
              <a:rPr lang="en-US" altLang="en-US" sz="7200" dirty="0"/>
              <a:t>Crusades</a:t>
            </a:r>
          </a:p>
        </p:txBody>
      </p:sp>
      <p:sp>
        <p:nvSpPr>
          <p:cNvPr id="54275" name="Rectangle 5"/>
          <p:cNvSpPr>
            <a:spLocks noChangeArrowheads="1"/>
          </p:cNvSpPr>
          <p:nvPr/>
        </p:nvSpPr>
        <p:spPr bwMode="auto">
          <a:xfrm>
            <a:off x="5018088" y="240030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sp>
        <p:nvSpPr>
          <p:cNvPr id="54276" name="Rectangle 7"/>
          <p:cNvSpPr>
            <a:spLocks noChangeArrowheads="1"/>
          </p:cNvSpPr>
          <p:nvPr/>
        </p:nvSpPr>
        <p:spPr bwMode="auto">
          <a:xfrm>
            <a:off x="1524001" y="1382108"/>
            <a:ext cx="1847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pic>
        <p:nvPicPr>
          <p:cNvPr id="54277" name="Picture 6" descr="http://users.moscow.com/khakimian/images/crusades.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324601" y="1600200"/>
            <a:ext cx="36226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Rectangle 8"/>
          <p:cNvSpPr>
            <a:spLocks noChangeArrowheads="1"/>
          </p:cNvSpPr>
          <p:nvPr/>
        </p:nvSpPr>
        <p:spPr bwMode="auto">
          <a:xfrm>
            <a:off x="1524001" y="44602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sz="2400"/>
          </a:p>
        </p:txBody>
      </p:sp>
      <p:sp>
        <p:nvSpPr>
          <p:cNvPr id="54279" name="TextBox 1"/>
          <p:cNvSpPr txBox="1">
            <a:spLocks noChangeArrowheads="1"/>
          </p:cNvSpPr>
          <p:nvPr/>
        </p:nvSpPr>
        <p:spPr bwMode="auto">
          <a:xfrm>
            <a:off x="1764348" y="1246138"/>
            <a:ext cx="4038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400" dirty="0"/>
              <a:t>Goal:  recapture the Holy Land from Muslims –</a:t>
            </a:r>
            <a:br>
              <a:rPr lang="en-US" altLang="en-US" sz="2400" dirty="0"/>
            </a:br>
            <a:r>
              <a:rPr lang="en-US" altLang="en-US" sz="2400" dirty="0"/>
              <a:t>Led to increased trade between Europe and the Middle East and the downfall of medieval Europe</a:t>
            </a:r>
          </a:p>
        </p:txBody>
      </p:sp>
      <p:sp>
        <p:nvSpPr>
          <p:cNvPr id="54280" name="TextBox 1"/>
          <p:cNvSpPr txBox="1">
            <a:spLocks noChangeArrowheads="1"/>
          </p:cNvSpPr>
          <p:nvPr/>
        </p:nvSpPr>
        <p:spPr bwMode="auto">
          <a:xfrm>
            <a:off x="1905000" y="3505201"/>
            <a:ext cx="3505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buFont typeface="Arial" panose="020B0604020202020204" pitchFamily="34" charset="0"/>
              <a:buChar char="•"/>
            </a:pPr>
            <a:r>
              <a:rPr lang="en-US" altLang="en-US" sz="2000">
                <a:solidFill>
                  <a:srgbClr val="FF0000"/>
                </a:solidFill>
              </a:rPr>
              <a:t>Failure lessened the power of the Pope</a:t>
            </a:r>
          </a:p>
          <a:p>
            <a:pPr eaLnBrk="1" hangingPunct="1">
              <a:buFont typeface="Arial" panose="020B0604020202020204" pitchFamily="34" charset="0"/>
              <a:buChar char="•"/>
            </a:pPr>
            <a:r>
              <a:rPr lang="en-US" altLang="en-US" sz="2000">
                <a:solidFill>
                  <a:srgbClr val="FF0000"/>
                </a:solidFill>
              </a:rPr>
              <a:t>Casualties weakened the feudal nobility</a:t>
            </a:r>
          </a:p>
          <a:p>
            <a:pPr eaLnBrk="1" hangingPunct="1">
              <a:buFont typeface="Arial" panose="020B0604020202020204" pitchFamily="34" charset="0"/>
              <a:buChar char="•"/>
            </a:pPr>
            <a:r>
              <a:rPr lang="en-US" altLang="en-US" sz="2000">
                <a:solidFill>
                  <a:srgbClr val="FF0000"/>
                </a:solidFill>
              </a:rPr>
              <a:t>Trade in spices and other goods from Southwest Asia lead to European desire for new trade routes that begins the Era of Exploration</a:t>
            </a:r>
          </a:p>
        </p:txBody>
      </p:sp>
    </p:spTree>
    <p:extLst>
      <p:ext uri="{BB962C8B-B14F-4D97-AF65-F5344CB8AC3E}">
        <p14:creationId xmlns:p14="http://schemas.microsoft.com/office/powerpoint/2010/main" val="14538560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2209800" y="307975"/>
            <a:ext cx="8001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spcBef>
                <a:spcPct val="50000"/>
              </a:spcBef>
            </a:pPr>
            <a:r>
              <a:rPr lang="en-US" altLang="en-US" sz="7200" dirty="0"/>
              <a:t>Hundred Years’ War</a:t>
            </a:r>
          </a:p>
        </p:txBody>
      </p:sp>
      <p:sp>
        <p:nvSpPr>
          <p:cNvPr id="56323" name="Rectangle 4"/>
          <p:cNvSpPr>
            <a:spLocks noChangeArrowheads="1"/>
          </p:cNvSpPr>
          <p:nvPr/>
        </p:nvSpPr>
        <p:spPr bwMode="auto">
          <a:xfrm>
            <a:off x="5200650" y="2652713"/>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endParaRPr lang="en-US" altLang="en-US"/>
          </a:p>
        </p:txBody>
      </p:sp>
      <p:pic>
        <p:nvPicPr>
          <p:cNvPr id="56324" name="Picture 5" descr="hundred-years-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530350"/>
            <a:ext cx="4343400"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Box 1"/>
          <p:cNvSpPr txBox="1">
            <a:spLocks noChangeArrowheads="1"/>
          </p:cNvSpPr>
          <p:nvPr/>
        </p:nvSpPr>
        <p:spPr bwMode="auto">
          <a:xfrm>
            <a:off x="1752600" y="1198107"/>
            <a:ext cx="28956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buFont typeface="Arial" panose="020B0604020202020204" pitchFamily="34" charset="0"/>
              <a:buChar char="•"/>
            </a:pPr>
            <a:r>
              <a:rPr lang="en-US" altLang="en-US" sz="2800" dirty="0"/>
              <a:t>War between England and France over succession to the French throne</a:t>
            </a:r>
          </a:p>
          <a:p>
            <a:pPr eaLnBrk="1" hangingPunct="1">
              <a:buFont typeface="Arial" panose="020B0604020202020204" pitchFamily="34" charset="0"/>
              <a:buChar char="•"/>
            </a:pPr>
            <a:r>
              <a:rPr lang="en-US" altLang="en-US" sz="2800" dirty="0"/>
              <a:t>Knights no longer important/ Long Bow successful</a:t>
            </a:r>
          </a:p>
          <a:p>
            <a:pPr eaLnBrk="1" hangingPunct="1">
              <a:buFont typeface="Arial" panose="020B0604020202020204" pitchFamily="34" charset="0"/>
              <a:buChar char="•"/>
            </a:pPr>
            <a:r>
              <a:rPr lang="en-US" altLang="en-US" sz="2800" dirty="0"/>
              <a:t>Brought an end to feudalism</a:t>
            </a:r>
          </a:p>
        </p:txBody>
      </p:sp>
      <p:sp>
        <p:nvSpPr>
          <p:cNvPr id="56326" name="TextBox 1"/>
          <p:cNvSpPr txBox="1">
            <a:spLocks noChangeArrowheads="1"/>
          </p:cNvSpPr>
          <p:nvPr/>
        </p:nvSpPr>
        <p:spPr bwMode="auto">
          <a:xfrm>
            <a:off x="5200650" y="4549676"/>
            <a:ext cx="52387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buFont typeface="Arial" panose="020B0604020202020204" pitchFamily="34" charset="0"/>
              <a:buChar char="•"/>
            </a:pPr>
            <a:r>
              <a:rPr lang="en-US" altLang="en-US" sz="1800" dirty="0">
                <a:solidFill>
                  <a:srgbClr val="FF0000"/>
                </a:solidFill>
              </a:rPr>
              <a:t>Emergence of nationalism and monarchs as national leaders in England and France</a:t>
            </a:r>
          </a:p>
          <a:p>
            <a:pPr eaLnBrk="1" hangingPunct="1">
              <a:buFont typeface="Arial" panose="020B0604020202020204" pitchFamily="34" charset="0"/>
              <a:buChar char="•"/>
            </a:pPr>
            <a:r>
              <a:rPr lang="en-US" altLang="en-US" sz="1800" dirty="0">
                <a:solidFill>
                  <a:srgbClr val="FF0000"/>
                </a:solidFill>
              </a:rPr>
              <a:t>Instability in England after the Hundred Years War leads to War of the Roses, strengthens Parliament since it is called frequently by King Edward III to increase taxes to finance this new war; democracy advanced as Parliament gains greater “power of the purse”</a:t>
            </a:r>
          </a:p>
        </p:txBody>
      </p:sp>
    </p:spTree>
    <p:extLst>
      <p:ext uri="{BB962C8B-B14F-4D97-AF65-F5344CB8AC3E}">
        <p14:creationId xmlns:p14="http://schemas.microsoft.com/office/powerpoint/2010/main" val="25245827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1"/>
          <p:cNvSpPr txBox="1">
            <a:spLocks noChangeArrowheads="1"/>
          </p:cNvSpPr>
          <p:nvPr/>
        </p:nvSpPr>
        <p:spPr bwMode="auto">
          <a:xfrm>
            <a:off x="2286000" y="152401"/>
            <a:ext cx="7620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algn="ctr" eaLnBrk="1" hangingPunct="1"/>
            <a:r>
              <a:rPr lang="en-US" altLang="en-US" sz="7200"/>
              <a:t>The End of Medieval Europe</a:t>
            </a:r>
          </a:p>
        </p:txBody>
      </p:sp>
      <p:pic>
        <p:nvPicPr>
          <p:cNvPr id="532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590800"/>
            <a:ext cx="38862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252" name="TextBox 4"/>
          <p:cNvSpPr txBox="1">
            <a:spLocks noChangeArrowheads="1"/>
          </p:cNvSpPr>
          <p:nvPr/>
        </p:nvSpPr>
        <p:spPr bwMode="auto">
          <a:xfrm>
            <a:off x="1887538" y="2971801"/>
            <a:ext cx="4191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buFont typeface="Arial" panose="020B0604020202020204" pitchFamily="34" charset="0"/>
              <a:buChar char="•"/>
            </a:pPr>
            <a:r>
              <a:rPr lang="en-US" altLang="en-US" sz="3600"/>
              <a:t>Crusades</a:t>
            </a:r>
          </a:p>
          <a:p>
            <a:pPr eaLnBrk="1" hangingPunct="1">
              <a:buFont typeface="Arial" panose="020B0604020202020204" pitchFamily="34" charset="0"/>
              <a:buChar char="•"/>
            </a:pPr>
            <a:r>
              <a:rPr lang="en-US" altLang="en-US" sz="3600"/>
              <a:t>Black Death</a:t>
            </a:r>
          </a:p>
          <a:p>
            <a:pPr eaLnBrk="1" hangingPunct="1">
              <a:buFont typeface="Arial" panose="020B0604020202020204" pitchFamily="34" charset="0"/>
              <a:buChar char="•"/>
            </a:pPr>
            <a:r>
              <a:rPr lang="en-US" altLang="en-US" sz="3600"/>
              <a:t>Hundred Years War</a:t>
            </a:r>
          </a:p>
          <a:p>
            <a:pPr eaLnBrk="1" hangingPunct="1">
              <a:buFont typeface="Arial" panose="020B0604020202020204" pitchFamily="34" charset="0"/>
              <a:buChar char="•"/>
            </a:pPr>
            <a:r>
              <a:rPr lang="en-US" altLang="en-US" sz="3600"/>
              <a:t>Great Schism</a:t>
            </a:r>
          </a:p>
        </p:txBody>
      </p:sp>
    </p:spTree>
    <p:extLst>
      <p:ext uri="{BB962C8B-B14F-4D97-AF65-F5344CB8AC3E}">
        <p14:creationId xmlns:p14="http://schemas.microsoft.com/office/powerpoint/2010/main" val="590937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70364" y="152401"/>
            <a:ext cx="4287837" cy="2308225"/>
          </a:xfrm>
          <a:prstGeom prst="rect">
            <a:avLst/>
          </a:prstGeom>
          <a:noFill/>
        </p:spPr>
        <p:txBody>
          <a:bodyPr>
            <a:spAutoFit/>
          </a:bodyPr>
          <a:lstStyle/>
          <a:p>
            <a:pPr algn="ctr">
              <a:defRPr/>
            </a:pPr>
            <a:r>
              <a:rPr lang="en-US" sz="7200" dirty="0"/>
              <a:t>Egypt</a:t>
            </a:r>
          </a:p>
          <a:p>
            <a:pPr algn="ctr">
              <a:defRPr/>
            </a:pPr>
            <a:r>
              <a:rPr lang="en-US" sz="3600" dirty="0"/>
              <a:t>3000 BC – 2000 BC</a:t>
            </a:r>
          </a:p>
          <a:p>
            <a:pPr algn="ctr">
              <a:defRPr/>
            </a:pPr>
            <a:r>
              <a:rPr lang="en-US" sz="3600" i="1" dirty="0">
                <a:solidFill>
                  <a:schemeClr val="accent6">
                    <a:lumMod val="75000"/>
                  </a:schemeClr>
                </a:solidFill>
              </a:rPr>
              <a:t>Nile River </a:t>
            </a:r>
          </a:p>
        </p:txBody>
      </p:sp>
      <p:pic>
        <p:nvPicPr>
          <p:cNvPr id="61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0363" y="2495550"/>
            <a:ext cx="37338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97038" y="533401"/>
            <a:ext cx="2722562" cy="6186309"/>
          </a:xfrm>
          <a:prstGeom prst="rect">
            <a:avLst/>
          </a:prstGeom>
          <a:noFill/>
        </p:spPr>
        <p:txBody>
          <a:bodyPr>
            <a:spAutoFit/>
          </a:bodyPr>
          <a:lstStyle/>
          <a:p>
            <a:pPr marL="285750" indent="-285750">
              <a:buFont typeface="Arial" pitchFamily="34" charset="0"/>
              <a:buChar char="•"/>
              <a:defRPr/>
            </a:pPr>
            <a:r>
              <a:rPr lang="en-US" b="1" dirty="0">
                <a:solidFill>
                  <a:srgbClr val="7030A0"/>
                </a:solidFill>
              </a:rPr>
              <a:t>Earliest settlement</a:t>
            </a:r>
          </a:p>
          <a:p>
            <a:pPr>
              <a:defRPr/>
            </a:pPr>
            <a:r>
              <a:rPr lang="en-US" b="1" dirty="0">
                <a:solidFill>
                  <a:srgbClr val="7030A0"/>
                </a:solidFill>
              </a:rPr>
              <a:t>     along the Nile River</a:t>
            </a:r>
          </a:p>
          <a:p>
            <a:pPr>
              <a:defRPr/>
            </a:pPr>
            <a:r>
              <a:rPr lang="en-US" b="1" dirty="0">
                <a:solidFill>
                  <a:srgbClr val="7030A0"/>
                </a:solidFill>
              </a:rPr>
              <a:t>     begins in 5000 BC</a:t>
            </a:r>
          </a:p>
          <a:p>
            <a:pPr marL="285750" indent="-285750">
              <a:buFont typeface="Arial" pitchFamily="34" charset="0"/>
              <a:buChar char="•"/>
              <a:defRPr/>
            </a:pPr>
            <a:r>
              <a:rPr lang="en-US" b="1" dirty="0">
                <a:solidFill>
                  <a:srgbClr val="7030A0"/>
                </a:solidFill>
              </a:rPr>
              <a:t>Irrigation along the Nile leads to Egypt </a:t>
            </a:r>
          </a:p>
          <a:p>
            <a:pPr>
              <a:defRPr/>
            </a:pPr>
            <a:r>
              <a:rPr lang="en-US" b="1" dirty="0">
                <a:solidFill>
                  <a:srgbClr val="7030A0"/>
                </a:solidFill>
              </a:rPr>
              <a:t>     being known as </a:t>
            </a:r>
          </a:p>
          <a:p>
            <a:pPr>
              <a:defRPr/>
            </a:pPr>
            <a:r>
              <a:rPr lang="en-US" b="1" dirty="0">
                <a:solidFill>
                  <a:srgbClr val="7030A0"/>
                </a:solidFill>
              </a:rPr>
              <a:t>     “The Gift of the   Nile”.</a:t>
            </a:r>
          </a:p>
          <a:p>
            <a:pPr>
              <a:defRPr/>
            </a:pPr>
            <a:r>
              <a:rPr lang="en-US" b="1" dirty="0">
                <a:solidFill>
                  <a:srgbClr val="7030A0"/>
                </a:solidFill>
              </a:rPr>
              <a:t>     Flooding was on a </a:t>
            </a:r>
          </a:p>
          <a:p>
            <a:pPr>
              <a:defRPr/>
            </a:pPr>
            <a:r>
              <a:rPr lang="en-US" b="1" dirty="0">
                <a:solidFill>
                  <a:srgbClr val="7030A0"/>
                </a:solidFill>
              </a:rPr>
              <a:t>    regular yearly cycle.</a:t>
            </a:r>
          </a:p>
          <a:p>
            <a:pPr marL="285750" indent="-285750">
              <a:buFont typeface="Arial" pitchFamily="34" charset="0"/>
              <a:buChar char="•"/>
              <a:defRPr/>
            </a:pPr>
            <a:r>
              <a:rPr lang="en-US" b="1" dirty="0">
                <a:solidFill>
                  <a:srgbClr val="7030A0"/>
                </a:solidFill>
              </a:rPr>
              <a:t>Ruled by pharaohs who were considered </a:t>
            </a:r>
            <a:r>
              <a:rPr lang="en-US" b="1" dirty="0" err="1">
                <a:solidFill>
                  <a:srgbClr val="7030A0"/>
                </a:solidFill>
              </a:rPr>
              <a:t>god-kings;theocracy</a:t>
            </a:r>
            <a:r>
              <a:rPr lang="en-US" b="1" dirty="0">
                <a:solidFill>
                  <a:srgbClr val="7030A0"/>
                </a:solidFill>
              </a:rPr>
              <a:t> established as form of government</a:t>
            </a:r>
          </a:p>
          <a:p>
            <a:pPr marL="285750" indent="-285750">
              <a:buFont typeface="Arial" pitchFamily="34" charset="0"/>
              <a:buChar char="•"/>
              <a:defRPr/>
            </a:pPr>
            <a:r>
              <a:rPr lang="en-US" b="1" dirty="0">
                <a:solidFill>
                  <a:srgbClr val="7030A0"/>
                </a:solidFill>
              </a:rPr>
              <a:t>Polytheistic religion</a:t>
            </a:r>
          </a:p>
          <a:p>
            <a:pPr marL="285750" indent="-285750">
              <a:buFont typeface="Arial" pitchFamily="34" charset="0"/>
              <a:buChar char="•"/>
              <a:defRPr/>
            </a:pPr>
            <a:r>
              <a:rPr lang="en-US" b="1" dirty="0">
                <a:solidFill>
                  <a:srgbClr val="7030A0"/>
                </a:solidFill>
              </a:rPr>
              <a:t>Scientific achievements – written numbers, geometry, stone columns, calendar for flooding cycle, advanced medicine</a:t>
            </a:r>
          </a:p>
          <a:p>
            <a:pPr>
              <a:defRPr/>
            </a:pPr>
            <a:endParaRPr lang="en-US" b="1" dirty="0">
              <a:solidFill>
                <a:srgbClr val="7030A0"/>
              </a:solidFill>
            </a:endParaRPr>
          </a:p>
        </p:txBody>
      </p:sp>
      <p:sp>
        <p:nvSpPr>
          <p:cNvPr id="6" name="TextBox 5"/>
          <p:cNvSpPr txBox="1"/>
          <p:nvPr/>
        </p:nvSpPr>
        <p:spPr>
          <a:xfrm>
            <a:off x="7391400" y="1779589"/>
            <a:ext cx="3124200" cy="5354637"/>
          </a:xfrm>
          <a:prstGeom prst="rect">
            <a:avLst/>
          </a:prstGeom>
          <a:noFill/>
        </p:spPr>
        <p:txBody>
          <a:bodyPr>
            <a:spAutoFit/>
          </a:bodyPr>
          <a:lstStyle/>
          <a:p>
            <a:pPr marL="285750" indent="-285750">
              <a:buFont typeface="Arial" pitchFamily="34" charset="0"/>
              <a:buChar char="•"/>
              <a:defRPr/>
            </a:pPr>
            <a:r>
              <a:rPr lang="en-US" b="1" dirty="0">
                <a:solidFill>
                  <a:srgbClr val="7030A0"/>
                </a:solidFill>
              </a:rPr>
              <a:t>Religious features – </a:t>
            </a:r>
          </a:p>
          <a:p>
            <a:pPr>
              <a:defRPr/>
            </a:pPr>
            <a:r>
              <a:rPr lang="en-US" b="1" dirty="0">
                <a:solidFill>
                  <a:srgbClr val="7030A0"/>
                </a:solidFill>
              </a:rPr>
              <a:t>     pyramids built as tombs for pharaohs; belief in the afterlife; mummification of the dead to prevent bodies from decaying</a:t>
            </a:r>
          </a:p>
          <a:p>
            <a:pPr marL="285750" indent="-285750">
              <a:buFont typeface="Arial" pitchFamily="34" charset="0"/>
              <a:buChar char="•"/>
              <a:defRPr/>
            </a:pPr>
            <a:r>
              <a:rPr lang="en-US" b="1" dirty="0">
                <a:solidFill>
                  <a:srgbClr val="7030A0"/>
                </a:solidFill>
              </a:rPr>
              <a:t>Society – royal family followed by upper class followed by middle class (merchants and artisans) and then the lower class</a:t>
            </a:r>
          </a:p>
          <a:p>
            <a:pPr>
              <a:defRPr/>
            </a:pPr>
            <a:r>
              <a:rPr lang="en-US" b="1" dirty="0">
                <a:solidFill>
                  <a:srgbClr val="7030A0"/>
                </a:solidFill>
              </a:rPr>
              <a:t>  (peasant farmers and unskilled laborers); slavery later became a source of labor</a:t>
            </a:r>
          </a:p>
          <a:p>
            <a:pPr>
              <a:defRPr/>
            </a:pPr>
            <a:r>
              <a:rPr lang="en-US" b="1" dirty="0">
                <a:solidFill>
                  <a:srgbClr val="7030A0"/>
                </a:solidFill>
              </a:rPr>
              <a:t>Writing system- hieroglyphics</a:t>
            </a:r>
          </a:p>
          <a:p>
            <a:pPr marL="285750" indent="-285750">
              <a:buFont typeface="Arial" pitchFamily="34" charset="0"/>
              <a:buChar char="•"/>
              <a:defRPr/>
            </a:pPr>
            <a:r>
              <a:rPr lang="en-US" b="1" dirty="0">
                <a:solidFill>
                  <a:srgbClr val="7030A0"/>
                </a:solidFill>
              </a:rPr>
              <a:t>Empire declines as other civilizations invade Egypt after 1200 BC</a:t>
            </a:r>
          </a:p>
          <a:p>
            <a:pPr>
              <a:defRPr/>
            </a:pPr>
            <a:endParaRPr lang="en-US" b="1" dirty="0">
              <a:solidFill>
                <a:srgbClr val="7030A0"/>
              </a:solidFill>
            </a:endParaRPr>
          </a:p>
        </p:txBody>
      </p:sp>
      <p:sp>
        <p:nvSpPr>
          <p:cNvPr id="6150" name="TextBox 6"/>
          <p:cNvSpPr txBox="1">
            <a:spLocks noChangeArrowheads="1"/>
          </p:cNvSpPr>
          <p:nvPr/>
        </p:nvSpPr>
        <p:spPr bwMode="auto">
          <a:xfrm>
            <a:off x="7696200" y="533401"/>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1400">
                <a:solidFill>
                  <a:srgbClr val="FF0000"/>
                </a:solidFill>
              </a:rPr>
              <a:t>Development of river valley civilizations</a:t>
            </a:r>
          </a:p>
        </p:txBody>
      </p:sp>
    </p:spTree>
    <p:extLst>
      <p:ext uri="{BB962C8B-B14F-4D97-AF65-F5344CB8AC3E}">
        <p14:creationId xmlns:p14="http://schemas.microsoft.com/office/powerpoint/2010/main" val="2722844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1" y="152400"/>
            <a:ext cx="8088313" cy="1938338"/>
          </a:xfrm>
          <a:prstGeom prst="rect">
            <a:avLst/>
          </a:prstGeom>
          <a:noFill/>
        </p:spPr>
        <p:txBody>
          <a:bodyPr wrap="none">
            <a:spAutoFit/>
          </a:bodyPr>
          <a:lstStyle/>
          <a:p>
            <a:pPr fontAlgn="base">
              <a:spcBef>
                <a:spcPct val="0"/>
              </a:spcBef>
              <a:spcAft>
                <a:spcPct val="0"/>
              </a:spcAft>
              <a:defRPr/>
            </a:pPr>
            <a:r>
              <a:rPr lang="en-US" sz="4800" dirty="0">
                <a:solidFill>
                  <a:srgbClr val="000000"/>
                </a:solidFill>
              </a:rPr>
              <a:t>Indus River Valley Civilizations</a:t>
            </a:r>
          </a:p>
          <a:p>
            <a:pPr algn="ctr" fontAlgn="base">
              <a:spcBef>
                <a:spcPct val="0"/>
              </a:spcBef>
              <a:spcAft>
                <a:spcPct val="0"/>
              </a:spcAft>
              <a:defRPr/>
            </a:pPr>
            <a:r>
              <a:rPr lang="en-US" sz="3600" dirty="0">
                <a:solidFill>
                  <a:srgbClr val="000000"/>
                </a:solidFill>
              </a:rPr>
              <a:t>2500 BC – 1700 BC</a:t>
            </a:r>
          </a:p>
          <a:p>
            <a:pPr algn="ctr" fontAlgn="base">
              <a:spcBef>
                <a:spcPct val="0"/>
              </a:spcBef>
              <a:spcAft>
                <a:spcPct val="0"/>
              </a:spcAft>
              <a:defRPr/>
            </a:pPr>
            <a:r>
              <a:rPr lang="en-US" sz="3600" i="1" dirty="0">
                <a:solidFill>
                  <a:srgbClr val="2D2DB9">
                    <a:lumMod val="75000"/>
                  </a:srgbClr>
                </a:solidFill>
              </a:rPr>
              <a:t>Indus River</a:t>
            </a:r>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090738"/>
            <a:ext cx="3676650"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2" name="TextBox 3"/>
          <p:cNvSpPr txBox="1">
            <a:spLocks noChangeArrowheads="1"/>
          </p:cNvSpPr>
          <p:nvPr/>
        </p:nvSpPr>
        <p:spPr bwMode="auto">
          <a:xfrm>
            <a:off x="1676400" y="2090739"/>
            <a:ext cx="2667000"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fontAlgn="base" hangingPunct="1">
              <a:spcBef>
                <a:spcPct val="0"/>
              </a:spcBef>
              <a:spcAft>
                <a:spcPct val="0"/>
              </a:spcAft>
              <a:buFont typeface="Arial" panose="020B0604020202020204" pitchFamily="34" charset="0"/>
              <a:buChar char="•"/>
            </a:pPr>
            <a:r>
              <a:rPr lang="en-US" altLang="en-US" sz="2000" b="1">
                <a:solidFill>
                  <a:srgbClr val="7030A0"/>
                </a:solidFill>
              </a:rPr>
              <a:t>First major cities include Mohenjo-Daro and Harappa that were developed on grid systems and had sophisticated plumbing and sewage systems</a:t>
            </a:r>
          </a:p>
          <a:p>
            <a:pPr eaLnBrk="1" fontAlgn="base" hangingPunct="1">
              <a:spcBef>
                <a:spcPct val="0"/>
              </a:spcBef>
              <a:spcAft>
                <a:spcPct val="0"/>
              </a:spcAft>
              <a:buFont typeface="Arial" panose="020B0604020202020204" pitchFamily="34" charset="0"/>
              <a:buChar char="•"/>
            </a:pPr>
            <a:r>
              <a:rPr lang="en-US" altLang="en-US" sz="2000" b="1">
                <a:solidFill>
                  <a:srgbClr val="7030A0"/>
                </a:solidFill>
              </a:rPr>
              <a:t>Early cities decline around 1750 BC due to possible change in course by the Indus River</a:t>
            </a:r>
          </a:p>
        </p:txBody>
      </p:sp>
      <p:sp>
        <p:nvSpPr>
          <p:cNvPr id="7173" name="TextBox 5"/>
          <p:cNvSpPr txBox="1">
            <a:spLocks noChangeArrowheads="1"/>
          </p:cNvSpPr>
          <p:nvPr/>
        </p:nvSpPr>
        <p:spPr bwMode="auto">
          <a:xfrm>
            <a:off x="8289925" y="1295401"/>
            <a:ext cx="22098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fontAlgn="base" hangingPunct="1">
              <a:spcBef>
                <a:spcPct val="0"/>
              </a:spcBef>
              <a:spcAft>
                <a:spcPct val="0"/>
              </a:spcAft>
              <a:buFont typeface="Arial" panose="020B0604020202020204" pitchFamily="34" charset="0"/>
              <a:buChar char="•"/>
            </a:pPr>
            <a:r>
              <a:rPr lang="en-US" altLang="en-US" sz="2000" b="1">
                <a:solidFill>
                  <a:srgbClr val="7030A0"/>
                </a:solidFill>
              </a:rPr>
              <a:t>These early cities decline around 1750 BC due to the possible change in course by the Indus River</a:t>
            </a:r>
          </a:p>
          <a:p>
            <a:pPr eaLnBrk="1" fontAlgn="base" hangingPunct="1">
              <a:spcBef>
                <a:spcPct val="0"/>
              </a:spcBef>
              <a:spcAft>
                <a:spcPct val="0"/>
              </a:spcAft>
              <a:buFont typeface="Arial" panose="020B0604020202020204" pitchFamily="34" charset="0"/>
              <a:buChar char="•"/>
            </a:pPr>
            <a:r>
              <a:rPr lang="en-US" altLang="en-US" sz="2000" b="1">
                <a:solidFill>
                  <a:srgbClr val="7030A0"/>
                </a:solidFill>
              </a:rPr>
              <a:t>Indo-European people known as Aryans settle in the Indus Valley around 1500 BC</a:t>
            </a:r>
          </a:p>
          <a:p>
            <a:pPr eaLnBrk="1" fontAlgn="base" hangingPunct="1">
              <a:spcBef>
                <a:spcPct val="0"/>
              </a:spcBef>
              <a:spcAft>
                <a:spcPct val="0"/>
              </a:spcAft>
              <a:buFont typeface="Arial" panose="020B0604020202020204" pitchFamily="34" charset="0"/>
              <a:buChar char="•"/>
            </a:pPr>
            <a:r>
              <a:rPr lang="en-US" altLang="en-US" sz="2000" b="1">
                <a:solidFill>
                  <a:srgbClr val="7030A0"/>
                </a:solidFill>
              </a:rPr>
              <a:t>Caste system develops under Aryans</a:t>
            </a:r>
          </a:p>
          <a:p>
            <a:pPr eaLnBrk="1" fontAlgn="base" hangingPunct="1">
              <a:spcBef>
                <a:spcPct val="0"/>
              </a:spcBef>
              <a:spcAft>
                <a:spcPct val="0"/>
              </a:spcAft>
              <a:buFont typeface="Arial" panose="020B0604020202020204" pitchFamily="34" charset="0"/>
              <a:buChar char="•"/>
            </a:pPr>
            <a:endParaRPr lang="en-US" altLang="en-US" sz="2000" b="1">
              <a:solidFill>
                <a:srgbClr val="7030A0"/>
              </a:solidFill>
            </a:endParaRPr>
          </a:p>
        </p:txBody>
      </p:sp>
      <p:sp>
        <p:nvSpPr>
          <p:cNvPr id="7174" name="TextBox 6"/>
          <p:cNvSpPr txBox="1">
            <a:spLocks noChangeArrowheads="1"/>
          </p:cNvSpPr>
          <p:nvPr/>
        </p:nvSpPr>
        <p:spPr bwMode="auto">
          <a:xfrm>
            <a:off x="5943600" y="3803651"/>
            <a:ext cx="2438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fontAlgn="base" hangingPunct="1">
              <a:spcBef>
                <a:spcPct val="0"/>
              </a:spcBef>
              <a:spcAft>
                <a:spcPct val="0"/>
              </a:spcAft>
            </a:pPr>
            <a:r>
              <a:rPr lang="en-US" altLang="en-US" sz="1800" b="1">
                <a:solidFill>
                  <a:srgbClr val="FF0000"/>
                </a:solidFill>
              </a:rPr>
              <a:t>Development of River Valley</a:t>
            </a:r>
          </a:p>
          <a:p>
            <a:pPr eaLnBrk="1" fontAlgn="base" hangingPunct="1">
              <a:spcBef>
                <a:spcPct val="0"/>
              </a:spcBef>
              <a:spcAft>
                <a:spcPct val="0"/>
              </a:spcAft>
            </a:pPr>
            <a:r>
              <a:rPr lang="en-US" altLang="en-US" sz="1800" b="1">
                <a:solidFill>
                  <a:srgbClr val="FF0000"/>
                </a:solidFill>
              </a:rPr>
              <a:t>Civilizations</a:t>
            </a:r>
          </a:p>
        </p:txBody>
      </p:sp>
    </p:spTree>
    <p:extLst>
      <p:ext uri="{BB962C8B-B14F-4D97-AF65-F5344CB8AC3E}">
        <p14:creationId xmlns:p14="http://schemas.microsoft.com/office/powerpoint/2010/main" val="3819338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1938" y="304801"/>
            <a:ext cx="8831262" cy="2492375"/>
          </a:xfrm>
          <a:prstGeom prst="rect">
            <a:avLst/>
          </a:prstGeom>
          <a:noFill/>
        </p:spPr>
        <p:txBody>
          <a:bodyPr>
            <a:spAutoFit/>
          </a:bodyPr>
          <a:lstStyle/>
          <a:p>
            <a:pPr>
              <a:defRPr/>
            </a:pPr>
            <a:r>
              <a:rPr lang="en-US" sz="4800" dirty="0"/>
              <a:t>Chinese River Valley Civilizations</a:t>
            </a:r>
          </a:p>
          <a:p>
            <a:pPr algn="ctr">
              <a:defRPr/>
            </a:pPr>
            <a:r>
              <a:rPr lang="en-US" sz="3600" dirty="0"/>
              <a:t>3950 BC – 1000 BC</a:t>
            </a:r>
          </a:p>
          <a:p>
            <a:pPr algn="ctr">
              <a:defRPr/>
            </a:pPr>
            <a:r>
              <a:rPr lang="en-US" sz="3600" dirty="0">
                <a:solidFill>
                  <a:schemeClr val="accent2">
                    <a:lumMod val="75000"/>
                  </a:schemeClr>
                </a:solidFill>
              </a:rPr>
              <a:t>Huang He (Yellow) River Valley</a:t>
            </a:r>
          </a:p>
          <a:p>
            <a:pPr algn="ctr">
              <a:defRPr/>
            </a:pPr>
            <a:endParaRPr lang="en-US" sz="3600" dirty="0"/>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9" y="2438401"/>
            <a:ext cx="4200525"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2439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2133600" y="609601"/>
            <a:ext cx="80073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7200"/>
              <a:t>SHANG DYNASTY</a:t>
            </a:r>
          </a:p>
          <a:p>
            <a:pPr eaLnBrk="1" hangingPunct="1"/>
            <a:endParaRPr lang="en-US" altLang="en-US" sz="7200"/>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057400"/>
            <a:ext cx="4191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6" name="TextBox 2"/>
          <p:cNvSpPr txBox="1">
            <a:spLocks noChangeArrowheads="1"/>
          </p:cNvSpPr>
          <p:nvPr/>
        </p:nvSpPr>
        <p:spPr bwMode="auto">
          <a:xfrm>
            <a:off x="5715000" y="2133600"/>
            <a:ext cx="45545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r>
              <a:rPr lang="en-US" altLang="en-US" sz="2800" b="1">
                <a:solidFill>
                  <a:srgbClr val="FF0000"/>
                </a:solidFill>
              </a:rPr>
              <a:t>Development of River Valley</a:t>
            </a:r>
          </a:p>
          <a:p>
            <a:pPr eaLnBrk="1" hangingPunct="1"/>
            <a:r>
              <a:rPr lang="en-US" altLang="en-US" sz="2800" b="1">
                <a:solidFill>
                  <a:srgbClr val="FF0000"/>
                </a:solidFill>
              </a:rPr>
              <a:t>Civilizations</a:t>
            </a:r>
          </a:p>
        </p:txBody>
      </p:sp>
      <p:sp>
        <p:nvSpPr>
          <p:cNvPr id="8197" name="TextBox 3"/>
          <p:cNvSpPr txBox="1">
            <a:spLocks noChangeArrowheads="1"/>
          </p:cNvSpPr>
          <p:nvPr/>
        </p:nvSpPr>
        <p:spPr bwMode="auto">
          <a:xfrm>
            <a:off x="1676400" y="2611438"/>
            <a:ext cx="22860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600">
                <a:solidFill>
                  <a:schemeClr val="tx1"/>
                </a:solidFill>
                <a:latin typeface="Times New Roman" panose="02020603050405020304" pitchFamily="18" charset="0"/>
              </a:defRPr>
            </a:lvl1pPr>
            <a:lvl2pPr marL="742950" indent="-285750" eaLnBrk="0" hangingPunct="0">
              <a:defRPr sz="9600">
                <a:solidFill>
                  <a:schemeClr val="tx1"/>
                </a:solidFill>
                <a:latin typeface="Times New Roman" panose="02020603050405020304" pitchFamily="18" charset="0"/>
              </a:defRPr>
            </a:lvl2pPr>
            <a:lvl3pPr marL="1143000" indent="-228600" eaLnBrk="0" hangingPunct="0">
              <a:defRPr sz="9600">
                <a:solidFill>
                  <a:schemeClr val="tx1"/>
                </a:solidFill>
                <a:latin typeface="Times New Roman" panose="02020603050405020304" pitchFamily="18" charset="0"/>
              </a:defRPr>
            </a:lvl3pPr>
            <a:lvl4pPr marL="1600200" indent="-228600" eaLnBrk="0" hangingPunct="0">
              <a:defRPr sz="9600">
                <a:solidFill>
                  <a:schemeClr val="tx1"/>
                </a:solidFill>
                <a:latin typeface="Times New Roman" panose="02020603050405020304" pitchFamily="18" charset="0"/>
              </a:defRPr>
            </a:lvl4pPr>
            <a:lvl5pPr marL="2057400" indent="-228600" eaLnBrk="0" hangingPunct="0">
              <a:defRPr sz="9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defRPr>
            </a:lvl9pPr>
          </a:lstStyle>
          <a:p>
            <a:pPr eaLnBrk="1" hangingPunct="1">
              <a:buFont typeface="Arial" panose="020B0604020202020204" pitchFamily="34" charset="0"/>
              <a:buChar char="•"/>
            </a:pPr>
            <a:r>
              <a:rPr lang="en-US" altLang="en-US" sz="2000" b="1">
                <a:solidFill>
                  <a:srgbClr val="7030A0"/>
                </a:solidFill>
              </a:rPr>
              <a:t>Division of classes</a:t>
            </a:r>
          </a:p>
          <a:p>
            <a:pPr eaLnBrk="1" hangingPunct="1">
              <a:buFont typeface="Arial" panose="020B0604020202020204" pitchFamily="34" charset="0"/>
              <a:buChar char="•"/>
            </a:pPr>
            <a:r>
              <a:rPr lang="en-US" altLang="en-US" sz="2000" b="1">
                <a:solidFill>
                  <a:srgbClr val="7030A0"/>
                </a:solidFill>
              </a:rPr>
              <a:t>Importance of family</a:t>
            </a:r>
          </a:p>
          <a:p>
            <a:pPr eaLnBrk="1" hangingPunct="1">
              <a:buFont typeface="Arial" panose="020B0604020202020204" pitchFamily="34" charset="0"/>
              <a:buChar char="•"/>
            </a:pPr>
            <a:r>
              <a:rPr lang="en-US" altLang="en-US" sz="2000" b="1">
                <a:solidFill>
                  <a:srgbClr val="7030A0"/>
                </a:solidFill>
              </a:rPr>
              <a:t>Writing system where each symbol represents an idea</a:t>
            </a:r>
          </a:p>
          <a:p>
            <a:pPr eaLnBrk="1" hangingPunct="1">
              <a:buFont typeface="Arial" panose="020B0604020202020204" pitchFamily="34" charset="0"/>
              <a:buChar char="•"/>
            </a:pPr>
            <a:r>
              <a:rPr lang="en-US" altLang="en-US" sz="2000" b="1">
                <a:solidFill>
                  <a:srgbClr val="7030A0"/>
                </a:solidFill>
              </a:rPr>
              <a:t>Technology and science – bronze working, silk</a:t>
            </a:r>
          </a:p>
        </p:txBody>
      </p:sp>
    </p:spTree>
    <p:extLst>
      <p:ext uri="{BB962C8B-B14F-4D97-AF65-F5344CB8AC3E}">
        <p14:creationId xmlns:p14="http://schemas.microsoft.com/office/powerpoint/2010/main" val="2581420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3132</Words>
  <Application>Microsoft Office PowerPoint</Application>
  <PresentationFormat>Widescreen</PresentationFormat>
  <Paragraphs>455</Paragraphs>
  <Slides>53</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53</vt:i4>
      </vt:variant>
    </vt:vector>
  </HeadingPairs>
  <TitlesOfParts>
    <vt:vector size="59" baseType="lpstr">
      <vt:lpstr>Arial</vt:lpstr>
      <vt:lpstr>Calibri</vt:lpstr>
      <vt:lpstr>Calibri Light</vt:lpstr>
      <vt:lpstr>Times New Roman</vt:lpstr>
      <vt:lpstr>Office Theme</vt:lpstr>
      <vt:lpstr>Default Design</vt:lpstr>
      <vt:lpstr>World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Cy-Fair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TORREZ</dc:creator>
  <cp:lastModifiedBy>JENNIFER TORREZ</cp:lastModifiedBy>
  <cp:revision>7</cp:revision>
  <dcterms:created xsi:type="dcterms:W3CDTF">2014-12-04T19:34:58Z</dcterms:created>
  <dcterms:modified xsi:type="dcterms:W3CDTF">2014-12-04T21:40:55Z</dcterms:modified>
</cp:coreProperties>
</file>