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135C26-6118-49C2-8951-647C56ADE719}"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986604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35C26-6118-49C2-8951-647C56ADE719}"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221079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35C26-6118-49C2-8951-647C56ADE719}"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842520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35C26-6118-49C2-8951-647C56ADE719}"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FB598-42A6-4D45-A580-242A29E25FDF}"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91112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35C26-6118-49C2-8951-647C56ADE719}"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3239031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E135C26-6118-49C2-8951-647C56ADE719}"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2422627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E135C26-6118-49C2-8951-647C56ADE719}"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4085222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135C26-6118-49C2-8951-647C56ADE719}"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1203137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135C26-6118-49C2-8951-647C56ADE719}"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60349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135C26-6118-49C2-8951-647C56ADE719}"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119368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35C26-6118-49C2-8951-647C56ADE719}"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44843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135C26-6118-49C2-8951-647C56ADE719}"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117219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135C26-6118-49C2-8951-647C56ADE719}" type="datetimeFigureOut">
              <a:rPr lang="en-US" smtClean="0"/>
              <a:t>10/3/2014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311950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135C26-6118-49C2-8951-647C56ADE719}"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40612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35C26-6118-49C2-8951-647C56ADE719}" type="datetimeFigureOut">
              <a:rPr lang="en-US" smtClean="0"/>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82301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35C26-6118-49C2-8951-647C56ADE719}"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42280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35C26-6118-49C2-8951-647C56ADE719}"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FB598-42A6-4D45-A580-242A29E25FDF}" type="slidenum">
              <a:rPr lang="en-US" smtClean="0"/>
              <a:t>‹#›</a:t>
            </a:fld>
            <a:endParaRPr lang="en-US"/>
          </a:p>
        </p:txBody>
      </p:sp>
    </p:spTree>
    <p:extLst>
      <p:ext uri="{BB962C8B-B14F-4D97-AF65-F5344CB8AC3E}">
        <p14:creationId xmlns:p14="http://schemas.microsoft.com/office/powerpoint/2010/main" val="373958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E135C26-6118-49C2-8951-647C56ADE719}" type="datetimeFigureOut">
              <a:rPr lang="en-US" smtClean="0"/>
              <a:t>10/3/2014</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0B7FB598-42A6-4D45-A580-242A29E25FDF}" type="slidenum">
              <a:rPr lang="en-US" smtClean="0"/>
              <a:t>‹#›</a:t>
            </a:fld>
            <a:endParaRPr lang="en-US"/>
          </a:p>
        </p:txBody>
      </p:sp>
    </p:spTree>
    <p:extLst>
      <p:ext uri="{BB962C8B-B14F-4D97-AF65-F5344CB8AC3E}">
        <p14:creationId xmlns:p14="http://schemas.microsoft.com/office/powerpoint/2010/main" val="32997152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Writing Thesis Statements for Comparative Essays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1864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Thesis Statement IS:</a:t>
            </a:r>
            <a:r>
              <a:rPr lang="en-US" dirty="0"/>
              <a:t/>
            </a:r>
            <a:br>
              <a:rPr lang="en-US" dirty="0"/>
            </a:br>
            <a:endParaRPr lang="en-US" dirty="0"/>
          </a:p>
        </p:txBody>
      </p:sp>
      <p:sp>
        <p:nvSpPr>
          <p:cNvPr id="3" name="Content Placeholder 2"/>
          <p:cNvSpPr>
            <a:spLocks noGrp="1"/>
          </p:cNvSpPr>
          <p:nvPr>
            <p:ph idx="1"/>
          </p:nvPr>
        </p:nvSpPr>
        <p:spPr>
          <a:xfrm>
            <a:off x="355002" y="1086522"/>
            <a:ext cx="11489167" cy="5325035"/>
          </a:xfrm>
        </p:spPr>
        <p:txBody>
          <a:bodyPr>
            <a:noAutofit/>
          </a:bodyPr>
          <a:lstStyle/>
          <a:p>
            <a:pPr lvl="0"/>
            <a:r>
              <a:rPr lang="en-US" sz="2400" dirty="0"/>
              <a:t>A statement that addresses the ANSWER to ALL parts of the question--it is a guide to your essay</a:t>
            </a:r>
          </a:p>
          <a:p>
            <a:pPr lvl="0"/>
            <a:r>
              <a:rPr lang="en-US" sz="2400" dirty="0"/>
              <a:t>Written in declarative sentences</a:t>
            </a:r>
          </a:p>
          <a:p>
            <a:pPr lvl="0"/>
            <a:r>
              <a:rPr lang="en-US" sz="2400" dirty="0"/>
              <a:t>The ultimate answer to the question in 1 sentence or 2 linked sentences</a:t>
            </a:r>
          </a:p>
          <a:p>
            <a:pPr lvl="0"/>
            <a:r>
              <a:rPr lang="en-US" sz="2400" dirty="0"/>
              <a:t>Located in the first paragraph of the essay</a:t>
            </a:r>
          </a:p>
          <a:p>
            <a:pPr lvl="0"/>
            <a:r>
              <a:rPr lang="en-US" sz="2400" dirty="0"/>
              <a:t>The reader's guide to your essay.  Your goal is to write a 1-2 sentence "ultimate answer" to the question.  It will not contain all the details, but will address the basic comparison of the societies, events, etc.  The reader should be able to know the main points of your essay from just reading the thesis.  Basically, if you can't outline your essay from the thesis--it isn't an effective thesis.  </a:t>
            </a:r>
          </a:p>
          <a:p>
            <a:endParaRPr lang="en-US" sz="2400" dirty="0"/>
          </a:p>
        </p:txBody>
      </p:sp>
    </p:spTree>
    <p:extLst>
      <p:ext uri="{BB962C8B-B14F-4D97-AF65-F5344CB8AC3E}">
        <p14:creationId xmlns:p14="http://schemas.microsoft.com/office/powerpoint/2010/main" val="777514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Writing the Thesis Statement:</a:t>
            </a:r>
            <a:r>
              <a:rPr lang="en-US" dirty="0"/>
              <a:t/>
            </a:r>
            <a:br>
              <a:rPr lang="en-US" dirty="0"/>
            </a:br>
            <a:r>
              <a:rPr lang="en-US" b="1" dirty="0"/>
              <a:t>Task 1:  </a:t>
            </a:r>
            <a:r>
              <a:rPr lang="en-US" dirty="0"/>
              <a:t/>
            </a:r>
            <a:br>
              <a:rPr lang="en-US" dirty="0"/>
            </a:br>
            <a:endParaRPr lang="en-US" dirty="0"/>
          </a:p>
        </p:txBody>
      </p:sp>
      <p:sp>
        <p:nvSpPr>
          <p:cNvPr id="3" name="Content Placeholder 2"/>
          <p:cNvSpPr>
            <a:spLocks noGrp="1"/>
          </p:cNvSpPr>
          <p:nvPr>
            <p:ph idx="1"/>
          </p:nvPr>
        </p:nvSpPr>
        <p:spPr/>
        <p:txBody>
          <a:bodyPr/>
          <a:lstStyle/>
          <a:p>
            <a:r>
              <a:rPr lang="en-US" sz="2800" b="1" dirty="0"/>
              <a:t>The comparative question asks you to compare and contrast two places, events, etc.  Sometimes the question provides categories and sometimes you have to develop your own categories for comparison.  You must address all of these things in the thesis.  </a:t>
            </a:r>
            <a:endParaRPr lang="en-US" sz="2800" dirty="0"/>
          </a:p>
          <a:p>
            <a:endParaRPr lang="en-US" dirty="0"/>
          </a:p>
        </p:txBody>
      </p:sp>
    </p:spTree>
    <p:extLst>
      <p:ext uri="{BB962C8B-B14F-4D97-AF65-F5344CB8AC3E}">
        <p14:creationId xmlns:p14="http://schemas.microsoft.com/office/powerpoint/2010/main" val="395628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br>
              <a:rPr lang="en-US" dirty="0"/>
            </a:br>
            <a:endParaRPr lang="en-US" dirty="0"/>
          </a:p>
        </p:txBody>
      </p:sp>
      <p:sp>
        <p:nvSpPr>
          <p:cNvPr id="3" name="Content Placeholder 2"/>
          <p:cNvSpPr>
            <a:spLocks noGrp="1"/>
          </p:cNvSpPr>
          <p:nvPr>
            <p:ph idx="1"/>
          </p:nvPr>
        </p:nvSpPr>
        <p:spPr>
          <a:xfrm>
            <a:off x="376518" y="1183341"/>
            <a:ext cx="11467651" cy="5249732"/>
          </a:xfrm>
        </p:spPr>
        <p:txBody>
          <a:bodyPr>
            <a:noAutofit/>
          </a:bodyPr>
          <a:lstStyle/>
          <a:p>
            <a:r>
              <a:rPr lang="en-US" dirty="0"/>
              <a:t>Question 1:  Compare and contrast Mesopotamia and Shang China.</a:t>
            </a:r>
          </a:p>
          <a:p>
            <a:pPr lvl="1"/>
            <a:r>
              <a:rPr lang="en-US" dirty="0"/>
              <a:t>Thesis must address:  </a:t>
            </a:r>
          </a:p>
          <a:p>
            <a:pPr lvl="2"/>
            <a:r>
              <a:rPr lang="en-US" dirty="0"/>
              <a:t>Mesopotamia</a:t>
            </a:r>
          </a:p>
          <a:p>
            <a:pPr lvl="2"/>
            <a:r>
              <a:rPr lang="en-US" dirty="0"/>
              <a:t>Shang China</a:t>
            </a:r>
          </a:p>
          <a:p>
            <a:pPr lvl="2"/>
            <a:r>
              <a:rPr lang="en-US" dirty="0"/>
              <a:t>At least 1 difference between the 2 civilizations (you choose category)</a:t>
            </a:r>
          </a:p>
          <a:p>
            <a:pPr lvl="2"/>
            <a:r>
              <a:rPr lang="en-US" dirty="0"/>
              <a:t>At least 1 similarity between the 2 civilizations  (you choose category)</a:t>
            </a:r>
          </a:p>
          <a:p>
            <a:r>
              <a:rPr lang="en-US" dirty="0"/>
              <a:t>Question 2:  Compare and contrast trade and religion in Mesopotamia and Shang China.</a:t>
            </a:r>
          </a:p>
          <a:p>
            <a:pPr lvl="1"/>
            <a:r>
              <a:rPr lang="en-US" dirty="0"/>
              <a:t>Thesis must address:</a:t>
            </a:r>
          </a:p>
          <a:p>
            <a:pPr lvl="2"/>
            <a:r>
              <a:rPr lang="en-US" dirty="0"/>
              <a:t>trade in Mesopotamia</a:t>
            </a:r>
          </a:p>
          <a:p>
            <a:pPr lvl="2"/>
            <a:r>
              <a:rPr lang="en-US" dirty="0"/>
              <a:t>trade in Shang China</a:t>
            </a:r>
          </a:p>
          <a:p>
            <a:pPr lvl="2"/>
            <a:r>
              <a:rPr lang="en-US" dirty="0"/>
              <a:t>religion in Mesopotamia</a:t>
            </a:r>
          </a:p>
          <a:p>
            <a:pPr lvl="2"/>
            <a:r>
              <a:rPr lang="en-US" dirty="0"/>
              <a:t>religion in Shang China</a:t>
            </a:r>
          </a:p>
          <a:p>
            <a:pPr lvl="2"/>
            <a:r>
              <a:rPr lang="en-US" dirty="0"/>
              <a:t>at least 1 difference between the 2 civilizations (in trade or religion)</a:t>
            </a:r>
          </a:p>
          <a:p>
            <a:pPr lvl="2"/>
            <a:r>
              <a:rPr lang="en-US" dirty="0"/>
              <a:t>at least 1 </a:t>
            </a:r>
            <a:r>
              <a:rPr lang="en-US" dirty="0" smtClean="0"/>
              <a:t>similarity </a:t>
            </a:r>
            <a:r>
              <a:rPr lang="en-US" dirty="0"/>
              <a:t>between the 2 civilizations (in trade or religion)</a:t>
            </a:r>
          </a:p>
          <a:p>
            <a:endParaRPr lang="en-US" dirty="0"/>
          </a:p>
        </p:txBody>
      </p:sp>
    </p:spTree>
    <p:extLst>
      <p:ext uri="{BB962C8B-B14F-4D97-AF65-F5344CB8AC3E}">
        <p14:creationId xmlns:p14="http://schemas.microsoft.com/office/powerpoint/2010/main" val="3589025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Task 2</a:t>
            </a:r>
            <a:endParaRPr lang="en-US" dirty="0"/>
          </a:p>
        </p:txBody>
      </p:sp>
      <p:sp>
        <p:nvSpPr>
          <p:cNvPr id="3" name="Content Placeholder 2"/>
          <p:cNvSpPr>
            <a:spLocks noGrp="1"/>
          </p:cNvSpPr>
          <p:nvPr>
            <p:ph idx="1"/>
          </p:nvPr>
        </p:nvSpPr>
        <p:spPr/>
        <p:txBody>
          <a:bodyPr>
            <a:noAutofit/>
          </a:bodyPr>
          <a:lstStyle/>
          <a:p>
            <a:r>
              <a:rPr lang="en-US" sz="2400" b="1" dirty="0"/>
              <a:t>Decide on categories if you are not given categories (to be discussed later).  If you are given categories, decide how the two areas, events, etc. compare--are they mostly similar or mostly different.  You must define the similarity or difference.  It is NOT enough to say they are similar or </a:t>
            </a:r>
            <a:r>
              <a:rPr lang="en-US" sz="2400" b="1" dirty="0" smtClean="0"/>
              <a:t>different</a:t>
            </a:r>
          </a:p>
          <a:p>
            <a:r>
              <a:rPr lang="en-US" sz="2400" b="1" dirty="0" smtClean="0"/>
              <a:t>Example</a:t>
            </a:r>
          </a:p>
          <a:p>
            <a:pPr lvl="1"/>
            <a:r>
              <a:rPr lang="en-US" sz="2000" dirty="0" smtClean="0"/>
              <a:t>Question:  Compare and contrast trade and religion in Mesopotamia and Shang China.</a:t>
            </a:r>
          </a:p>
          <a:p>
            <a:pPr lvl="2"/>
            <a:r>
              <a:rPr lang="en-US" sz="1800" dirty="0" smtClean="0"/>
              <a:t>trade--Mesopotamia trades with other early civilizations.  Shang does not develop trade relationships with other early civilizations.  (different)</a:t>
            </a:r>
          </a:p>
          <a:p>
            <a:pPr lvl="2"/>
            <a:r>
              <a:rPr lang="en-US" sz="1800" dirty="0" smtClean="0"/>
              <a:t>religion--Mesopotamia has a polytheistic belief system.  Shang has a polytheistic belief system.  (similar)</a:t>
            </a:r>
          </a:p>
          <a:p>
            <a:endParaRPr lang="en-US" sz="2400" dirty="0"/>
          </a:p>
        </p:txBody>
      </p:sp>
    </p:spTree>
    <p:extLst>
      <p:ext uri="{BB962C8B-B14F-4D97-AF65-F5344CB8AC3E}">
        <p14:creationId xmlns:p14="http://schemas.microsoft.com/office/powerpoint/2010/main" val="720884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3:  </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3200" b="1" dirty="0"/>
              <a:t>Go beyond the comparison.  Be analytical.  Why are the two things similar or different?  </a:t>
            </a:r>
            <a:endParaRPr lang="en-US" sz="3200" dirty="0"/>
          </a:p>
          <a:p>
            <a:r>
              <a:rPr lang="en-US" sz="3200" dirty="0"/>
              <a:t>Example:  </a:t>
            </a:r>
          </a:p>
          <a:p>
            <a:pPr lvl="1"/>
            <a:r>
              <a:rPr lang="en-US" sz="2800" dirty="0"/>
              <a:t>trade--Mesopotamia is relatively close to other civilizations and has few natural barriers.  Shang is far away from other civilizations.</a:t>
            </a:r>
          </a:p>
          <a:p>
            <a:pPr lvl="1"/>
            <a:r>
              <a:rPr lang="en-US" sz="2800" dirty="0"/>
              <a:t>religion--Groups of people tend to create religion to explain the unexplainable. </a:t>
            </a:r>
          </a:p>
        </p:txBody>
      </p:sp>
    </p:spTree>
    <p:extLst>
      <p:ext uri="{BB962C8B-B14F-4D97-AF65-F5344CB8AC3E}">
        <p14:creationId xmlns:p14="http://schemas.microsoft.com/office/powerpoint/2010/main" val="595724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4:  </a:t>
            </a:r>
            <a:r>
              <a:rPr lang="en-US" dirty="0"/>
              <a:t/>
            </a:r>
            <a:br>
              <a:rPr lang="en-US" dirty="0"/>
            </a:br>
            <a:endParaRPr lang="en-US" dirty="0"/>
          </a:p>
        </p:txBody>
      </p:sp>
      <p:sp>
        <p:nvSpPr>
          <p:cNvPr id="3" name="Content Placeholder 2"/>
          <p:cNvSpPr>
            <a:spLocks noGrp="1"/>
          </p:cNvSpPr>
          <p:nvPr>
            <p:ph idx="1"/>
          </p:nvPr>
        </p:nvSpPr>
        <p:spPr>
          <a:xfrm>
            <a:off x="290456" y="1151069"/>
            <a:ext cx="11650532" cy="5292762"/>
          </a:xfrm>
        </p:spPr>
        <p:txBody>
          <a:bodyPr>
            <a:normAutofit/>
          </a:bodyPr>
          <a:lstStyle/>
          <a:p>
            <a:r>
              <a:rPr lang="en-US" b="1" dirty="0"/>
              <a:t>Take the ideas from Task 2 and Task 3 and make shape them into a 1-2 sentence guide to your essay.</a:t>
            </a:r>
            <a:endParaRPr lang="en-US" dirty="0"/>
          </a:p>
          <a:p>
            <a:r>
              <a:rPr lang="en-US" dirty="0"/>
              <a:t>Example:  </a:t>
            </a:r>
            <a:endParaRPr lang="en-US" sz="4000" dirty="0"/>
          </a:p>
          <a:p>
            <a:pPr lvl="0"/>
            <a:r>
              <a:rPr lang="en-US" dirty="0"/>
              <a:t>Mesopotamia develops trade with other early civilizations due to its fairly close location to them, while Shang China does not develop trade with other early civilizations because it is far away from them.  Because people tend to develop religion to explain the unexplainable, both </a:t>
            </a:r>
            <a:r>
              <a:rPr lang="en-US" dirty="0" smtClean="0"/>
              <a:t>Mesopotamia </a:t>
            </a:r>
            <a:r>
              <a:rPr lang="en-US" dirty="0"/>
              <a:t>and Shang China develop polytheistic religions.  </a:t>
            </a:r>
            <a:endParaRPr lang="en-US" sz="4000" dirty="0"/>
          </a:p>
          <a:p>
            <a:pPr lvl="1"/>
            <a:r>
              <a:rPr lang="en-US" dirty="0"/>
              <a:t>This is a thesis statement.  </a:t>
            </a:r>
            <a:endParaRPr lang="en-US" sz="3600" dirty="0"/>
          </a:p>
          <a:p>
            <a:pPr lvl="1"/>
            <a:r>
              <a:rPr lang="en-US" dirty="0"/>
              <a:t>The reader can tell from your thesis that you will do the following in your essay:</a:t>
            </a:r>
            <a:endParaRPr lang="en-US" sz="3600" dirty="0"/>
          </a:p>
          <a:p>
            <a:pPr lvl="2"/>
            <a:r>
              <a:rPr lang="en-US" dirty="0"/>
              <a:t>develop a paragraph on trade and why the two civilizations are different</a:t>
            </a:r>
            <a:endParaRPr lang="en-US" sz="3200" dirty="0"/>
          </a:p>
          <a:p>
            <a:pPr lvl="2"/>
            <a:r>
              <a:rPr lang="en-US" dirty="0"/>
              <a:t>develop a paragraph on religion and why the two civilizations are the same</a:t>
            </a:r>
            <a:endParaRPr lang="en-US" sz="3200" dirty="0"/>
          </a:p>
          <a:p>
            <a:pPr lvl="1"/>
            <a:r>
              <a:rPr lang="en-US" dirty="0"/>
              <a:t>You can elaborate about trade, religion, and the reasons why they are similar or different in your body paragraphs</a:t>
            </a:r>
            <a:endParaRPr lang="en-US" sz="3600" dirty="0"/>
          </a:p>
          <a:p>
            <a:pPr lvl="0"/>
            <a:r>
              <a:rPr lang="en-US" dirty="0"/>
              <a:t>These two sentences should appear in the first paragraph of your essay.  You don't really need to put anything else in the first paragraph.  </a:t>
            </a:r>
            <a:endParaRPr lang="en-US" sz="4000" dirty="0"/>
          </a:p>
          <a:p>
            <a:endParaRPr lang="en-US" dirty="0"/>
          </a:p>
        </p:txBody>
      </p:sp>
    </p:spTree>
    <p:extLst>
      <p:ext uri="{BB962C8B-B14F-4D97-AF65-F5344CB8AC3E}">
        <p14:creationId xmlns:p14="http://schemas.microsoft.com/office/powerpoint/2010/main" val="1731333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Thesis Statement is NOT:</a:t>
            </a:r>
            <a:r>
              <a:rPr lang="en-US" dirty="0"/>
              <a:t/>
            </a:r>
            <a:br>
              <a:rPr lang="en-US" dirty="0"/>
            </a:br>
            <a:endParaRPr lang="en-US" dirty="0"/>
          </a:p>
        </p:txBody>
      </p:sp>
      <p:sp>
        <p:nvSpPr>
          <p:cNvPr id="3" name="Content Placeholder 2"/>
          <p:cNvSpPr>
            <a:spLocks noGrp="1"/>
          </p:cNvSpPr>
          <p:nvPr>
            <p:ph idx="1"/>
          </p:nvPr>
        </p:nvSpPr>
        <p:spPr>
          <a:xfrm>
            <a:off x="161365" y="1021976"/>
            <a:ext cx="11822654" cy="5486399"/>
          </a:xfrm>
        </p:spPr>
        <p:txBody>
          <a:bodyPr>
            <a:normAutofit/>
          </a:bodyPr>
          <a:lstStyle/>
          <a:p>
            <a:pPr lvl="0"/>
            <a:r>
              <a:rPr lang="en-US" sz="2400" dirty="0"/>
              <a:t>A restatement of the question</a:t>
            </a:r>
            <a:endParaRPr lang="en-US" sz="4400" dirty="0"/>
          </a:p>
          <a:p>
            <a:pPr lvl="1"/>
            <a:r>
              <a:rPr lang="en-US" sz="2000" dirty="0"/>
              <a:t>Mesopotamia and Shang China have similarities and differences in trade and religion.</a:t>
            </a:r>
            <a:endParaRPr lang="en-US" sz="4000" dirty="0"/>
          </a:p>
          <a:p>
            <a:pPr lvl="2"/>
            <a:r>
              <a:rPr lang="en-US" sz="1800" dirty="0"/>
              <a:t>You know all of this from the question.  It shows no attempt at analysis.</a:t>
            </a:r>
            <a:endParaRPr lang="en-US" sz="3600" dirty="0"/>
          </a:p>
          <a:p>
            <a:pPr lvl="0"/>
            <a:r>
              <a:rPr lang="en-US" sz="2400" dirty="0"/>
              <a:t>A restatement of the question with an attempt to qualify using ambiguous words.</a:t>
            </a:r>
            <a:endParaRPr lang="en-US" sz="4400" dirty="0"/>
          </a:p>
          <a:p>
            <a:pPr lvl="1"/>
            <a:r>
              <a:rPr lang="en-US" sz="2000" dirty="0"/>
              <a:t>Mesopotamia and Shang China have (insert ambiguous word here:  many, lots, tons) of similarities and differences in trade and religion.</a:t>
            </a:r>
            <a:endParaRPr lang="en-US" sz="4000" dirty="0"/>
          </a:p>
          <a:p>
            <a:pPr lvl="2"/>
            <a:r>
              <a:rPr lang="en-US" sz="1800" dirty="0"/>
              <a:t>Words such as many, lots, very, etc.  don't tell the reader anything.  Many to you may be 3, but many to the reader may be 1,000.  Avoid these words</a:t>
            </a:r>
            <a:endParaRPr lang="en-US" sz="3600" dirty="0"/>
          </a:p>
          <a:p>
            <a:pPr lvl="0"/>
            <a:r>
              <a:rPr lang="en-US" sz="2400" dirty="0"/>
              <a:t>A statement with minimal qualification of comparison</a:t>
            </a:r>
            <a:endParaRPr lang="en-US" sz="4400" dirty="0"/>
          </a:p>
          <a:p>
            <a:pPr lvl="1"/>
            <a:r>
              <a:rPr lang="en-US" sz="2000" dirty="0"/>
              <a:t>Mesopotamia and Shang China were different in terms of trade, but similar in terms of religion.</a:t>
            </a:r>
            <a:endParaRPr lang="en-US" sz="4000" dirty="0"/>
          </a:p>
          <a:p>
            <a:pPr lvl="2"/>
            <a:r>
              <a:rPr lang="en-US" sz="1800" dirty="0"/>
              <a:t>This is a stab in the dark.  You have a 50/50 chance of being correct.  It tells the reader very little.    </a:t>
            </a:r>
            <a:endParaRPr lang="en-US" sz="3600" dirty="0"/>
          </a:p>
          <a:p>
            <a:endParaRPr lang="en-US" dirty="0"/>
          </a:p>
        </p:txBody>
      </p:sp>
    </p:spTree>
    <p:extLst>
      <p:ext uri="{BB962C8B-B14F-4D97-AF65-F5344CB8AC3E}">
        <p14:creationId xmlns:p14="http://schemas.microsoft.com/office/powerpoint/2010/main" val="417828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Thesis Statement is NOT:</a:t>
            </a:r>
            <a:endParaRPr lang="en-US" dirty="0"/>
          </a:p>
        </p:txBody>
      </p:sp>
      <p:sp>
        <p:nvSpPr>
          <p:cNvPr id="3" name="Content Placeholder 2"/>
          <p:cNvSpPr>
            <a:spLocks noGrp="1"/>
          </p:cNvSpPr>
          <p:nvPr>
            <p:ph idx="1"/>
          </p:nvPr>
        </p:nvSpPr>
        <p:spPr>
          <a:xfrm>
            <a:off x="225910" y="1280161"/>
            <a:ext cx="11736593" cy="5260488"/>
          </a:xfrm>
        </p:spPr>
        <p:txBody>
          <a:bodyPr>
            <a:normAutofit lnSpcReduction="10000"/>
          </a:bodyPr>
          <a:lstStyle/>
          <a:p>
            <a:pPr lvl="0"/>
            <a:r>
              <a:rPr lang="en-US" dirty="0"/>
              <a:t>Written in any type of question format</a:t>
            </a:r>
            <a:endParaRPr lang="en-US" sz="4000" dirty="0"/>
          </a:p>
          <a:p>
            <a:pPr lvl="1"/>
            <a:r>
              <a:rPr lang="en-US" dirty="0"/>
              <a:t>So just what are the similarities and differences in Mesopotamia and Shang China regarding trade and religion?  OR  Why do Mesopotamia and Shang China have differences and similarities regarding trade and religion?  </a:t>
            </a:r>
            <a:endParaRPr lang="en-US" sz="3600" dirty="0"/>
          </a:p>
          <a:p>
            <a:pPr lvl="2"/>
            <a:r>
              <a:rPr lang="en-US" dirty="0"/>
              <a:t>This is an incredibly elementary form of writing.  It should be avoided.</a:t>
            </a:r>
            <a:endParaRPr lang="en-US" sz="3200" dirty="0"/>
          </a:p>
          <a:p>
            <a:pPr lvl="2"/>
            <a:r>
              <a:rPr lang="en-US" dirty="0"/>
              <a:t>You already have the question--your task is to answer it.  </a:t>
            </a:r>
            <a:endParaRPr lang="en-US" sz="3200" dirty="0"/>
          </a:p>
          <a:p>
            <a:pPr lvl="2"/>
            <a:r>
              <a:rPr lang="en-US" dirty="0"/>
              <a:t>You are the authority.  Your essay should be full of declarative statements.  You are not asking---you KNOW.  </a:t>
            </a:r>
            <a:endParaRPr lang="en-US" sz="3200" dirty="0"/>
          </a:p>
          <a:p>
            <a:pPr lvl="0"/>
            <a:r>
              <a:rPr lang="en-US" dirty="0"/>
              <a:t>A quote, joke, or anecdote about the topic</a:t>
            </a:r>
            <a:endParaRPr lang="en-US" sz="4000" dirty="0"/>
          </a:p>
          <a:p>
            <a:pPr lvl="1"/>
            <a:r>
              <a:rPr lang="en-US" dirty="0"/>
              <a:t>Mesopotamia is like the </a:t>
            </a:r>
            <a:r>
              <a:rPr lang="en-US" dirty="0" smtClean="0"/>
              <a:t>Flintstones, </a:t>
            </a:r>
            <a:r>
              <a:rPr lang="en-US" dirty="0"/>
              <a:t>while Shang China is like the </a:t>
            </a:r>
            <a:r>
              <a:rPr lang="en-US" dirty="0" err="1"/>
              <a:t>smurfs</a:t>
            </a:r>
            <a:r>
              <a:rPr lang="en-US" dirty="0"/>
              <a:t>.  </a:t>
            </a:r>
            <a:endParaRPr lang="en-US" sz="3600" dirty="0"/>
          </a:p>
          <a:p>
            <a:pPr lvl="2"/>
            <a:r>
              <a:rPr lang="en-US" dirty="0"/>
              <a:t>This is an essay about historical knowledge.  It is not a creative writing assignment.</a:t>
            </a:r>
            <a:endParaRPr lang="en-US" sz="3200" dirty="0"/>
          </a:p>
          <a:p>
            <a:pPr lvl="2"/>
            <a:r>
              <a:rPr lang="en-US" dirty="0"/>
              <a:t>Nerdy professors read your essay.  They don't watch the </a:t>
            </a:r>
            <a:r>
              <a:rPr lang="en-US" dirty="0" smtClean="0"/>
              <a:t>Flintstones </a:t>
            </a:r>
            <a:r>
              <a:rPr lang="en-US" dirty="0"/>
              <a:t>and the </a:t>
            </a:r>
            <a:r>
              <a:rPr lang="en-US" dirty="0" err="1"/>
              <a:t>smurfs</a:t>
            </a:r>
            <a:r>
              <a:rPr lang="en-US" dirty="0"/>
              <a:t>.  </a:t>
            </a:r>
            <a:endParaRPr lang="en-US" sz="3200" dirty="0"/>
          </a:p>
          <a:p>
            <a:pPr lvl="0"/>
            <a:r>
              <a:rPr lang="en-US" dirty="0"/>
              <a:t>Located anywhere in the essay</a:t>
            </a:r>
            <a:endParaRPr lang="en-US" sz="4000" dirty="0"/>
          </a:p>
          <a:p>
            <a:pPr lvl="1"/>
            <a:r>
              <a:rPr lang="en-US" dirty="0"/>
              <a:t>Your reader should not have to search for your thesis.  It has to be at the beginning of the essay-it is the guide to your essay.</a:t>
            </a:r>
            <a:endParaRPr lang="en-US" sz="3600" dirty="0"/>
          </a:p>
          <a:p>
            <a:pPr lvl="0"/>
            <a:r>
              <a:rPr lang="en-US" dirty="0"/>
              <a:t>A run-on sentence</a:t>
            </a:r>
            <a:endParaRPr lang="en-US" sz="4000" dirty="0"/>
          </a:p>
          <a:p>
            <a:endParaRPr lang="en-US" dirty="0"/>
          </a:p>
        </p:txBody>
      </p:sp>
    </p:spTree>
    <p:extLst>
      <p:ext uri="{BB962C8B-B14F-4D97-AF65-F5344CB8AC3E}">
        <p14:creationId xmlns:p14="http://schemas.microsoft.com/office/powerpoint/2010/main" val="6160087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TC104033929[[fn=Slate]]</Template>
  <TotalTime>9</TotalTime>
  <Words>1001</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Calisto MT</vt:lpstr>
      <vt:lpstr>Trebuchet MS</vt:lpstr>
      <vt:lpstr>Wingdings 2</vt:lpstr>
      <vt:lpstr>Slate</vt:lpstr>
      <vt:lpstr>Writing Thesis Statements for Comparative Essays</vt:lpstr>
      <vt:lpstr>A Thesis Statement IS: </vt:lpstr>
      <vt:lpstr>Writing the Thesis Statement: Task 1:   </vt:lpstr>
      <vt:lpstr>Examples: </vt:lpstr>
      <vt:lpstr>Task 2</vt:lpstr>
      <vt:lpstr>Task 3:   </vt:lpstr>
      <vt:lpstr>Task 4:   </vt:lpstr>
      <vt:lpstr>A Thesis Statement is NOT: </vt:lpstr>
      <vt:lpstr>A Thesis Statement is NOT:</vt:lpstr>
    </vt:vector>
  </TitlesOfParts>
  <Company>Cy-Fair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Thesis Statements for Comparative Essays</dc:title>
  <dc:creator>ZACHARY HERBST</dc:creator>
  <cp:lastModifiedBy>ZACHARY HERBST</cp:lastModifiedBy>
  <cp:revision>3</cp:revision>
  <dcterms:created xsi:type="dcterms:W3CDTF">2014-10-03T11:29:39Z</dcterms:created>
  <dcterms:modified xsi:type="dcterms:W3CDTF">2014-10-03T11:38:54Z</dcterms:modified>
</cp:coreProperties>
</file>